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3586E-3BE9-4D32-819B-BD0C9F27C5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F391AA-7108-4E52-87DB-E00DAA0395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45B043-11BC-43DF-9533-A99AE7DD6D32}"/>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33E65272-AF6B-4DB8-BDE0-205FFF085E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DDD348-D0C8-42A8-AEE8-E8369FD89D9E}"/>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377748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8244-288F-407C-81B9-03F738CA84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BBFFB-05EC-4F10-8AB1-662CD5C4B9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1A2C44-D921-414F-A6CB-788656D0C69E}"/>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41F957F8-BD61-468E-85AB-E7F8E55CBD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C2021-3FF0-4D8A-8728-73CA6A073F5E}"/>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307013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3F633F-F870-4CB0-8E70-3F32D09BDF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E64C89-DEF0-435E-9D05-383B48B00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07777-1B9A-471D-BED5-4DDD5D601C1F}"/>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3FC599C3-58B4-40D4-9735-E79D3DDFED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2B78FD-EDCB-44DA-9736-B7D238C986E0}"/>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317349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FBB11-E2D8-459D-81E7-2639A13967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01DAB2-20FA-4D74-A578-6105897765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1A588-DBA8-479D-9E69-519AD0AC593E}"/>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B004040E-96D3-42F0-A4AB-4064747AA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506223-2651-4A2F-9D0F-4FA8FFBE9F8E}"/>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406114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DE755-08D1-4991-899A-B3A64C3A3B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495393-845F-4FD0-BA93-7192A99103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DFE3D9-4C3F-462A-A549-35B5D30D3711}"/>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0C300785-08CD-415F-8116-4AD2ACF4C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A4C479-C97B-4373-91B0-38DD0B5CD06B}"/>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2678419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79B39-CDB9-48EB-B0A3-4E4ABE562E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6D3BF-E876-47B5-A34C-7DAD7CF962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95175A-8FC0-47D6-BC86-836285A482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9D3DCE-CC32-421E-B017-FC69FA36333E}"/>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6" name="Footer Placeholder 5">
            <a:extLst>
              <a:ext uri="{FF2B5EF4-FFF2-40B4-BE49-F238E27FC236}">
                <a16:creationId xmlns:a16="http://schemas.microsoft.com/office/drawing/2014/main" id="{324B087A-10DD-4358-820E-FAAC34EE0C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077660-7734-4F83-9E58-A4386B784520}"/>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470796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C4E44-DF66-4618-819C-B8B9ACBED2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7550C7-8708-4DE9-8741-FE42EE51FA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53CADE-6D38-454D-BD99-816A40F1B0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493380-10E8-4D08-896D-77B25D1005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5B29B2-F775-4228-AE05-828F3F5698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999466-290D-44C5-B6F4-2D1E3C6E65C6}"/>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8" name="Footer Placeholder 7">
            <a:extLst>
              <a:ext uri="{FF2B5EF4-FFF2-40B4-BE49-F238E27FC236}">
                <a16:creationId xmlns:a16="http://schemas.microsoft.com/office/drawing/2014/main" id="{A40FA130-93D5-429D-BA79-80A8676EAA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296214-003C-4F26-B738-B2145CA3E40F}"/>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123032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0AC7C-5729-4707-9F1B-70DFE51F6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AF9311-A28F-4DBB-A4EE-9914E9346F25}"/>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4" name="Footer Placeholder 3">
            <a:extLst>
              <a:ext uri="{FF2B5EF4-FFF2-40B4-BE49-F238E27FC236}">
                <a16:creationId xmlns:a16="http://schemas.microsoft.com/office/drawing/2014/main" id="{33E89F43-8733-4D3A-9D07-3B80D63470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C360F0-7838-435C-8D58-283C21787A99}"/>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2541079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702A6-5505-4A67-8740-15BD1C1157F5}"/>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3" name="Footer Placeholder 2">
            <a:extLst>
              <a:ext uri="{FF2B5EF4-FFF2-40B4-BE49-F238E27FC236}">
                <a16:creationId xmlns:a16="http://schemas.microsoft.com/office/drawing/2014/main" id="{E7DCE6A8-BDE8-48AB-8B7C-7CC7014811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7976B5-2E29-4EC2-B770-84DD8223D085}"/>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213333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F44D-6D6D-4E53-BF4C-594E7CDADA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494C94-DBDC-4B47-B666-D7A2E651B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62DA26-F89E-429E-9D09-686FB8FFF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0202D-51A3-48C3-B84D-1FEC8E4CB1E2}"/>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6" name="Footer Placeholder 5">
            <a:extLst>
              <a:ext uri="{FF2B5EF4-FFF2-40B4-BE49-F238E27FC236}">
                <a16:creationId xmlns:a16="http://schemas.microsoft.com/office/drawing/2014/main" id="{87E0DD18-0B7F-4F1B-82CC-C6D146E11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3C8FCD-5577-4E23-9E03-F3B789C76FED}"/>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384253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8D7C4-66B7-4460-ADFB-81F8C3E4AA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52333A-9B96-4AA4-9AFF-EBCD213261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E5AA27-AC0E-4227-9F40-E38035BE2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DBE84-88D0-4C7E-8DEF-023DB0357CCE}"/>
              </a:ext>
            </a:extLst>
          </p:cNvPr>
          <p:cNvSpPr>
            <a:spLocks noGrp="1"/>
          </p:cNvSpPr>
          <p:nvPr>
            <p:ph type="dt" sz="half" idx="10"/>
          </p:nvPr>
        </p:nvSpPr>
        <p:spPr/>
        <p:txBody>
          <a:bodyPr/>
          <a:lstStyle/>
          <a:p>
            <a:fld id="{7EC78324-5D7A-43D4-822F-8FCA65C6C710}" type="datetimeFigureOut">
              <a:rPr lang="en-US" smtClean="0"/>
              <a:t>1/14/2023</a:t>
            </a:fld>
            <a:endParaRPr lang="en-US"/>
          </a:p>
        </p:txBody>
      </p:sp>
      <p:sp>
        <p:nvSpPr>
          <p:cNvPr id="6" name="Footer Placeholder 5">
            <a:extLst>
              <a:ext uri="{FF2B5EF4-FFF2-40B4-BE49-F238E27FC236}">
                <a16:creationId xmlns:a16="http://schemas.microsoft.com/office/drawing/2014/main" id="{FB81152C-BDCD-4D71-92E2-276FA213B7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908A0-C2F2-4C99-9518-61D95E0819A8}"/>
              </a:ext>
            </a:extLst>
          </p:cNvPr>
          <p:cNvSpPr>
            <a:spLocks noGrp="1"/>
          </p:cNvSpPr>
          <p:nvPr>
            <p:ph type="sldNum" sz="quarter" idx="12"/>
          </p:nvPr>
        </p:nvSpPr>
        <p:spPr/>
        <p:txBody>
          <a:bodyPr/>
          <a:lstStyle/>
          <a:p>
            <a:fld id="{0D810A9F-1ED4-49A7-AC5C-BE0A9CC302E7}" type="slidenum">
              <a:rPr lang="en-US" smtClean="0"/>
              <a:t>‹#›</a:t>
            </a:fld>
            <a:endParaRPr lang="en-US"/>
          </a:p>
        </p:txBody>
      </p:sp>
    </p:spTree>
    <p:extLst>
      <p:ext uri="{BB962C8B-B14F-4D97-AF65-F5344CB8AC3E}">
        <p14:creationId xmlns:p14="http://schemas.microsoft.com/office/powerpoint/2010/main" val="104009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6AF36-4486-432B-8F2E-F54FE9D54D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F0978F-8389-41D8-AA50-E742F9E461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D6AD93-247F-43BB-82CE-465D95F2DD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C78324-5D7A-43D4-822F-8FCA65C6C710}" type="datetimeFigureOut">
              <a:rPr lang="en-US" smtClean="0"/>
              <a:t>1/14/2023</a:t>
            </a:fld>
            <a:endParaRPr lang="en-US"/>
          </a:p>
        </p:txBody>
      </p:sp>
      <p:sp>
        <p:nvSpPr>
          <p:cNvPr id="5" name="Footer Placeholder 4">
            <a:extLst>
              <a:ext uri="{FF2B5EF4-FFF2-40B4-BE49-F238E27FC236}">
                <a16:creationId xmlns:a16="http://schemas.microsoft.com/office/drawing/2014/main" id="{3061E166-A267-47A7-9F41-AB7D1A25C8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5E69AC-59D3-4E5C-A1D3-DBCF38490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10A9F-1ED4-49A7-AC5C-BE0A9CC302E7}" type="slidenum">
              <a:rPr lang="en-US" smtClean="0"/>
              <a:t>‹#›</a:t>
            </a:fld>
            <a:endParaRPr lang="en-US"/>
          </a:p>
        </p:txBody>
      </p:sp>
    </p:spTree>
    <p:extLst>
      <p:ext uri="{BB962C8B-B14F-4D97-AF65-F5344CB8AC3E}">
        <p14:creationId xmlns:p14="http://schemas.microsoft.com/office/powerpoint/2010/main" val="3284585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239151" y="309489"/>
            <a:ext cx="11788726" cy="6247864"/>
          </a:xfrm>
          <a:prstGeom prst="rect">
            <a:avLst/>
          </a:prstGeom>
          <a:noFill/>
        </p:spPr>
        <p:txBody>
          <a:bodyPr wrap="square" rtlCol="0">
            <a:spAutoFit/>
          </a:bodyPr>
          <a:lstStyle/>
          <a:p>
            <a:r>
              <a:rPr lang="en-US" sz="4000" b="1" dirty="0">
                <a:solidFill>
                  <a:schemeClr val="accent5">
                    <a:lumMod val="60000"/>
                    <a:lumOff val="40000"/>
                  </a:schemeClr>
                </a:solidFill>
              </a:rPr>
              <a:t>            </a:t>
            </a:r>
            <a:r>
              <a:rPr lang="en-US" sz="4000" b="1" u="sng" dirty="0">
                <a:solidFill>
                  <a:srgbClr val="FFFF00"/>
                </a:solidFill>
                <a:latin typeface="Arial Black" panose="020B0A04020102020204" pitchFamily="34" charset="0"/>
              </a:rPr>
              <a:t>Welcome to Living Word Church</a:t>
            </a:r>
          </a:p>
          <a:p>
            <a:endParaRPr lang="en-US" sz="4000" dirty="0">
              <a:solidFill>
                <a:srgbClr val="00B0F0"/>
              </a:solidFill>
            </a:endParaRPr>
          </a:p>
          <a:p>
            <a:r>
              <a:rPr lang="en-US" sz="4000" dirty="0">
                <a:solidFill>
                  <a:schemeClr val="bg1"/>
                </a:solidFill>
              </a:rPr>
              <a:t>                      </a:t>
            </a:r>
            <a:r>
              <a:rPr lang="en-US" sz="4000" b="1" dirty="0">
                <a:solidFill>
                  <a:schemeClr val="bg1"/>
                </a:solidFill>
              </a:rPr>
              <a:t>Prayer – Russ</a:t>
            </a:r>
          </a:p>
          <a:p>
            <a:endParaRPr lang="en-US" sz="4000" b="1" dirty="0">
              <a:solidFill>
                <a:schemeClr val="bg1"/>
              </a:solidFill>
            </a:endParaRPr>
          </a:p>
          <a:p>
            <a:r>
              <a:rPr lang="en-US" sz="4000" b="1" dirty="0">
                <a:solidFill>
                  <a:schemeClr val="bg1"/>
                </a:solidFill>
              </a:rPr>
              <a:t>                      Preamble Ramble</a:t>
            </a:r>
          </a:p>
          <a:p>
            <a:endParaRPr lang="en-US" sz="4000" b="1" dirty="0">
              <a:solidFill>
                <a:schemeClr val="bg1"/>
              </a:solidFill>
            </a:endParaRPr>
          </a:p>
          <a:p>
            <a:r>
              <a:rPr lang="en-US" sz="4000" b="1" dirty="0">
                <a:solidFill>
                  <a:schemeClr val="bg1"/>
                </a:solidFill>
              </a:rPr>
              <a:t>                      Message: Take Stock of Yourself</a:t>
            </a:r>
          </a:p>
          <a:p>
            <a:endParaRPr lang="en-US" sz="4000" b="1" dirty="0">
              <a:solidFill>
                <a:schemeClr val="bg1"/>
              </a:solidFill>
            </a:endParaRPr>
          </a:p>
          <a:p>
            <a:r>
              <a:rPr lang="en-US" sz="4000" b="1" dirty="0">
                <a:solidFill>
                  <a:schemeClr val="bg1"/>
                </a:solidFill>
              </a:rPr>
              <a:t>                      Communion </a:t>
            </a:r>
            <a:r>
              <a:rPr lang="en-US" sz="4000" b="1">
                <a:solidFill>
                  <a:schemeClr val="bg1"/>
                </a:solidFill>
              </a:rPr>
              <a:t>– Kathy</a:t>
            </a:r>
            <a:endParaRPr lang="en-US" sz="4000" b="1" dirty="0">
              <a:solidFill>
                <a:schemeClr val="bg1"/>
              </a:solidFill>
            </a:endParaRPr>
          </a:p>
          <a:p>
            <a:endParaRPr lang="en-US" sz="4000" b="1" dirty="0">
              <a:solidFill>
                <a:schemeClr val="bg1"/>
              </a:solidFill>
            </a:endParaRPr>
          </a:p>
        </p:txBody>
      </p:sp>
    </p:spTree>
    <p:extLst>
      <p:ext uri="{BB962C8B-B14F-4D97-AF65-F5344CB8AC3E}">
        <p14:creationId xmlns:p14="http://schemas.microsoft.com/office/powerpoint/2010/main" val="474977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2141612"/>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Calibri" panose="020F0502020204030204" pitchFamily="34" charset="0"/>
              </a:rPr>
              <a:t>C.S. Lewis</a:t>
            </a:r>
          </a:p>
          <a:p>
            <a:pPr marL="0" marR="0">
              <a:lnSpc>
                <a:spcPct val="107000"/>
              </a:lnSpc>
              <a:spcBef>
                <a:spcPts val="0"/>
              </a:spcBef>
              <a:spcAft>
                <a:spcPts val="800"/>
              </a:spcAft>
            </a:pPr>
            <a:r>
              <a:rPr lang="en-US" sz="4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“You can’t go back and change the beginning, but you can start where you are and change the ending.”</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624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990871"/>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rPr>
              <a:t>John 13:8-10</a:t>
            </a:r>
            <a:br>
              <a:rPr lang="en-US" sz="4000" dirty="0">
                <a:solidFill>
                  <a:schemeClr val="bg1"/>
                </a:solidFill>
                <a:effectLst/>
                <a:latin typeface="Calibri" panose="020F0502020204030204" pitchFamily="34" charset="0"/>
                <a:ea typeface="Times New Roman" panose="02020603050405020304" pitchFamily="18" charset="0"/>
              </a:rPr>
            </a:br>
            <a:r>
              <a:rPr lang="en-US" sz="4000" dirty="0">
                <a:solidFill>
                  <a:schemeClr val="bg1"/>
                </a:solidFill>
                <a:effectLst/>
                <a:latin typeface="Calibri" panose="020F0502020204030204" pitchFamily="34" charset="0"/>
                <a:ea typeface="Times New Roman" panose="02020603050405020304" pitchFamily="18" charset="0"/>
              </a:rPr>
              <a:t>     </a:t>
            </a:r>
            <a:r>
              <a:rPr lang="en-US" sz="4000" b="1" baseline="30000" dirty="0">
                <a:solidFill>
                  <a:schemeClr val="bg1"/>
                </a:solidFill>
                <a:effectLst/>
                <a:latin typeface="Calibri" panose="020F0502020204030204" pitchFamily="34" charset="0"/>
                <a:ea typeface="Times New Roman" panose="02020603050405020304" pitchFamily="18" charset="0"/>
              </a:rPr>
              <a:t>8 </a:t>
            </a:r>
            <a:r>
              <a:rPr lang="en-US" sz="4000" dirty="0">
                <a:solidFill>
                  <a:schemeClr val="bg1"/>
                </a:solidFill>
                <a:effectLst/>
                <a:latin typeface="Calibri" panose="020F0502020204030204" pitchFamily="34" charset="0"/>
                <a:ea typeface="Times New Roman" panose="02020603050405020304" pitchFamily="18" charset="0"/>
              </a:rPr>
              <a:t>“You will never wash my feet—ever!” Peter said. Jesus replied, “If I don’t wash you, you have no part with Me.”</a:t>
            </a:r>
            <a:br>
              <a:rPr lang="en-US" sz="4000" dirty="0">
                <a:solidFill>
                  <a:schemeClr val="bg1"/>
                </a:solidFill>
                <a:effectLst/>
                <a:latin typeface="Calibri" panose="020F0502020204030204" pitchFamily="34" charset="0"/>
                <a:ea typeface="Times New Roman" panose="02020603050405020304" pitchFamily="18" charset="0"/>
              </a:rPr>
            </a:br>
            <a:r>
              <a:rPr lang="en-US" sz="4000" dirty="0">
                <a:solidFill>
                  <a:schemeClr val="bg1"/>
                </a:solidFill>
                <a:effectLst/>
                <a:latin typeface="Calibri" panose="020F0502020204030204" pitchFamily="34" charset="0"/>
                <a:ea typeface="Times New Roman" panose="02020603050405020304" pitchFamily="18" charset="0"/>
              </a:rPr>
              <a:t>     </a:t>
            </a:r>
            <a:r>
              <a:rPr lang="en-US" sz="4000" b="1" baseline="30000" dirty="0">
                <a:solidFill>
                  <a:schemeClr val="bg1"/>
                </a:solidFill>
                <a:effectLst/>
                <a:latin typeface="Calibri" panose="020F0502020204030204" pitchFamily="34" charset="0"/>
                <a:ea typeface="Times New Roman" panose="02020603050405020304" pitchFamily="18" charset="0"/>
              </a:rPr>
              <a:t>9 </a:t>
            </a:r>
            <a:r>
              <a:rPr lang="en-US" sz="4000" dirty="0">
                <a:solidFill>
                  <a:schemeClr val="bg1"/>
                </a:solidFill>
                <a:effectLst/>
                <a:latin typeface="Calibri" panose="020F0502020204030204" pitchFamily="34" charset="0"/>
                <a:ea typeface="Times New Roman" panose="02020603050405020304" pitchFamily="18" charset="0"/>
              </a:rPr>
              <a:t>Simon Peter said to Him, “Lord, not only my feet but also my hands and my head.”</a:t>
            </a:r>
            <a:br>
              <a:rPr lang="en-US" sz="4000" dirty="0">
                <a:solidFill>
                  <a:schemeClr val="bg1"/>
                </a:solidFill>
                <a:effectLst/>
                <a:latin typeface="Calibri" panose="020F0502020204030204" pitchFamily="34" charset="0"/>
                <a:ea typeface="Times New Roman" panose="02020603050405020304" pitchFamily="18" charset="0"/>
              </a:rPr>
            </a:br>
            <a:r>
              <a:rPr lang="en-US" sz="4000" b="1" baseline="30000" dirty="0">
                <a:solidFill>
                  <a:schemeClr val="bg1"/>
                </a:solidFill>
                <a:effectLst/>
                <a:latin typeface="Calibri" panose="020F0502020204030204" pitchFamily="34" charset="0"/>
                <a:ea typeface="Times New Roman" panose="02020603050405020304" pitchFamily="18" charset="0"/>
              </a:rPr>
              <a:t>      10 </a:t>
            </a:r>
            <a:r>
              <a:rPr lang="en-US" sz="4000" dirty="0">
                <a:solidFill>
                  <a:schemeClr val="bg1"/>
                </a:solidFill>
                <a:effectLst/>
                <a:latin typeface="Calibri" panose="020F0502020204030204" pitchFamily="34" charset="0"/>
                <a:ea typeface="Times New Roman" panose="02020603050405020304" pitchFamily="18" charset="0"/>
              </a:rPr>
              <a:t>“One who has bathed,” Jesus told him, “does not need to wash anything except his feet, but he is completely clean.”</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75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4996496"/>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My Four Commitments</a:t>
            </a:r>
          </a:p>
          <a:p>
            <a:pPr marL="0" marR="0">
              <a:lnSpc>
                <a:spcPct val="107000"/>
              </a:lnSpc>
              <a:spcBef>
                <a:spcPts val="0"/>
              </a:spcBef>
              <a:spcAft>
                <a:spcPts val="800"/>
              </a:spcAft>
            </a:pPr>
            <a:r>
              <a:rPr lang="en-US" sz="8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   </a:t>
            </a:r>
            <a:endParaRPr lang="en-US" sz="8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rPr>
              <a:t>1)</a:t>
            </a:r>
            <a:r>
              <a:rPr lang="en-US" sz="4000" dirty="0">
                <a:solidFill>
                  <a:schemeClr val="bg1"/>
                </a:solidFill>
                <a:effectLst/>
                <a:latin typeface="Calibri" panose="020F0502020204030204" pitchFamily="34" charset="0"/>
                <a:ea typeface="Times New Roman" panose="02020603050405020304" pitchFamily="18" charset="0"/>
              </a:rPr>
              <a:t> Maintain consistent </a:t>
            </a:r>
            <a:r>
              <a:rPr lang="en-US" sz="4000" u="sng" dirty="0">
                <a:solidFill>
                  <a:schemeClr val="bg1"/>
                </a:solidFill>
                <a:effectLst/>
                <a:latin typeface="Calibri" panose="020F0502020204030204" pitchFamily="34" charset="0"/>
                <a:ea typeface="Times New Roman" panose="02020603050405020304" pitchFamily="18" charset="0"/>
              </a:rPr>
              <a:t>scheduled</a:t>
            </a:r>
            <a:r>
              <a:rPr lang="en-US" sz="4000" dirty="0">
                <a:solidFill>
                  <a:schemeClr val="bg1"/>
                </a:solidFill>
                <a:effectLst/>
                <a:latin typeface="Calibri" panose="020F0502020204030204" pitchFamily="34" charset="0"/>
                <a:ea typeface="Times New Roman" panose="02020603050405020304" pitchFamily="18" charset="0"/>
              </a:rPr>
              <a:t> prayer</a:t>
            </a:r>
          </a:p>
          <a:p>
            <a:pPr marR="0">
              <a:lnSpc>
                <a:spcPct val="107000"/>
              </a:lnSpc>
              <a:spcBef>
                <a:spcPts val="0"/>
              </a:spcBef>
              <a:spcAft>
                <a:spcPts val="800"/>
              </a:spcAft>
            </a:pPr>
            <a:r>
              <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2)</a:t>
            </a:r>
            <a:r>
              <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3)</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4)</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2648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128199"/>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My Four Commitments</a:t>
            </a:r>
          </a:p>
          <a:p>
            <a:pPr marL="0" marR="0">
              <a:lnSpc>
                <a:spcPct val="107000"/>
              </a:lnSpc>
              <a:spcBef>
                <a:spcPts val="0"/>
              </a:spcBef>
              <a:spcAft>
                <a:spcPts val="800"/>
              </a:spcAft>
            </a:pPr>
            <a:r>
              <a:rPr lang="en-US" sz="8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   </a:t>
            </a:r>
            <a:endParaRPr lang="en-US" sz="8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rPr>
              <a:t>1)</a:t>
            </a:r>
            <a:r>
              <a:rPr lang="en-US" sz="4000" dirty="0">
                <a:solidFill>
                  <a:schemeClr val="bg1"/>
                </a:solidFill>
                <a:effectLst/>
                <a:latin typeface="Calibri" panose="020F0502020204030204" pitchFamily="34" charset="0"/>
                <a:ea typeface="Times New Roman" panose="02020603050405020304" pitchFamily="18" charset="0"/>
              </a:rPr>
              <a:t> Maintain consistent </a:t>
            </a:r>
            <a:r>
              <a:rPr lang="en-US" sz="4000" u="sng" dirty="0">
                <a:solidFill>
                  <a:schemeClr val="bg1"/>
                </a:solidFill>
                <a:effectLst/>
                <a:latin typeface="Calibri" panose="020F0502020204030204" pitchFamily="34" charset="0"/>
                <a:ea typeface="Times New Roman" panose="02020603050405020304" pitchFamily="18" charset="0"/>
              </a:rPr>
              <a:t>scheduled</a:t>
            </a:r>
            <a:r>
              <a:rPr lang="en-US" sz="4000" dirty="0">
                <a:solidFill>
                  <a:schemeClr val="bg1"/>
                </a:solidFill>
                <a:effectLst/>
                <a:latin typeface="Calibri" panose="020F0502020204030204" pitchFamily="34" charset="0"/>
                <a:ea typeface="Times New Roman" panose="02020603050405020304" pitchFamily="18" charset="0"/>
              </a:rPr>
              <a:t> prayer</a:t>
            </a:r>
          </a:p>
          <a:p>
            <a:pPr marR="0">
              <a:lnSpc>
                <a:spcPct val="107000"/>
              </a:lnSpc>
              <a:spcBef>
                <a:spcPts val="0"/>
              </a:spcBef>
              <a:spcAft>
                <a:spcPts val="800"/>
              </a:spcAft>
            </a:pPr>
            <a:r>
              <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2)</a:t>
            </a:r>
            <a:r>
              <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000" dirty="0">
                <a:solidFill>
                  <a:schemeClr val="bg1"/>
                </a:solidFill>
                <a:effectLst/>
                <a:latin typeface="Calibri" panose="020F0502020204030204" pitchFamily="34" charset="0"/>
                <a:ea typeface="Times New Roman" panose="02020603050405020304" pitchFamily="18" charset="0"/>
              </a:rPr>
              <a:t>Pray during </a:t>
            </a:r>
            <a:r>
              <a:rPr lang="en-US" sz="4000" u="sng" dirty="0">
                <a:solidFill>
                  <a:schemeClr val="bg1"/>
                </a:solidFill>
                <a:effectLst/>
                <a:latin typeface="Calibri" panose="020F0502020204030204" pitchFamily="34" charset="0"/>
                <a:ea typeface="Times New Roman" panose="02020603050405020304" pitchFamily="18" charset="0"/>
              </a:rPr>
              <a:t>unscheduled</a:t>
            </a:r>
            <a:r>
              <a:rPr lang="en-US" sz="4000" dirty="0">
                <a:solidFill>
                  <a:schemeClr val="bg1"/>
                </a:solidFill>
                <a:effectLst/>
                <a:latin typeface="Calibri" panose="020F0502020204030204" pitchFamily="34" charset="0"/>
                <a:ea typeface="Times New Roman" panose="02020603050405020304" pitchFamily="18" charset="0"/>
              </a:rPr>
              <a:t> moments</a:t>
            </a:r>
            <a:br>
              <a:rPr lang="en-US" sz="4000" dirty="0">
                <a:solidFill>
                  <a:schemeClr val="bg1"/>
                </a:solidFill>
                <a:effectLst/>
                <a:latin typeface="Calibri" panose="020F0502020204030204" pitchFamily="34" charset="0"/>
                <a:ea typeface="Times New Roman" panose="02020603050405020304" pitchFamily="18" charset="0"/>
              </a:rPr>
            </a:br>
            <a:r>
              <a:rPr lang="en-US" sz="800" dirty="0">
                <a:solidFill>
                  <a:schemeClr val="bg1"/>
                </a:solidFill>
                <a:effectLst/>
                <a:latin typeface="Calibri" panose="020F0502020204030204" pitchFamily="34" charset="0"/>
                <a:ea typeface="Times New Roman" panose="02020603050405020304" pitchFamily="18" charset="0"/>
              </a:rPr>
              <a:t>    </a:t>
            </a:r>
            <a:endParaRPr lang="en-US" sz="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3)</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4)</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596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259901"/>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My Four Commitments</a:t>
            </a:r>
          </a:p>
          <a:p>
            <a:pPr marL="0" marR="0">
              <a:lnSpc>
                <a:spcPct val="107000"/>
              </a:lnSpc>
              <a:spcBef>
                <a:spcPts val="0"/>
              </a:spcBef>
              <a:spcAft>
                <a:spcPts val="800"/>
              </a:spcAft>
            </a:pPr>
            <a:r>
              <a:rPr lang="en-US" sz="8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   </a:t>
            </a:r>
            <a:endParaRPr lang="en-US" sz="8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rPr>
              <a:t>1)</a:t>
            </a:r>
            <a:r>
              <a:rPr lang="en-US" sz="4000" dirty="0">
                <a:solidFill>
                  <a:schemeClr val="bg1"/>
                </a:solidFill>
                <a:effectLst/>
                <a:latin typeface="Calibri" panose="020F0502020204030204" pitchFamily="34" charset="0"/>
                <a:ea typeface="Times New Roman" panose="02020603050405020304" pitchFamily="18" charset="0"/>
              </a:rPr>
              <a:t> Maintain consistent </a:t>
            </a:r>
            <a:r>
              <a:rPr lang="en-US" sz="4000" u="sng" dirty="0">
                <a:solidFill>
                  <a:schemeClr val="bg1"/>
                </a:solidFill>
                <a:effectLst/>
                <a:latin typeface="Calibri" panose="020F0502020204030204" pitchFamily="34" charset="0"/>
                <a:ea typeface="Times New Roman" panose="02020603050405020304" pitchFamily="18" charset="0"/>
              </a:rPr>
              <a:t>scheduled</a:t>
            </a:r>
            <a:r>
              <a:rPr lang="en-US" sz="4000" dirty="0">
                <a:solidFill>
                  <a:schemeClr val="bg1"/>
                </a:solidFill>
                <a:effectLst/>
                <a:latin typeface="Calibri" panose="020F0502020204030204" pitchFamily="34" charset="0"/>
                <a:ea typeface="Times New Roman" panose="02020603050405020304" pitchFamily="18" charset="0"/>
              </a:rPr>
              <a:t> prayer</a:t>
            </a:r>
          </a:p>
          <a:p>
            <a:pPr marR="0">
              <a:lnSpc>
                <a:spcPct val="107000"/>
              </a:lnSpc>
              <a:spcBef>
                <a:spcPts val="0"/>
              </a:spcBef>
              <a:spcAft>
                <a:spcPts val="800"/>
              </a:spcAft>
            </a:pPr>
            <a:r>
              <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2)</a:t>
            </a:r>
            <a:r>
              <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000" dirty="0">
                <a:solidFill>
                  <a:schemeClr val="bg1"/>
                </a:solidFill>
                <a:effectLst/>
                <a:latin typeface="Calibri" panose="020F0502020204030204" pitchFamily="34" charset="0"/>
                <a:ea typeface="Times New Roman" panose="02020603050405020304" pitchFamily="18" charset="0"/>
              </a:rPr>
              <a:t>Pray during </a:t>
            </a:r>
            <a:r>
              <a:rPr lang="en-US" sz="4000" u="sng" dirty="0">
                <a:solidFill>
                  <a:schemeClr val="bg1"/>
                </a:solidFill>
                <a:effectLst/>
                <a:latin typeface="Calibri" panose="020F0502020204030204" pitchFamily="34" charset="0"/>
                <a:ea typeface="Times New Roman" panose="02020603050405020304" pitchFamily="18" charset="0"/>
              </a:rPr>
              <a:t>unscheduled</a:t>
            </a:r>
            <a:r>
              <a:rPr lang="en-US" sz="4000" dirty="0">
                <a:solidFill>
                  <a:schemeClr val="bg1"/>
                </a:solidFill>
                <a:effectLst/>
                <a:latin typeface="Calibri" panose="020F0502020204030204" pitchFamily="34" charset="0"/>
                <a:ea typeface="Times New Roman" panose="02020603050405020304" pitchFamily="18" charset="0"/>
              </a:rPr>
              <a:t> moments</a:t>
            </a:r>
            <a:br>
              <a:rPr lang="en-US" sz="4000" dirty="0">
                <a:solidFill>
                  <a:schemeClr val="bg1"/>
                </a:solidFill>
                <a:effectLst/>
                <a:latin typeface="Calibri" panose="020F0502020204030204" pitchFamily="34" charset="0"/>
                <a:ea typeface="Times New Roman" panose="02020603050405020304" pitchFamily="18" charset="0"/>
              </a:rPr>
            </a:br>
            <a:r>
              <a:rPr lang="en-US" sz="800" dirty="0">
                <a:solidFill>
                  <a:schemeClr val="bg1"/>
                </a:solidFill>
                <a:effectLst/>
                <a:latin typeface="Calibri" panose="020F0502020204030204" pitchFamily="34" charset="0"/>
                <a:ea typeface="Times New Roman" panose="02020603050405020304" pitchFamily="18" charset="0"/>
              </a:rPr>
              <a:t>    </a:t>
            </a:r>
            <a:endParaRPr lang="en-US" sz="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3)</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4000" u="sng" dirty="0">
                <a:solidFill>
                  <a:schemeClr val="bg1"/>
                </a:solidFill>
                <a:effectLst/>
                <a:latin typeface="Calibri" panose="020F0502020204030204" pitchFamily="34" charset="0"/>
                <a:ea typeface="Times New Roman" panose="02020603050405020304" pitchFamily="18" charset="0"/>
              </a:rPr>
              <a:t>Schedule</a:t>
            </a:r>
            <a:r>
              <a:rPr lang="en-US" sz="4000" dirty="0">
                <a:solidFill>
                  <a:schemeClr val="bg1"/>
                </a:solidFill>
                <a:effectLst/>
                <a:latin typeface="Calibri" panose="020F0502020204030204" pitchFamily="34" charset="0"/>
                <a:ea typeface="Times New Roman" panose="02020603050405020304" pitchFamily="18" charset="0"/>
              </a:rPr>
              <a:t> daily Bible reading times</a:t>
            </a:r>
            <a:br>
              <a:rPr lang="en-US" sz="4000" dirty="0">
                <a:solidFill>
                  <a:schemeClr val="bg1"/>
                </a:solidFill>
                <a:effectLst/>
                <a:latin typeface="Calibri" panose="020F0502020204030204" pitchFamily="34" charset="0"/>
                <a:ea typeface="Times New Roman" panose="02020603050405020304" pitchFamily="18" charset="0"/>
              </a:rPr>
            </a:br>
            <a:r>
              <a:rPr lang="en-US" sz="800" dirty="0">
                <a:solidFill>
                  <a:schemeClr val="bg1"/>
                </a:solidFill>
                <a:effectLst/>
                <a:latin typeface="Calibri" panose="020F0502020204030204" pitchFamily="34" charset="0"/>
                <a:ea typeface="Times New Roman" panose="02020603050405020304" pitchFamily="18" charset="0"/>
              </a:rPr>
              <a:t>    </a:t>
            </a:r>
            <a:endPar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4)</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2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918543"/>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My Four Commitments</a:t>
            </a:r>
          </a:p>
          <a:p>
            <a:pPr marL="0" marR="0">
              <a:lnSpc>
                <a:spcPct val="107000"/>
              </a:lnSpc>
              <a:spcBef>
                <a:spcPts val="0"/>
              </a:spcBef>
              <a:spcAft>
                <a:spcPts val="800"/>
              </a:spcAft>
            </a:pPr>
            <a:r>
              <a:rPr lang="en-US" sz="8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   </a:t>
            </a:r>
            <a:endParaRPr lang="en-US" sz="8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rPr>
              <a:t>1)</a:t>
            </a:r>
            <a:r>
              <a:rPr lang="en-US" sz="4000" dirty="0">
                <a:solidFill>
                  <a:schemeClr val="bg1"/>
                </a:solidFill>
                <a:effectLst/>
                <a:latin typeface="Calibri" panose="020F0502020204030204" pitchFamily="34" charset="0"/>
                <a:ea typeface="Times New Roman" panose="02020603050405020304" pitchFamily="18" charset="0"/>
              </a:rPr>
              <a:t> Maintain consistent </a:t>
            </a:r>
            <a:r>
              <a:rPr lang="en-US" sz="4000" u="sng" dirty="0">
                <a:solidFill>
                  <a:schemeClr val="bg1"/>
                </a:solidFill>
                <a:effectLst/>
                <a:latin typeface="Calibri" panose="020F0502020204030204" pitchFamily="34" charset="0"/>
                <a:ea typeface="Times New Roman" panose="02020603050405020304" pitchFamily="18" charset="0"/>
              </a:rPr>
              <a:t>scheduled</a:t>
            </a:r>
            <a:r>
              <a:rPr lang="en-US" sz="4000" dirty="0">
                <a:solidFill>
                  <a:schemeClr val="bg1"/>
                </a:solidFill>
                <a:effectLst/>
                <a:latin typeface="Calibri" panose="020F0502020204030204" pitchFamily="34" charset="0"/>
                <a:ea typeface="Times New Roman" panose="02020603050405020304" pitchFamily="18" charset="0"/>
              </a:rPr>
              <a:t> prayer</a:t>
            </a:r>
          </a:p>
          <a:p>
            <a:pPr marR="0">
              <a:lnSpc>
                <a:spcPct val="107000"/>
              </a:lnSpc>
              <a:spcBef>
                <a:spcPts val="0"/>
              </a:spcBef>
              <a:spcAft>
                <a:spcPts val="800"/>
              </a:spcAft>
            </a:pPr>
            <a:r>
              <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p>
          <a:p>
            <a:pPr marR="0">
              <a:lnSpc>
                <a:spcPct val="107000"/>
              </a:lnSpc>
              <a:spcBef>
                <a:spcPts val="0"/>
              </a:spcBef>
              <a:spcAft>
                <a:spcPts val="800"/>
              </a:spcAft>
            </a:pPr>
            <a:r>
              <a:rPr lang="en-US" sz="4000" b="1"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2)</a:t>
            </a:r>
            <a:r>
              <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000" dirty="0">
                <a:solidFill>
                  <a:schemeClr val="bg1"/>
                </a:solidFill>
                <a:effectLst/>
                <a:latin typeface="Calibri" panose="020F0502020204030204" pitchFamily="34" charset="0"/>
                <a:ea typeface="Times New Roman" panose="02020603050405020304" pitchFamily="18" charset="0"/>
              </a:rPr>
              <a:t>Pray during </a:t>
            </a:r>
            <a:r>
              <a:rPr lang="en-US" sz="4000" u="sng" dirty="0">
                <a:solidFill>
                  <a:schemeClr val="bg1"/>
                </a:solidFill>
                <a:effectLst/>
                <a:latin typeface="Calibri" panose="020F0502020204030204" pitchFamily="34" charset="0"/>
                <a:ea typeface="Times New Roman" panose="02020603050405020304" pitchFamily="18" charset="0"/>
              </a:rPr>
              <a:t>unscheduled</a:t>
            </a:r>
            <a:r>
              <a:rPr lang="en-US" sz="4000" dirty="0">
                <a:solidFill>
                  <a:schemeClr val="bg1"/>
                </a:solidFill>
                <a:effectLst/>
                <a:latin typeface="Calibri" panose="020F0502020204030204" pitchFamily="34" charset="0"/>
                <a:ea typeface="Times New Roman" panose="02020603050405020304" pitchFamily="18" charset="0"/>
              </a:rPr>
              <a:t> moments</a:t>
            </a:r>
            <a:br>
              <a:rPr lang="en-US" sz="4000" dirty="0">
                <a:solidFill>
                  <a:schemeClr val="bg1"/>
                </a:solidFill>
                <a:effectLst/>
                <a:latin typeface="Calibri" panose="020F0502020204030204" pitchFamily="34" charset="0"/>
                <a:ea typeface="Times New Roman" panose="02020603050405020304" pitchFamily="18" charset="0"/>
              </a:rPr>
            </a:br>
            <a:r>
              <a:rPr lang="en-US" sz="800" dirty="0">
                <a:solidFill>
                  <a:schemeClr val="bg1"/>
                </a:solidFill>
                <a:effectLst/>
                <a:latin typeface="Calibri" panose="020F0502020204030204" pitchFamily="34" charset="0"/>
                <a:ea typeface="Times New Roman" panose="02020603050405020304" pitchFamily="18" charset="0"/>
              </a:rPr>
              <a:t>    </a:t>
            </a:r>
            <a:endParaRPr lang="en-US" sz="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3)</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4000" u="sng" dirty="0">
                <a:solidFill>
                  <a:schemeClr val="bg1"/>
                </a:solidFill>
                <a:effectLst/>
                <a:latin typeface="Calibri" panose="020F0502020204030204" pitchFamily="34" charset="0"/>
                <a:ea typeface="Times New Roman" panose="02020603050405020304" pitchFamily="18" charset="0"/>
              </a:rPr>
              <a:t>Schedule</a:t>
            </a:r>
            <a:r>
              <a:rPr lang="en-US" sz="4000" dirty="0">
                <a:solidFill>
                  <a:schemeClr val="bg1"/>
                </a:solidFill>
                <a:effectLst/>
                <a:latin typeface="Calibri" panose="020F0502020204030204" pitchFamily="34" charset="0"/>
                <a:ea typeface="Times New Roman" panose="02020603050405020304" pitchFamily="18" charset="0"/>
              </a:rPr>
              <a:t> daily Bible reading times</a:t>
            </a:r>
            <a:br>
              <a:rPr lang="en-US" sz="4000" dirty="0">
                <a:solidFill>
                  <a:schemeClr val="bg1"/>
                </a:solidFill>
                <a:effectLst/>
                <a:latin typeface="Calibri" panose="020F0502020204030204" pitchFamily="34" charset="0"/>
                <a:ea typeface="Times New Roman" panose="02020603050405020304" pitchFamily="18" charset="0"/>
              </a:rPr>
            </a:br>
            <a:r>
              <a:rPr lang="en-US" sz="800" dirty="0">
                <a:solidFill>
                  <a:schemeClr val="bg1"/>
                </a:solidFill>
                <a:effectLst/>
                <a:latin typeface="Calibri" panose="020F0502020204030204" pitchFamily="34" charset="0"/>
                <a:ea typeface="Times New Roman" panose="02020603050405020304" pitchFamily="18" charset="0"/>
              </a:rPr>
              <a:t>    </a:t>
            </a:r>
            <a:endParaRPr lang="en-US" sz="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r>
              <a:rPr lang="en-US" sz="4000" b="1" dirty="0">
                <a:solidFill>
                  <a:srgbClr val="92D050"/>
                </a:solidFill>
                <a:latin typeface="Calibri" panose="020F0502020204030204" pitchFamily="34" charset="0"/>
                <a:ea typeface="Times New Roman" panose="02020603050405020304" pitchFamily="18" charset="0"/>
                <a:cs typeface="Times New Roman" panose="02020603050405020304" pitchFamily="18" charset="0"/>
              </a:rPr>
              <a:t>4)</a:t>
            </a:r>
            <a:r>
              <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4000" dirty="0">
                <a:solidFill>
                  <a:schemeClr val="bg1"/>
                </a:solidFill>
                <a:effectLst/>
                <a:latin typeface="Calibri" panose="020F0502020204030204" pitchFamily="34" charset="0"/>
                <a:ea typeface="Times New Roman" panose="02020603050405020304" pitchFamily="18" charset="0"/>
              </a:rPr>
              <a:t>Fellowship with other Christians that I know love God and care about me</a:t>
            </a:r>
            <a:endParaRPr lang="en-US" sz="40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R="0">
              <a:lnSpc>
                <a:spcPct val="107000"/>
              </a:lnSpc>
              <a:spcBef>
                <a:spcPts val="0"/>
              </a:spcBef>
              <a:spcAft>
                <a:spcPts val="800"/>
              </a:spcAft>
            </a:pP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06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239151" y="309489"/>
            <a:ext cx="11788726" cy="3046988"/>
          </a:xfrm>
          <a:prstGeom prst="rect">
            <a:avLst/>
          </a:prstGeom>
          <a:noFill/>
        </p:spPr>
        <p:txBody>
          <a:bodyPr wrap="square" rtlCol="0">
            <a:spAutoFit/>
          </a:bodyPr>
          <a:lstStyle/>
          <a:p>
            <a:r>
              <a:rPr lang="en-US" sz="4800" b="1" dirty="0">
                <a:solidFill>
                  <a:srgbClr val="FFFF00"/>
                </a:solidFill>
              </a:rPr>
              <a:t>Mark 1:15</a:t>
            </a:r>
          </a:p>
          <a:p>
            <a:r>
              <a:rPr lang="en-US" sz="4800" dirty="0">
                <a:solidFill>
                  <a:schemeClr val="bg1"/>
                </a:solidFill>
                <a:effectLst/>
                <a:ea typeface="Times New Roman" panose="02020603050405020304" pitchFamily="18" charset="0"/>
              </a:rPr>
              <a:t>“The time has come! The kingdom of God has drawn near you. Repent and believe the gospel!”</a:t>
            </a:r>
            <a:endParaRPr lang="en-US" sz="4800" b="1" dirty="0">
              <a:solidFill>
                <a:schemeClr val="bg1"/>
              </a:solidFill>
            </a:endParaRPr>
          </a:p>
        </p:txBody>
      </p:sp>
    </p:spTree>
    <p:extLst>
      <p:ext uri="{BB962C8B-B14F-4D97-AF65-F5344CB8AC3E}">
        <p14:creationId xmlns:p14="http://schemas.microsoft.com/office/powerpoint/2010/main" val="67472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6393545"/>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2</a:t>
            </a:r>
            <a:r>
              <a:rPr lang="en-US" sz="4000" b="1" baseline="30000"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nd</a:t>
            </a: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 Kings 21:1-3</a:t>
            </a:r>
            <a:endParaRPr lang="en-US" sz="4000" b="1"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4000" b="1" baseline="30000" dirty="0">
                <a:solidFill>
                  <a:schemeClr val="bg1"/>
                </a:solidFill>
                <a:effectLst/>
                <a:latin typeface="Calibri" panose="020F0502020204030204" pitchFamily="34" charset="0"/>
                <a:ea typeface="Times New Roman" panose="02020603050405020304" pitchFamily="18" charset="0"/>
              </a:rPr>
              <a:t>1 </a:t>
            </a:r>
            <a:r>
              <a:rPr lang="en-US" sz="4000" dirty="0">
                <a:solidFill>
                  <a:schemeClr val="bg1"/>
                </a:solidFill>
                <a:effectLst/>
                <a:latin typeface="Calibri" panose="020F0502020204030204" pitchFamily="34" charset="0"/>
                <a:ea typeface="Times New Roman" panose="02020603050405020304" pitchFamily="18" charset="0"/>
              </a:rPr>
              <a:t>Manasseh was 12 years old when he became king and he reigned 55 years in Jerusalem… </a:t>
            </a:r>
            <a:r>
              <a:rPr lang="en-US" sz="4000" b="1" baseline="30000" dirty="0">
                <a:solidFill>
                  <a:schemeClr val="bg1"/>
                </a:solidFill>
                <a:effectLst/>
                <a:latin typeface="Calibri" panose="020F0502020204030204" pitchFamily="34" charset="0"/>
                <a:ea typeface="Times New Roman" panose="02020603050405020304" pitchFamily="18" charset="0"/>
              </a:rPr>
              <a:t>2 </a:t>
            </a:r>
            <a:r>
              <a:rPr lang="en-US" sz="4000" dirty="0">
                <a:solidFill>
                  <a:schemeClr val="bg1"/>
                </a:solidFill>
                <a:effectLst/>
                <a:latin typeface="Calibri" panose="020F0502020204030204" pitchFamily="34" charset="0"/>
                <a:ea typeface="Times New Roman" panose="02020603050405020304" pitchFamily="18" charset="0"/>
              </a:rPr>
              <a:t>He did what was evil in Yahweh’s sight, imitating the detestable practices of the nations that Yahweh had dispossessed before the Israelites. </a:t>
            </a:r>
            <a:r>
              <a:rPr lang="en-US" sz="4000" b="1" baseline="30000" dirty="0">
                <a:solidFill>
                  <a:schemeClr val="bg1"/>
                </a:solidFill>
                <a:effectLst/>
                <a:latin typeface="Calibri" panose="020F0502020204030204" pitchFamily="34" charset="0"/>
                <a:ea typeface="Times New Roman" panose="02020603050405020304" pitchFamily="18" charset="0"/>
              </a:rPr>
              <a:t>3 </a:t>
            </a:r>
            <a:r>
              <a:rPr lang="en-US" sz="4000" dirty="0">
                <a:solidFill>
                  <a:schemeClr val="bg1"/>
                </a:solidFill>
                <a:effectLst/>
                <a:latin typeface="Calibri" panose="020F0502020204030204" pitchFamily="34" charset="0"/>
                <a:ea typeface="Times New Roman" panose="02020603050405020304" pitchFamily="18" charset="0"/>
              </a:rPr>
              <a:t>He rebuilt the high places that his father Hezekiah had destroyed and reestablished the altars for </a:t>
            </a:r>
            <a:r>
              <a:rPr lang="en-US" sz="4000" dirty="0" err="1">
                <a:solidFill>
                  <a:schemeClr val="bg1"/>
                </a:solidFill>
                <a:effectLst/>
                <a:latin typeface="Calibri" panose="020F0502020204030204" pitchFamily="34" charset="0"/>
                <a:ea typeface="Times New Roman" panose="02020603050405020304" pitchFamily="18" charset="0"/>
              </a:rPr>
              <a:t>Ba’al</a:t>
            </a:r>
            <a:r>
              <a:rPr lang="en-US" sz="4000" dirty="0">
                <a:solidFill>
                  <a:schemeClr val="bg1"/>
                </a:solidFill>
                <a:effectLst/>
                <a:latin typeface="Calibri" panose="020F0502020204030204" pitchFamily="34" charset="0"/>
                <a:ea typeface="Times New Roman" panose="02020603050405020304" pitchFamily="18" charset="0"/>
              </a:rPr>
              <a:t>. He made an Asherah, as King Ahab of Israel had done; he also worshiped the whole heavenly host and served them. </a:t>
            </a:r>
            <a:endParaRPr lang="en-US" sz="4000" b="1" dirty="0">
              <a:solidFill>
                <a:schemeClr val="bg1"/>
              </a:solidFill>
            </a:endParaRPr>
          </a:p>
        </p:txBody>
      </p:sp>
    </p:spTree>
    <p:extLst>
      <p:ext uri="{BB962C8B-B14F-4D97-AF65-F5344CB8AC3E}">
        <p14:creationId xmlns:p14="http://schemas.microsoft.com/office/powerpoint/2010/main" val="4051131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332229"/>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2</a:t>
            </a:r>
            <a:r>
              <a:rPr lang="en-US" sz="4000" b="1" baseline="30000"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nd</a:t>
            </a: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 Kings 21:4-6</a:t>
            </a:r>
            <a:b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br>
            <a:r>
              <a:rPr lang="en-US" sz="4000" b="1" baseline="30000" dirty="0">
                <a:solidFill>
                  <a:schemeClr val="bg1"/>
                </a:solidFill>
                <a:effectLst/>
                <a:latin typeface="Calibri" panose="020F0502020204030204" pitchFamily="34" charset="0"/>
                <a:ea typeface="Times New Roman" panose="02020603050405020304" pitchFamily="18" charset="0"/>
              </a:rPr>
              <a:t>4 </a:t>
            </a:r>
            <a:r>
              <a:rPr lang="en-US" sz="4000" dirty="0">
                <a:solidFill>
                  <a:schemeClr val="bg1"/>
                </a:solidFill>
                <a:effectLst/>
                <a:latin typeface="Calibri" panose="020F0502020204030204" pitchFamily="34" charset="0"/>
                <a:ea typeface="Times New Roman" panose="02020603050405020304" pitchFamily="18" charset="0"/>
              </a:rPr>
              <a:t>He built altars in Yahweh’s temple, where Yahweh had said, “Jerusalem is where I will put My name.” </a:t>
            </a:r>
            <a:r>
              <a:rPr lang="en-US" sz="4000" b="1" baseline="30000" dirty="0">
                <a:solidFill>
                  <a:schemeClr val="bg1"/>
                </a:solidFill>
                <a:effectLst/>
                <a:latin typeface="Calibri" panose="020F0502020204030204" pitchFamily="34" charset="0"/>
                <a:ea typeface="Times New Roman" panose="02020603050405020304" pitchFamily="18" charset="0"/>
              </a:rPr>
              <a:t>5 </a:t>
            </a:r>
            <a:r>
              <a:rPr lang="en-US" sz="4000" dirty="0">
                <a:solidFill>
                  <a:schemeClr val="bg1"/>
                </a:solidFill>
                <a:effectLst/>
                <a:latin typeface="Calibri" panose="020F0502020204030204" pitchFamily="34" charset="0"/>
                <a:ea typeface="Times New Roman" panose="02020603050405020304" pitchFamily="18" charset="0"/>
              </a:rPr>
              <a:t>He built altars to the whole heavenly host in both courtyards of Yahweh’s temple. </a:t>
            </a:r>
            <a:r>
              <a:rPr lang="en-US" sz="4000" b="1" baseline="30000" dirty="0">
                <a:solidFill>
                  <a:schemeClr val="bg1"/>
                </a:solidFill>
                <a:effectLst/>
                <a:latin typeface="Calibri" panose="020F0502020204030204" pitchFamily="34" charset="0"/>
                <a:ea typeface="Times New Roman" panose="02020603050405020304" pitchFamily="18" charset="0"/>
              </a:rPr>
              <a:t>6 </a:t>
            </a:r>
            <a:r>
              <a:rPr lang="en-US" sz="4000" dirty="0">
                <a:solidFill>
                  <a:schemeClr val="bg1"/>
                </a:solidFill>
                <a:effectLst/>
                <a:latin typeface="Calibri" panose="020F0502020204030204" pitchFamily="34" charset="0"/>
                <a:ea typeface="Times New Roman" panose="02020603050405020304" pitchFamily="18" charset="0"/>
              </a:rPr>
              <a:t>He made his son pass through the fire, practiced witchcraft and divination, and consulted mediums and </a:t>
            </a:r>
            <a:r>
              <a:rPr lang="en-US" sz="4000" dirty="0" err="1">
                <a:solidFill>
                  <a:schemeClr val="bg1"/>
                </a:solidFill>
                <a:effectLst/>
                <a:latin typeface="Calibri" panose="020F0502020204030204" pitchFamily="34" charset="0"/>
                <a:ea typeface="Times New Roman" panose="02020603050405020304" pitchFamily="18" charset="0"/>
              </a:rPr>
              <a:t>spiritists</a:t>
            </a:r>
            <a:r>
              <a:rPr lang="en-US" sz="4000" dirty="0">
                <a:solidFill>
                  <a:schemeClr val="bg1"/>
                </a:solidFill>
                <a:effectLst/>
                <a:latin typeface="Calibri" panose="020F0502020204030204" pitchFamily="34" charset="0"/>
                <a:ea typeface="Times New Roman" panose="02020603050405020304" pitchFamily="18" charset="0"/>
              </a:rPr>
              <a:t>. He did a great amount of evil in Yahweh’s sight, provoking Him to great anger.</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467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437386"/>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2</a:t>
            </a:r>
            <a:r>
              <a:rPr lang="en-US" sz="4000" b="1" baseline="30000"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nd</a:t>
            </a: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 Kings 21:9</a:t>
            </a:r>
            <a:br>
              <a:rPr lang="en-US" sz="40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br>
            <a:r>
              <a:rPr lang="en-US" sz="4000" b="1" baseline="30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9 </a:t>
            </a:r>
            <a:r>
              <a:rPr lang="en-US" sz="4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…Manasseh seduced Judah to do evil more than the nations whom Yahweh had destroyed before the sons of Israel.</a:t>
            </a:r>
          </a:p>
          <a:p>
            <a:pPr marL="0" marR="0">
              <a:lnSpc>
                <a:spcPct val="107000"/>
              </a:lnSpc>
              <a:spcBef>
                <a:spcPts val="0"/>
              </a:spcBef>
              <a:spcAft>
                <a:spcPts val="800"/>
              </a:spcAft>
            </a:pPr>
            <a:endParaRPr lang="en-US" sz="4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4000" b="1" dirty="0">
                <a:solidFill>
                  <a:srgbClr val="FFFF00"/>
                </a:solidFill>
                <a:effectLst/>
                <a:latin typeface="Calibri" panose="020F0502020204030204" pitchFamily="34" charset="0"/>
                <a:ea typeface="Times New Roman" panose="02020603050405020304" pitchFamily="18" charset="0"/>
              </a:rPr>
              <a:t>2</a:t>
            </a:r>
            <a:r>
              <a:rPr lang="en-US" sz="4000" b="1" baseline="30000" dirty="0">
                <a:solidFill>
                  <a:srgbClr val="FFFF00"/>
                </a:solidFill>
                <a:effectLst/>
                <a:latin typeface="Calibri" panose="020F0502020204030204" pitchFamily="34" charset="0"/>
                <a:ea typeface="Times New Roman" panose="02020603050405020304" pitchFamily="18" charset="0"/>
              </a:rPr>
              <a:t>nd</a:t>
            </a:r>
            <a:r>
              <a:rPr lang="en-US" sz="4000" b="1" dirty="0">
                <a:solidFill>
                  <a:srgbClr val="FFFF00"/>
                </a:solidFill>
                <a:effectLst/>
                <a:latin typeface="Calibri" panose="020F0502020204030204" pitchFamily="34" charset="0"/>
                <a:ea typeface="Times New Roman" panose="02020603050405020304" pitchFamily="18" charset="0"/>
              </a:rPr>
              <a:t> Kings 21:16</a:t>
            </a:r>
            <a:br>
              <a:rPr lang="en-US" sz="4000" b="1" dirty="0">
                <a:solidFill>
                  <a:schemeClr val="bg1"/>
                </a:solidFill>
                <a:effectLst/>
                <a:latin typeface="Calibri" panose="020F0502020204030204" pitchFamily="34" charset="0"/>
                <a:ea typeface="Times New Roman" panose="02020603050405020304" pitchFamily="18" charset="0"/>
              </a:rPr>
            </a:br>
            <a:r>
              <a:rPr lang="en-US" sz="4000" b="1" baseline="30000" dirty="0">
                <a:solidFill>
                  <a:schemeClr val="bg1"/>
                </a:solidFill>
                <a:effectLst/>
                <a:latin typeface="Calibri" panose="020F0502020204030204" pitchFamily="34" charset="0"/>
                <a:ea typeface="Times New Roman" panose="02020603050405020304" pitchFamily="18" charset="0"/>
              </a:rPr>
              <a:t>16 </a:t>
            </a:r>
            <a:r>
              <a:rPr lang="en-US" sz="4000" dirty="0">
                <a:solidFill>
                  <a:schemeClr val="bg1"/>
                </a:solidFill>
                <a:effectLst/>
                <a:latin typeface="Calibri" panose="020F0502020204030204" pitchFamily="34" charset="0"/>
                <a:ea typeface="Times New Roman" panose="02020603050405020304" pitchFamily="18" charset="0"/>
              </a:rPr>
              <a:t>Manasseh also shed so much innocent blood that he filled Jerusalem with it from one end to the other.</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006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332229"/>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rPr>
              <a:t>Ezekiel 18:30-32</a:t>
            </a:r>
            <a:br>
              <a:rPr lang="en-US" sz="4000" dirty="0">
                <a:solidFill>
                  <a:schemeClr val="bg1"/>
                </a:solidFill>
                <a:effectLst/>
                <a:latin typeface="Calibri" panose="020F0502020204030204" pitchFamily="34" charset="0"/>
                <a:ea typeface="Times New Roman" panose="02020603050405020304" pitchFamily="18" charset="0"/>
              </a:rPr>
            </a:br>
            <a:r>
              <a:rPr lang="en-US" sz="4000" b="1" baseline="30000" dirty="0">
                <a:solidFill>
                  <a:schemeClr val="bg1"/>
                </a:solidFill>
                <a:effectLst/>
                <a:latin typeface="Calibri" panose="020F0502020204030204" pitchFamily="34" charset="0"/>
                <a:ea typeface="Times New Roman" panose="02020603050405020304" pitchFamily="18" charset="0"/>
              </a:rPr>
              <a:t>30 </a:t>
            </a:r>
            <a:r>
              <a:rPr lang="en-US" sz="4000" dirty="0">
                <a:solidFill>
                  <a:schemeClr val="bg1"/>
                </a:solidFill>
                <a:effectLst/>
                <a:latin typeface="Calibri" panose="020F0502020204030204" pitchFamily="34" charset="0"/>
                <a:ea typeface="Times New Roman" panose="02020603050405020304" pitchFamily="18" charset="0"/>
              </a:rPr>
              <a:t>…This is the declaration of Yahweh, “Repent and turn from all your transgressions, so they will not be a stumbling block that causes your punishment. </a:t>
            </a:r>
            <a:r>
              <a:rPr lang="en-US" sz="4000" b="1" baseline="30000" dirty="0">
                <a:solidFill>
                  <a:schemeClr val="bg1"/>
                </a:solidFill>
                <a:effectLst/>
                <a:latin typeface="Calibri" panose="020F0502020204030204" pitchFamily="34" charset="0"/>
                <a:ea typeface="Times New Roman" panose="02020603050405020304" pitchFamily="18" charset="0"/>
              </a:rPr>
              <a:t>31 </a:t>
            </a:r>
            <a:r>
              <a:rPr lang="en-US" sz="4000" dirty="0">
                <a:solidFill>
                  <a:schemeClr val="bg1"/>
                </a:solidFill>
                <a:effectLst/>
                <a:latin typeface="Calibri" panose="020F0502020204030204" pitchFamily="34" charset="0"/>
                <a:ea typeface="Times New Roman" panose="02020603050405020304" pitchFamily="18" charset="0"/>
              </a:rPr>
              <a:t>Throw off all the transgressions you have committed and receive to yourself a new heart and a new spirit. Why should you die… </a:t>
            </a:r>
            <a:r>
              <a:rPr lang="en-US" sz="4000" b="1" baseline="30000" dirty="0">
                <a:solidFill>
                  <a:schemeClr val="bg1"/>
                </a:solidFill>
                <a:effectLst/>
                <a:latin typeface="Calibri" panose="020F0502020204030204" pitchFamily="34" charset="0"/>
                <a:ea typeface="Times New Roman" panose="02020603050405020304" pitchFamily="18" charset="0"/>
              </a:rPr>
              <a:t>32 </a:t>
            </a:r>
            <a:r>
              <a:rPr lang="en-US" sz="4000" dirty="0">
                <a:solidFill>
                  <a:schemeClr val="bg1"/>
                </a:solidFill>
                <a:effectLst/>
                <a:latin typeface="Calibri" panose="020F0502020204030204" pitchFamily="34" charset="0"/>
                <a:ea typeface="Times New Roman" panose="02020603050405020304" pitchFamily="18" charset="0"/>
              </a:rPr>
              <a:t>For I take no pleasure in anyone’s death… So repent and live!”</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64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3356303"/>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rPr>
              <a:t>Isaiah 1:18</a:t>
            </a:r>
            <a:r>
              <a:rPr lang="en-US" sz="4000" dirty="0">
                <a:solidFill>
                  <a:srgbClr val="FFFF00"/>
                </a:solidFill>
                <a:effectLst/>
                <a:latin typeface="Calibri" panose="020F0502020204030204" pitchFamily="34" charset="0"/>
                <a:ea typeface="Times New Roman" panose="02020603050405020304" pitchFamily="18" charset="0"/>
              </a:rPr>
              <a:t> </a:t>
            </a:r>
            <a:br>
              <a:rPr lang="en-US" sz="4000" dirty="0">
                <a:solidFill>
                  <a:schemeClr val="bg1"/>
                </a:solidFill>
                <a:effectLst/>
                <a:latin typeface="Calibri" panose="020F0502020204030204" pitchFamily="34" charset="0"/>
                <a:ea typeface="Times New Roman" panose="02020603050405020304" pitchFamily="18" charset="0"/>
              </a:rPr>
            </a:br>
            <a:r>
              <a:rPr lang="en-US" sz="4000" dirty="0">
                <a:solidFill>
                  <a:schemeClr val="bg1"/>
                </a:solidFill>
                <a:effectLst/>
                <a:latin typeface="Calibri" panose="020F0502020204030204" pitchFamily="34" charset="0"/>
                <a:ea typeface="Times New Roman" panose="02020603050405020304" pitchFamily="18" charset="0"/>
              </a:rPr>
              <a:t>“Come now, and let us reason together,” says Yahweh</a:t>
            </a:r>
            <a:r>
              <a:rPr lang="en-US" sz="4000" cap="small" dirty="0">
                <a:solidFill>
                  <a:schemeClr val="bg1"/>
                </a:solidFill>
                <a:effectLst/>
                <a:latin typeface="Calibri" panose="020F0502020204030204" pitchFamily="34" charset="0"/>
                <a:ea typeface="Times New Roman" panose="02020603050405020304" pitchFamily="18" charset="0"/>
              </a:rPr>
              <a:t>. </a:t>
            </a:r>
            <a:r>
              <a:rPr lang="en-US" sz="4000" dirty="0">
                <a:solidFill>
                  <a:schemeClr val="bg1"/>
                </a:solidFill>
                <a:effectLst/>
                <a:latin typeface="Calibri" panose="020F0502020204030204" pitchFamily="34" charset="0"/>
                <a:ea typeface="Times New Roman" panose="02020603050405020304" pitchFamily="18" charset="0"/>
              </a:rPr>
              <a:t>“Though your sins are as scarlet, they will be as white as snow; though they are red like crimson, they shall be as the whitest wool.” </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131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332229"/>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rPr>
              <a:t>2</a:t>
            </a:r>
            <a:r>
              <a:rPr lang="en-US" sz="4000" b="1" baseline="30000" dirty="0">
                <a:solidFill>
                  <a:srgbClr val="FFFF00"/>
                </a:solidFill>
                <a:effectLst/>
                <a:latin typeface="Calibri" panose="020F0502020204030204" pitchFamily="34" charset="0"/>
                <a:ea typeface="Times New Roman" panose="02020603050405020304" pitchFamily="18" charset="0"/>
              </a:rPr>
              <a:t>nd</a:t>
            </a:r>
            <a:r>
              <a:rPr lang="en-US" sz="4000" b="1" dirty="0">
                <a:solidFill>
                  <a:srgbClr val="FFFF00"/>
                </a:solidFill>
                <a:effectLst/>
                <a:latin typeface="Calibri" panose="020F0502020204030204" pitchFamily="34" charset="0"/>
                <a:ea typeface="Times New Roman" panose="02020603050405020304" pitchFamily="18" charset="0"/>
              </a:rPr>
              <a:t> Chronicles 33:12-13</a:t>
            </a:r>
            <a:br>
              <a:rPr lang="en-US" sz="4000" dirty="0">
                <a:solidFill>
                  <a:srgbClr val="FFFF00"/>
                </a:solidFill>
                <a:effectLst/>
                <a:latin typeface="Calibri" panose="020F0502020204030204" pitchFamily="34" charset="0"/>
                <a:ea typeface="Times New Roman" panose="02020603050405020304" pitchFamily="18" charset="0"/>
              </a:rPr>
            </a:br>
            <a:r>
              <a:rPr lang="en-US" sz="4000" b="1" baseline="30000" dirty="0">
                <a:solidFill>
                  <a:schemeClr val="bg1"/>
                </a:solidFill>
                <a:effectLst/>
                <a:latin typeface="Calibri" panose="020F0502020204030204" pitchFamily="34" charset="0"/>
                <a:ea typeface="Times New Roman" panose="02020603050405020304" pitchFamily="18" charset="0"/>
              </a:rPr>
              <a:t>12 </a:t>
            </a:r>
            <a:r>
              <a:rPr lang="en-US" sz="4000" dirty="0">
                <a:solidFill>
                  <a:schemeClr val="bg1"/>
                </a:solidFill>
                <a:effectLst/>
                <a:latin typeface="Calibri" panose="020F0502020204030204" pitchFamily="34" charset="0"/>
                <a:ea typeface="Times New Roman" panose="02020603050405020304" pitchFamily="18" charset="0"/>
              </a:rPr>
              <a:t>When Manasseh was thus in distress, he sought the favor of Yahweh his God, and earnestly humbled himself before the God of his ancestors. </a:t>
            </a:r>
            <a:r>
              <a:rPr lang="en-US" sz="4000" b="1" baseline="30000" dirty="0">
                <a:solidFill>
                  <a:schemeClr val="bg1"/>
                </a:solidFill>
                <a:effectLst/>
                <a:latin typeface="Calibri" panose="020F0502020204030204" pitchFamily="34" charset="0"/>
                <a:ea typeface="Times New Roman" panose="02020603050405020304" pitchFamily="18" charset="0"/>
              </a:rPr>
              <a:t>13 </a:t>
            </a:r>
            <a:r>
              <a:rPr lang="en-US" sz="4000" u="sng" dirty="0">
                <a:solidFill>
                  <a:schemeClr val="bg1"/>
                </a:solidFill>
                <a:effectLst/>
                <a:latin typeface="Calibri" panose="020F0502020204030204" pitchFamily="34" charset="0"/>
                <a:ea typeface="Times New Roman" panose="02020603050405020304" pitchFamily="18" charset="0"/>
              </a:rPr>
              <a:t>He prayed</a:t>
            </a:r>
            <a:r>
              <a:rPr lang="en-US" sz="4000" dirty="0">
                <a:solidFill>
                  <a:schemeClr val="bg1"/>
                </a:solidFill>
                <a:effectLst/>
                <a:latin typeface="Calibri" panose="020F0502020204030204" pitchFamily="34" charset="0"/>
                <a:ea typeface="Times New Roman" panose="02020603050405020304" pitchFamily="18" charset="0"/>
              </a:rPr>
              <a:t> to Him, so </a:t>
            </a:r>
            <a:r>
              <a:rPr lang="en-US" sz="4000" u="sng" dirty="0">
                <a:solidFill>
                  <a:schemeClr val="bg1"/>
                </a:solidFill>
                <a:effectLst/>
                <a:latin typeface="Calibri" panose="020F0502020204030204" pitchFamily="34" charset="0"/>
                <a:ea typeface="Times New Roman" panose="02020603050405020304" pitchFamily="18" charset="0"/>
              </a:rPr>
              <a:t>Yahweh heard</a:t>
            </a:r>
            <a:r>
              <a:rPr lang="en-US" sz="4000" dirty="0">
                <a:solidFill>
                  <a:schemeClr val="bg1"/>
                </a:solidFill>
                <a:effectLst/>
                <a:latin typeface="Calibri" panose="020F0502020204030204" pitchFamily="34" charset="0"/>
                <a:ea typeface="Times New Roman" panose="02020603050405020304" pitchFamily="18" charset="0"/>
              </a:rPr>
              <a:t> his petition and </a:t>
            </a:r>
            <a:r>
              <a:rPr lang="en-US" sz="4000" u="sng" dirty="0">
                <a:solidFill>
                  <a:schemeClr val="bg1"/>
                </a:solidFill>
                <a:effectLst/>
                <a:latin typeface="Calibri" panose="020F0502020204030204" pitchFamily="34" charset="0"/>
                <a:ea typeface="Times New Roman" panose="02020603050405020304" pitchFamily="18" charset="0"/>
              </a:rPr>
              <a:t>granted his request</a:t>
            </a:r>
            <a:r>
              <a:rPr lang="en-US" sz="4000" dirty="0">
                <a:solidFill>
                  <a:schemeClr val="bg1"/>
                </a:solidFill>
                <a:effectLst/>
                <a:latin typeface="Calibri" panose="020F0502020204030204" pitchFamily="34" charset="0"/>
                <a:ea typeface="Times New Roman" panose="02020603050405020304" pitchFamily="18" charset="0"/>
              </a:rPr>
              <a:t>, and brought him back to Jerusalem, to his kingdom. Thus did Manasseh come to know that Yahweh is God. </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27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36B208-6716-492A-A846-27F874C754ED}"/>
              </a:ext>
            </a:extLst>
          </p:cNvPr>
          <p:cNvSpPr txBox="1"/>
          <p:nvPr/>
        </p:nvSpPr>
        <p:spPr>
          <a:xfrm>
            <a:off x="196947" y="211015"/>
            <a:ext cx="11830929" cy="5332229"/>
          </a:xfrm>
          <a:prstGeom prst="rect">
            <a:avLst/>
          </a:prstGeom>
          <a:noFill/>
        </p:spPr>
        <p:txBody>
          <a:bodyPr wrap="square" rtlCol="0">
            <a:spAutoFit/>
          </a:bodyPr>
          <a:lstStyle/>
          <a:p>
            <a:pPr marL="0" marR="0">
              <a:lnSpc>
                <a:spcPct val="107000"/>
              </a:lnSpc>
              <a:spcBef>
                <a:spcPts val="0"/>
              </a:spcBef>
              <a:spcAft>
                <a:spcPts val="800"/>
              </a:spcAft>
            </a:pPr>
            <a:r>
              <a:rPr lang="en-US" sz="4000" b="1" dirty="0">
                <a:solidFill>
                  <a:srgbClr val="FFFF00"/>
                </a:solidFill>
                <a:effectLst/>
                <a:latin typeface="Calibri" panose="020F0502020204030204" pitchFamily="34" charset="0"/>
                <a:ea typeface="Times New Roman" panose="02020603050405020304" pitchFamily="18" charset="0"/>
              </a:rPr>
              <a:t>2</a:t>
            </a:r>
            <a:r>
              <a:rPr lang="en-US" sz="4000" b="1" baseline="30000" dirty="0">
                <a:solidFill>
                  <a:srgbClr val="FFFF00"/>
                </a:solidFill>
                <a:effectLst/>
                <a:latin typeface="Calibri" panose="020F0502020204030204" pitchFamily="34" charset="0"/>
                <a:ea typeface="Times New Roman" panose="02020603050405020304" pitchFamily="18" charset="0"/>
              </a:rPr>
              <a:t>nd</a:t>
            </a:r>
            <a:r>
              <a:rPr lang="en-US" sz="4000" b="1" dirty="0">
                <a:solidFill>
                  <a:srgbClr val="FFFF00"/>
                </a:solidFill>
                <a:effectLst/>
                <a:latin typeface="Calibri" panose="020F0502020204030204" pitchFamily="34" charset="0"/>
                <a:ea typeface="Times New Roman" panose="02020603050405020304" pitchFamily="18" charset="0"/>
              </a:rPr>
              <a:t> Chronicles 33:15</a:t>
            </a:r>
            <a:br>
              <a:rPr lang="en-US" sz="4000" b="1" dirty="0">
                <a:solidFill>
                  <a:srgbClr val="FFFF00"/>
                </a:solidFill>
                <a:effectLst/>
                <a:latin typeface="Calibri" panose="020F0502020204030204" pitchFamily="34" charset="0"/>
                <a:ea typeface="Times New Roman" panose="02020603050405020304" pitchFamily="18" charset="0"/>
              </a:rPr>
            </a:br>
            <a:r>
              <a:rPr lang="en-US" sz="4000" b="1" baseline="30000" dirty="0">
                <a:solidFill>
                  <a:schemeClr val="bg1"/>
                </a:solidFill>
                <a:effectLst/>
                <a:latin typeface="Calibri" panose="020F0502020204030204" pitchFamily="34" charset="0"/>
                <a:ea typeface="Times New Roman" panose="02020603050405020304" pitchFamily="18" charset="0"/>
              </a:rPr>
              <a:t>15 </a:t>
            </a:r>
            <a:r>
              <a:rPr lang="en-US" sz="4000" dirty="0">
                <a:solidFill>
                  <a:schemeClr val="bg1"/>
                </a:solidFill>
                <a:effectLst/>
                <a:latin typeface="Calibri" panose="020F0502020204030204" pitchFamily="34" charset="0"/>
                <a:ea typeface="Times New Roman" panose="02020603050405020304" pitchFamily="18" charset="0"/>
              </a:rPr>
              <a:t>He removed the foreign gods and the idol from Yahweh’s temple, along with all the altars that he had built on the mountain of Yahweh’s temple and in Jerusalem, and he threw them outside the city. </a:t>
            </a:r>
            <a:r>
              <a:rPr lang="en-US" sz="4000" b="1" baseline="30000" dirty="0">
                <a:solidFill>
                  <a:schemeClr val="bg1"/>
                </a:solidFill>
                <a:effectLst/>
                <a:latin typeface="Calibri" panose="020F0502020204030204" pitchFamily="34" charset="0"/>
                <a:ea typeface="Times New Roman" panose="02020603050405020304" pitchFamily="18" charset="0"/>
              </a:rPr>
              <a:t>16 </a:t>
            </a:r>
            <a:r>
              <a:rPr lang="en-US" sz="4000" dirty="0">
                <a:solidFill>
                  <a:schemeClr val="bg1"/>
                </a:solidFill>
                <a:effectLst/>
                <a:latin typeface="Calibri" panose="020F0502020204030204" pitchFamily="34" charset="0"/>
                <a:ea typeface="Times New Roman" panose="02020603050405020304" pitchFamily="18" charset="0"/>
              </a:rPr>
              <a:t>He rebuilt the altar of Yahweh and offered fellowship and thank offerings on it. Then he told Judah to serve Yahweh, the God of Israel.</a:t>
            </a:r>
            <a:endParaRPr lang="en-US" sz="4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548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762</Words>
  <Application>Microsoft Office PowerPoint</Application>
  <PresentationFormat>Widescreen</PresentationFormat>
  <Paragraphs>52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Allan Tracy</dc:creator>
  <cp:lastModifiedBy>Allan Tracy</cp:lastModifiedBy>
  <cp:revision>4</cp:revision>
  <dcterms:created xsi:type="dcterms:W3CDTF">2023-01-13T15:00:13Z</dcterms:created>
  <dcterms:modified xsi:type="dcterms:W3CDTF">2023-01-14T15:43:00Z</dcterms:modified>
</cp:coreProperties>
</file>