
<file path=[Content_Types].xml><?xml version="1.0" encoding="utf-8"?>
<Types xmlns="http://schemas.openxmlformats.org/package/2006/content-types">
  <Default Extension="docx" ContentType="application/vnd.openxmlformats-officedocument.wordprocessingml.document"/>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376" r:id="rId2"/>
    <p:sldId id="397" r:id="rId3"/>
    <p:sldId id="398" r:id="rId4"/>
    <p:sldId id="354" r:id="rId5"/>
    <p:sldId id="469" r:id="rId6"/>
    <p:sldId id="380" r:id="rId7"/>
    <p:sldId id="429" r:id="rId8"/>
    <p:sldId id="345" r:id="rId9"/>
    <p:sldId id="445" r:id="rId10"/>
    <p:sldId id="335" r:id="rId11"/>
    <p:sldId id="430" r:id="rId12"/>
    <p:sldId id="431" r:id="rId13"/>
    <p:sldId id="432" r:id="rId14"/>
    <p:sldId id="433" r:id="rId15"/>
    <p:sldId id="435" r:id="rId16"/>
    <p:sldId id="434" r:id="rId17"/>
    <p:sldId id="453" r:id="rId18"/>
    <p:sldId id="483" r:id="rId19"/>
    <p:sldId id="484" r:id="rId20"/>
    <p:sldId id="486" r:id="rId21"/>
    <p:sldId id="485" r:id="rId22"/>
    <p:sldId id="487" r:id="rId23"/>
    <p:sldId id="490" r:id="rId24"/>
    <p:sldId id="261"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81"/>
    <a:srgbClr val="F3EAA1"/>
    <a:srgbClr val="360537"/>
    <a:srgbClr val="25060F"/>
    <a:srgbClr val="430544"/>
    <a:srgbClr val="4C064E"/>
    <a:srgbClr val="68005C"/>
    <a:srgbClr val="A70503"/>
    <a:srgbClr val="452303"/>
    <a:srgbClr val="E069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161" autoAdjust="0"/>
    <p:restoredTop sz="94641" autoAdjust="0"/>
  </p:normalViewPr>
  <p:slideViewPr>
    <p:cSldViewPr snapToGrid="0" snapToObjects="1">
      <p:cViewPr varScale="1">
        <p:scale>
          <a:sx n="98" d="100"/>
          <a:sy n="98" d="100"/>
        </p:scale>
        <p:origin x="184" y="19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10/30/21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DEEB39-6905-2A4C-A514-F32CAB29EF98}" type="datetimeFigureOut">
              <a:rPr lang="en-US" smtClean="0"/>
              <a:t>10/30/21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EB39-6905-2A4C-A514-F32CAB29EF98}" type="datetimeFigureOut">
              <a:rPr lang="en-US" smtClean="0"/>
              <a:t>10/30/21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EB39-6905-2A4C-A514-F32CAB29EF98}" type="datetimeFigureOut">
              <a:rPr lang="en-US" smtClean="0"/>
              <a:t>10/30/21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DEEB39-6905-2A4C-A514-F32CAB29EF98}" type="datetimeFigureOut">
              <a:rPr lang="en-US" smtClean="0"/>
              <a:t>10/30/21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10/30/21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DEEB39-6905-2A4C-A514-F32CAB29EF98}" type="datetimeFigureOut">
              <a:rPr lang="en-US" smtClean="0"/>
              <a:t>10/30/21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DEEB39-6905-2A4C-A514-F32CAB29EF98}" type="datetimeFigureOut">
              <a:rPr lang="en-US" smtClean="0"/>
              <a:t>10/30/21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DEEB39-6905-2A4C-A514-F32CAB29EF98}" type="datetimeFigureOut">
              <a:rPr lang="en-US" smtClean="0"/>
              <a:t>10/30/21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10/30/21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10/30/21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10/30/21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package" Target="../embeddings/Microsoft_Word_Document.docx"/></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package" Target="../embeddings/Microsoft_Word_Document1.docx"/></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46"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F66C77-DD0E-1941-86E6-EEB667FCC639}"/>
              </a:ext>
            </a:extLst>
          </p:cNvPr>
          <p:cNvSpPr txBox="1"/>
          <p:nvPr/>
        </p:nvSpPr>
        <p:spPr>
          <a:xfrm>
            <a:off x="346165" y="222069"/>
            <a:ext cx="8451669" cy="4985980"/>
          </a:xfrm>
          <a:prstGeom prst="rect">
            <a:avLst/>
          </a:prstGeom>
          <a:noFill/>
        </p:spPr>
        <p:txBody>
          <a:bodyPr wrap="square">
            <a:spAutoFit/>
          </a:bodyPr>
          <a:lstStyle/>
          <a:p>
            <a:pPr marL="0" marR="0">
              <a:spcBef>
                <a:spcPts val="0"/>
              </a:spcBef>
              <a:spcAft>
                <a:spcPts val="0"/>
              </a:spcAft>
            </a:pPr>
            <a:r>
              <a:rPr lang="en-US" sz="5400" b="1" dirty="0">
                <a:effectLst/>
                <a:latin typeface="Arial" panose="020B0604020202020204" pitchFamily="34" charset="0"/>
                <a:ea typeface="Calibri" panose="020F0502020204030204" pitchFamily="34" charset="0"/>
                <a:cs typeface="Times New Roman" panose="02020603050405020304" pitchFamily="18" charset="0"/>
              </a:rPr>
              <a:t>Psalm 23:3</a:t>
            </a:r>
            <a:r>
              <a:rPr lang="en-US" sz="54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5400" dirty="0">
                <a:effectLst/>
                <a:latin typeface="Arial" panose="020B0604020202020204" pitchFamily="34" charset="0"/>
                <a:ea typeface="Times New Roman" panose="02020603050405020304" pitchFamily="18" charset="0"/>
                <a:cs typeface="Times New Roman" panose="02020603050405020304" pitchFamily="18" charset="0"/>
              </a:rPr>
              <a:t>He restores my soul. He leads me in paths of righteousness for his </a:t>
            </a:r>
          </a:p>
          <a:p>
            <a:pPr marL="0" marR="0">
              <a:spcBef>
                <a:spcPts val="0"/>
              </a:spcBef>
              <a:spcAft>
                <a:spcPts val="0"/>
              </a:spcAft>
            </a:pPr>
            <a:r>
              <a:rPr lang="en-US" sz="5400" dirty="0">
                <a:effectLst/>
                <a:latin typeface="Arial" panose="020B0604020202020204" pitchFamily="34" charset="0"/>
                <a:ea typeface="Times New Roman" panose="02020603050405020304" pitchFamily="18" charset="0"/>
                <a:cs typeface="Times New Roman" panose="02020603050405020304" pitchFamily="18" charset="0"/>
              </a:rPr>
              <a:t>name's sake.</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800" dirty="0">
                <a:effectLst/>
                <a:latin typeface="Arial" panose="020B0604020202020204" pitchFamily="34" charset="0"/>
                <a:ea typeface="Calibri" panose="020F0502020204030204" pitchFamily="34" charset="0"/>
                <a:cs typeface="Times New Roman" panose="02020603050405020304" pitchFamily="18" charset="0"/>
              </a:rPr>
              <a: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114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3FE634-9EEA-3744-9B99-2967B89F209E}"/>
              </a:ext>
            </a:extLst>
          </p:cNvPr>
          <p:cNvSpPr txBox="1"/>
          <p:nvPr/>
        </p:nvSpPr>
        <p:spPr>
          <a:xfrm>
            <a:off x="548640" y="365761"/>
            <a:ext cx="8059783" cy="4524315"/>
          </a:xfrm>
          <a:prstGeom prst="rect">
            <a:avLst/>
          </a:prstGeom>
          <a:noFill/>
        </p:spPr>
        <p:txBody>
          <a:bodyPr wrap="square">
            <a:spAutoFit/>
          </a:bodyPr>
          <a:lstStyle/>
          <a:p>
            <a:pPr marL="0" marR="0">
              <a:spcBef>
                <a:spcPts val="0"/>
              </a:spcBef>
              <a:spcAft>
                <a:spcPts val="0"/>
              </a:spcAft>
            </a:pPr>
            <a:r>
              <a:rPr lang="en-US" sz="4800" b="1" dirty="0">
                <a:effectLst/>
                <a:latin typeface="Arial" panose="020B0604020202020204" pitchFamily="34" charset="0"/>
                <a:ea typeface="Calibri" panose="020F0502020204030204" pitchFamily="34" charset="0"/>
                <a:cs typeface="Times New Roman" panose="02020603050405020304" pitchFamily="18" charset="0"/>
              </a:rPr>
              <a:t>Psalm 25:10</a:t>
            </a:r>
            <a:r>
              <a:rPr lang="en-US" sz="4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All the paths of the Lord </a:t>
            </a:r>
            <a:endParaRPr lang="en-US" sz="48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are steadfast love and faithfulness, for those who keep his covenant and his testimonies.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56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CF9B6C-8296-B54C-8BC5-8DEFFB2C556E}"/>
              </a:ext>
            </a:extLst>
          </p:cNvPr>
          <p:cNvSpPr txBox="1"/>
          <p:nvPr/>
        </p:nvSpPr>
        <p:spPr>
          <a:xfrm>
            <a:off x="117566" y="0"/>
            <a:ext cx="8778240" cy="5078313"/>
          </a:xfrm>
          <a:prstGeom prst="rect">
            <a:avLst/>
          </a:prstGeom>
          <a:noFill/>
        </p:spPr>
        <p:txBody>
          <a:bodyPr wrap="square">
            <a:spAutoFit/>
          </a:bodyPr>
          <a:lstStyle/>
          <a:p>
            <a:pPr marL="0" marR="0">
              <a:spcBef>
                <a:spcPts val="0"/>
              </a:spcBef>
              <a:spcAft>
                <a:spcPts val="0"/>
              </a:spcAft>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Luke 15:17-23</a:t>
            </a:r>
            <a:r>
              <a:rPr lang="en-US" sz="3600" baseline="30000"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“But when he came to his senses, he said to himself, ‘At home even the hired servants have food enough to spare, and here I am dying of hunger!</a:t>
            </a:r>
            <a:r>
              <a:rPr lang="en-US" sz="3600" baseline="30000" dirty="0">
                <a:effectLst/>
                <a:latin typeface="Arial" panose="020B0604020202020204" pitchFamily="34" charset="0"/>
                <a:ea typeface="Times New Roman" panose="02020603050405020304" pitchFamily="18" charset="0"/>
                <a:cs typeface="Times New Roman" panose="02020603050405020304" pitchFamily="18" charset="0"/>
              </a:rPr>
              <a:t>18 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I will arise and go to my father, and I will say to him, “Father, I have sinned against heaven and before you. </a:t>
            </a:r>
            <a:r>
              <a:rPr lang="en-US" sz="3600" baseline="30000" dirty="0">
                <a:effectLst/>
                <a:latin typeface="Arial" panose="020B0604020202020204" pitchFamily="34" charset="0"/>
                <a:ea typeface="Times New Roman" panose="02020603050405020304" pitchFamily="18" charset="0"/>
                <a:cs typeface="Times New Roman" panose="02020603050405020304" pitchFamily="18" charset="0"/>
              </a:rPr>
              <a:t>19 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I am no longer worthy to be called your son.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937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DE2356-D4F2-264F-B4D7-E35F10189629}"/>
              </a:ext>
            </a:extLst>
          </p:cNvPr>
          <p:cNvSpPr txBox="1"/>
          <p:nvPr/>
        </p:nvSpPr>
        <p:spPr>
          <a:xfrm>
            <a:off x="1" y="156754"/>
            <a:ext cx="9144000" cy="4801314"/>
          </a:xfrm>
          <a:prstGeom prst="rect">
            <a:avLst/>
          </a:prstGeom>
          <a:noFill/>
        </p:spPr>
        <p:txBody>
          <a:bodyPr wrap="square">
            <a:spAutoFit/>
          </a:bodyPr>
          <a:lstStyle/>
          <a:p>
            <a:pPr marL="0" marR="0">
              <a:spcBef>
                <a:spcPts val="0"/>
              </a:spcBef>
              <a:spcAft>
                <a:spcPts val="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 Treat me as one of your hired servants</a:t>
            </a:r>
            <a:r>
              <a:rPr lang="en-US" sz="3600" dirty="0">
                <a:latin typeface="Arial" panose="020B0604020202020204" pitchFamily="34" charset="0"/>
                <a:ea typeface="Times New Roman" panose="02020603050405020304" pitchFamily="18" charset="0"/>
                <a:cs typeface="Times New Roman" panose="02020603050405020304" pitchFamily="18" charset="0"/>
              </a:rPr>
              <a:t> </a:t>
            </a:r>
            <a:r>
              <a:rPr lang="en-US" sz="3600" baseline="30000" dirty="0">
                <a:effectLst/>
                <a:latin typeface="Arial" panose="020B0604020202020204" pitchFamily="34" charset="0"/>
                <a:ea typeface="Times New Roman" panose="02020603050405020304" pitchFamily="18" charset="0"/>
                <a:cs typeface="Times New Roman" panose="02020603050405020304" pitchFamily="18" charset="0"/>
              </a:rPr>
              <a:t>20 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And he arose and came to his father. But while he was still a long way off, his father saw him and felt compassion, and ran and embraced him and kissed him.</a:t>
            </a:r>
            <a:r>
              <a:rPr lang="en-US" sz="3600" baseline="30000" dirty="0">
                <a:effectLst/>
                <a:latin typeface="Arial" panose="020B0604020202020204" pitchFamily="34" charset="0"/>
                <a:ea typeface="Times New Roman" panose="02020603050405020304" pitchFamily="18" charset="0"/>
                <a:cs typeface="Times New Roman" panose="02020603050405020304" pitchFamily="18" charset="0"/>
              </a:rPr>
              <a:t>21 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And the son said to him, ‘Father, I have sinned against heaven and before you. I am no longer worthy to be called your son.’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aseline="30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579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85E152-1580-A44F-A137-3A75710BCEF1}"/>
              </a:ext>
            </a:extLst>
          </p:cNvPr>
          <p:cNvSpPr txBox="1"/>
          <p:nvPr/>
        </p:nvSpPr>
        <p:spPr>
          <a:xfrm>
            <a:off x="365759" y="352697"/>
            <a:ext cx="8334103" cy="4247317"/>
          </a:xfrm>
          <a:prstGeom prst="rect">
            <a:avLst/>
          </a:prstGeom>
          <a:noFill/>
        </p:spPr>
        <p:txBody>
          <a:bodyPr wrap="square">
            <a:spAutoFit/>
          </a:bodyPr>
          <a:lstStyle/>
          <a:p>
            <a:pPr marL="0" marR="0">
              <a:spcBef>
                <a:spcPts val="0"/>
              </a:spcBef>
              <a:spcAft>
                <a:spcPts val="0"/>
              </a:spcAft>
            </a:pPr>
            <a:r>
              <a:rPr lang="en-US" sz="5400" b="1" dirty="0">
                <a:effectLst/>
                <a:latin typeface="Arial" panose="020B0604020202020204" pitchFamily="34" charset="0"/>
                <a:ea typeface="Times New Roman" panose="02020603050405020304" pitchFamily="18" charset="0"/>
                <a:cs typeface="Times New Roman" panose="02020603050405020304" pitchFamily="18" charset="0"/>
              </a:rPr>
              <a:t>Luke 15:24</a:t>
            </a:r>
          </a:p>
          <a:p>
            <a:pPr marL="0" marR="0">
              <a:spcBef>
                <a:spcPts val="0"/>
              </a:spcBef>
              <a:spcAft>
                <a:spcPts val="0"/>
              </a:spcAft>
            </a:pPr>
            <a:r>
              <a:rPr lang="en-US" sz="5400" b="1"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5400" dirty="0">
                <a:effectLst/>
                <a:latin typeface="Arial" panose="020B0604020202020204" pitchFamily="34" charset="0"/>
                <a:ea typeface="Times New Roman" panose="02020603050405020304" pitchFamily="18" charset="0"/>
                <a:cs typeface="Times New Roman" panose="02020603050405020304" pitchFamily="18" charset="0"/>
              </a:rPr>
              <a:t>For this my son was dead, and is alive again; he was lost, and is found.’ And they began to celebrate.</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10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22FE3-15B4-4E40-893B-991008F7BE05}"/>
              </a:ext>
            </a:extLst>
          </p:cNvPr>
          <p:cNvSpPr txBox="1"/>
          <p:nvPr/>
        </p:nvSpPr>
        <p:spPr>
          <a:xfrm>
            <a:off x="274320" y="235131"/>
            <a:ext cx="8438606" cy="4524315"/>
          </a:xfrm>
          <a:prstGeom prst="rect">
            <a:avLst/>
          </a:prstGeom>
          <a:noFill/>
        </p:spPr>
        <p:txBody>
          <a:bodyPr wrap="square">
            <a:spAutoFit/>
          </a:bodyPr>
          <a:lstStyle/>
          <a:p>
            <a:pPr marL="0" marR="0">
              <a:spcBef>
                <a:spcPts val="0"/>
              </a:spcBef>
              <a:spcAft>
                <a:spcPts val="0"/>
              </a:spcAft>
            </a:pPr>
            <a:r>
              <a:rPr lang="en-US" sz="3600" b="1" dirty="0">
                <a:effectLst/>
                <a:latin typeface="Arial" panose="020B0604020202020204" pitchFamily="34" charset="0"/>
                <a:ea typeface="Calibri" panose="020F0502020204030204" pitchFamily="34" charset="0"/>
                <a:cs typeface="Times New Roman" panose="02020603050405020304" pitchFamily="18" charset="0"/>
              </a:rPr>
              <a:t>Isaiah 55:6-7</a:t>
            </a:r>
            <a:r>
              <a:rPr lang="en-US" sz="36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600" dirty="0">
                <a:effectLst/>
                <a:latin typeface="Arial" panose="020B0604020202020204" pitchFamily="34" charset="0"/>
                <a:ea typeface="Times New Roman" panose="02020603050405020304" pitchFamily="18" charset="0"/>
                <a:cs typeface="Times New Roman" panose="02020603050405020304" pitchFamily="18" charset="0"/>
              </a:rPr>
              <a:t>“Seek the Lord while he may be found; call upon him while he is near; </a:t>
            </a:r>
            <a:r>
              <a:rPr lang="en-US" sz="3600" b="1" baseline="30000" dirty="0">
                <a:effectLst/>
                <a:latin typeface="Arial" panose="020B0604020202020204" pitchFamily="34" charset="0"/>
                <a:ea typeface="Times New Roman" panose="02020603050405020304" pitchFamily="18" charset="0"/>
                <a:cs typeface="Times New Roman" panose="02020603050405020304" pitchFamily="18" charset="0"/>
              </a:rPr>
              <a:t>7 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let the wicked forsake his way, and the unrighteous man his thoughts; let him return to the Lord, that he may have compassion on him, and to our God, for he will abundantly pardon.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853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DBCAE4-62CF-0546-A2F1-C09988204F78}"/>
              </a:ext>
            </a:extLst>
          </p:cNvPr>
          <p:cNvSpPr txBox="1"/>
          <p:nvPr/>
        </p:nvSpPr>
        <p:spPr>
          <a:xfrm>
            <a:off x="182879" y="169817"/>
            <a:ext cx="8739051" cy="5078313"/>
          </a:xfrm>
          <a:prstGeom prst="rect">
            <a:avLst/>
          </a:prstGeom>
          <a:noFill/>
        </p:spPr>
        <p:txBody>
          <a:bodyPr wrap="square">
            <a:spAutoFit/>
          </a:bodyPr>
          <a:lstStyle/>
          <a:p>
            <a:pPr marL="0" marR="0"/>
            <a:r>
              <a:rPr lang="en-US" sz="3600" dirty="0">
                <a:effectLst/>
                <a:latin typeface="Arial" panose="020B0604020202020204" pitchFamily="34" charset="0"/>
                <a:ea typeface="Times New Roman" panose="02020603050405020304" pitchFamily="18" charset="0"/>
              </a:rPr>
              <a:t>Luke 24:13-35 </a:t>
            </a:r>
          </a:p>
          <a:p>
            <a:pPr marL="0" marR="0"/>
            <a:r>
              <a:rPr lang="en-US" sz="3600" dirty="0">
                <a:effectLst/>
                <a:latin typeface="Arial" panose="020B0604020202020204" pitchFamily="34" charset="0"/>
                <a:ea typeface="Times New Roman" panose="02020603050405020304" pitchFamily="18" charset="0"/>
              </a:rPr>
              <a:t>That very day two of them were going to </a:t>
            </a:r>
          </a:p>
          <a:p>
            <a:pPr marL="0" marR="0"/>
            <a:r>
              <a:rPr lang="en-US" sz="3600" dirty="0">
                <a:effectLst/>
                <a:latin typeface="Arial" panose="020B0604020202020204" pitchFamily="34" charset="0"/>
                <a:ea typeface="Times New Roman" panose="02020603050405020304" pitchFamily="18" charset="0"/>
              </a:rPr>
              <a:t>a village named Emmaus, about seven miles from Jerusalem,</a:t>
            </a:r>
            <a:r>
              <a:rPr lang="en-US" sz="3600" baseline="30000" dirty="0">
                <a:effectLst/>
                <a:latin typeface="Arial" panose="020B0604020202020204" pitchFamily="34" charset="0"/>
                <a:ea typeface="Times New Roman" panose="02020603050405020304" pitchFamily="18" charset="0"/>
              </a:rPr>
              <a:t>14 </a:t>
            </a:r>
            <a:r>
              <a:rPr lang="en-US" sz="3600" dirty="0">
                <a:effectLst/>
                <a:latin typeface="Arial" panose="020B0604020202020204" pitchFamily="34" charset="0"/>
                <a:ea typeface="Times New Roman" panose="02020603050405020304" pitchFamily="18" charset="0"/>
              </a:rPr>
              <a:t>and they were talking with each other about all these things that had happened. </a:t>
            </a:r>
            <a:r>
              <a:rPr lang="en-US" sz="3600" baseline="30000" dirty="0">
                <a:effectLst/>
                <a:latin typeface="Arial" panose="020B0604020202020204" pitchFamily="34" charset="0"/>
                <a:ea typeface="Times New Roman" panose="02020603050405020304" pitchFamily="18" charset="0"/>
              </a:rPr>
              <a:t>15</a:t>
            </a:r>
            <a:r>
              <a:rPr lang="en-US" sz="3600" dirty="0">
                <a:effectLst/>
                <a:latin typeface="Arial" panose="020B0604020202020204" pitchFamily="34" charset="0"/>
                <a:ea typeface="Times New Roman" panose="02020603050405020304" pitchFamily="18" charset="0"/>
              </a:rPr>
              <a:t> While they were talking and discussing together, Jesus himself drew near and went with them. …….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096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6B6BD8-2754-734D-911F-B58B894C904B}"/>
              </a:ext>
            </a:extLst>
          </p:cNvPr>
          <p:cNvSpPr txBox="1"/>
          <p:nvPr/>
        </p:nvSpPr>
        <p:spPr>
          <a:xfrm>
            <a:off x="313508" y="248195"/>
            <a:ext cx="8530045" cy="4524315"/>
          </a:xfrm>
          <a:prstGeom prst="rect">
            <a:avLst/>
          </a:prstGeom>
          <a:noFill/>
        </p:spPr>
        <p:txBody>
          <a:bodyPr wrap="square">
            <a:spAutoFit/>
          </a:bodyPr>
          <a:lstStyle/>
          <a:p>
            <a:pPr marL="0" marR="0"/>
            <a:r>
              <a:rPr lang="en-US" sz="3600" b="1" baseline="30000" dirty="0">
                <a:effectLst/>
                <a:latin typeface="Arial" panose="020B0604020202020204" pitchFamily="34" charset="0"/>
                <a:ea typeface="Times New Roman" panose="02020603050405020304" pitchFamily="18" charset="0"/>
              </a:rPr>
              <a:t>……. 19 </a:t>
            </a:r>
            <a:r>
              <a:rPr lang="en-US" sz="3600" dirty="0">
                <a:effectLst/>
                <a:latin typeface="Arial" panose="020B0604020202020204" pitchFamily="34" charset="0"/>
                <a:ea typeface="Times New Roman" panose="02020603050405020304" pitchFamily="18" charset="0"/>
              </a:rPr>
              <a:t>And he said to them, “What things? </a:t>
            </a:r>
          </a:p>
          <a:p>
            <a:pPr marL="0" marR="0"/>
            <a:r>
              <a:rPr lang="en-US" sz="3600" dirty="0">
                <a:latin typeface="Arial" panose="020B0604020202020204" pitchFamily="34" charset="0"/>
                <a:ea typeface="Times New Roman" panose="02020603050405020304" pitchFamily="18" charset="0"/>
              </a:rPr>
              <a:t> </a:t>
            </a:r>
            <a:r>
              <a:rPr lang="en-US" sz="3600" dirty="0">
                <a:effectLst/>
                <a:latin typeface="Arial" panose="020B0604020202020204" pitchFamily="34" charset="0"/>
                <a:ea typeface="Times New Roman" panose="02020603050405020304" pitchFamily="18" charset="0"/>
              </a:rPr>
              <a:t>And they said to him, “Concerning Jesus of Nazareth, a man who was a prophet </a:t>
            </a:r>
          </a:p>
          <a:p>
            <a:pPr marL="0" marR="0"/>
            <a:r>
              <a:rPr lang="en-US" sz="3600" dirty="0">
                <a:effectLst/>
                <a:latin typeface="Arial" panose="020B0604020202020204" pitchFamily="34" charset="0"/>
                <a:ea typeface="Times New Roman" panose="02020603050405020304" pitchFamily="18" charset="0"/>
              </a:rPr>
              <a:t>mighty in deed and word before God and all the people, </a:t>
            </a:r>
            <a:r>
              <a:rPr lang="en-US" sz="3600" b="1" baseline="30000" dirty="0">
                <a:effectLst/>
                <a:latin typeface="Arial" panose="020B0604020202020204" pitchFamily="34" charset="0"/>
                <a:ea typeface="Times New Roman" panose="02020603050405020304" pitchFamily="18" charset="0"/>
              </a:rPr>
              <a:t> </a:t>
            </a:r>
            <a:r>
              <a:rPr lang="en-US" sz="3600" dirty="0">
                <a:effectLst/>
                <a:latin typeface="Arial" panose="020B0604020202020204" pitchFamily="34" charset="0"/>
                <a:ea typeface="Times New Roman" panose="02020603050405020304" pitchFamily="18" charset="0"/>
              </a:rPr>
              <a:t>and how our chief priests and rulers delivered him up to be condemned to death and crucified him…… </a:t>
            </a:r>
            <a:r>
              <a:rPr lang="en-US" sz="36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97125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1A19E5-8E05-C346-8AC7-F1C19EA38E0F}"/>
              </a:ext>
            </a:extLst>
          </p:cNvPr>
          <p:cNvSpPr txBox="1"/>
          <p:nvPr/>
        </p:nvSpPr>
        <p:spPr>
          <a:xfrm>
            <a:off x="143691" y="91441"/>
            <a:ext cx="8843555" cy="5078313"/>
          </a:xfrm>
          <a:prstGeom prst="rect">
            <a:avLst/>
          </a:prstGeom>
          <a:noFill/>
        </p:spPr>
        <p:txBody>
          <a:bodyPr wrap="square">
            <a:spAutoFit/>
          </a:bodyPr>
          <a:lstStyle/>
          <a:p>
            <a:pPr marL="0" marR="0"/>
            <a:r>
              <a:rPr lang="en-US" sz="3600" dirty="0">
                <a:effectLst/>
                <a:latin typeface="+mj-lt"/>
                <a:ea typeface="Times New Roman" panose="02020603050405020304" pitchFamily="18" charset="0"/>
              </a:rPr>
              <a:t>……</a:t>
            </a:r>
            <a:r>
              <a:rPr lang="en-US" sz="3600" baseline="30000" dirty="0">
                <a:effectLst/>
                <a:latin typeface="+mj-lt"/>
                <a:ea typeface="Times New Roman" panose="02020603050405020304" pitchFamily="18" charset="0"/>
              </a:rPr>
              <a:t>21</a:t>
            </a:r>
            <a:r>
              <a:rPr lang="en-US" sz="3600" dirty="0">
                <a:effectLst/>
                <a:latin typeface="+mj-lt"/>
                <a:ea typeface="Times New Roman" panose="02020603050405020304" pitchFamily="18" charset="0"/>
              </a:rPr>
              <a:t> But we had hoped that he was the one to redeem Israel. Yes, and besides all this, it is now the third day since these things happened.</a:t>
            </a:r>
            <a:r>
              <a:rPr lang="en-US" sz="3600" baseline="30000" dirty="0">
                <a:effectLst/>
                <a:latin typeface="+mj-lt"/>
                <a:ea typeface="Times New Roman" panose="02020603050405020304" pitchFamily="18" charset="0"/>
              </a:rPr>
              <a:t>22</a:t>
            </a:r>
            <a:r>
              <a:rPr lang="en-US" sz="3600" dirty="0">
                <a:effectLst/>
                <a:latin typeface="+mj-lt"/>
                <a:ea typeface="Times New Roman" panose="02020603050405020304" pitchFamily="18" charset="0"/>
              </a:rPr>
              <a:t> Moreover, some women of our company amazed us. They were at the tomb early in the morning, </a:t>
            </a:r>
            <a:r>
              <a:rPr lang="en-US" sz="3600" baseline="30000" dirty="0">
                <a:effectLst/>
                <a:latin typeface="+mj-lt"/>
                <a:ea typeface="Times New Roman" panose="02020603050405020304" pitchFamily="18" charset="0"/>
              </a:rPr>
              <a:t>23</a:t>
            </a:r>
            <a:r>
              <a:rPr lang="en-US" sz="3600" dirty="0">
                <a:effectLst/>
                <a:latin typeface="+mj-lt"/>
                <a:ea typeface="Times New Roman" panose="02020603050405020304" pitchFamily="18" charset="0"/>
              </a:rPr>
              <a:t> and when they did not find his body, they came back saying that they had even seen a vision of angels, who said that he was alive.  …….</a:t>
            </a:r>
          </a:p>
        </p:txBody>
      </p:sp>
    </p:spTree>
    <p:extLst>
      <p:ext uri="{BB962C8B-B14F-4D97-AF65-F5344CB8AC3E}">
        <p14:creationId xmlns:p14="http://schemas.microsoft.com/office/powerpoint/2010/main" val="2471162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F15BA5-8CC3-BE43-939E-B46DAE2E6296}"/>
              </a:ext>
            </a:extLst>
          </p:cNvPr>
          <p:cNvSpPr txBox="1"/>
          <p:nvPr/>
        </p:nvSpPr>
        <p:spPr>
          <a:xfrm>
            <a:off x="143691" y="156755"/>
            <a:ext cx="8856618" cy="5016758"/>
          </a:xfrm>
          <a:prstGeom prst="rect">
            <a:avLst/>
          </a:prstGeom>
          <a:noFill/>
        </p:spPr>
        <p:txBody>
          <a:bodyPr wrap="square">
            <a:spAutoFit/>
          </a:bodyPr>
          <a:lstStyle/>
          <a:p>
            <a:pPr marL="0" marR="0"/>
            <a:r>
              <a:rPr lang="en-US" sz="3200" baseline="30000" dirty="0">
                <a:effectLst/>
                <a:latin typeface="Arial" panose="020B0604020202020204" pitchFamily="34" charset="0"/>
                <a:ea typeface="Times New Roman" panose="02020603050405020304" pitchFamily="18" charset="0"/>
              </a:rPr>
              <a:t>……. 24 </a:t>
            </a:r>
            <a:r>
              <a:rPr lang="en-US" sz="3200" dirty="0">
                <a:effectLst/>
                <a:latin typeface="Arial" panose="020B0604020202020204" pitchFamily="34" charset="0"/>
                <a:ea typeface="Times New Roman" panose="02020603050405020304" pitchFamily="18" charset="0"/>
              </a:rPr>
              <a:t>Some of those who were with us went to the tomb and found it just as the women had said, but him they did not see.” </a:t>
            </a:r>
            <a:r>
              <a:rPr lang="en-US" sz="3200" baseline="30000" dirty="0">
                <a:effectLst/>
                <a:latin typeface="Arial" panose="020B0604020202020204" pitchFamily="34" charset="0"/>
                <a:ea typeface="Times New Roman" panose="02020603050405020304" pitchFamily="18" charset="0"/>
              </a:rPr>
              <a:t>25 </a:t>
            </a:r>
            <a:r>
              <a:rPr lang="en-US" sz="3200" dirty="0">
                <a:effectLst/>
                <a:latin typeface="Arial" panose="020B0604020202020204" pitchFamily="34" charset="0"/>
                <a:ea typeface="Times New Roman" panose="02020603050405020304" pitchFamily="18" charset="0"/>
              </a:rPr>
              <a:t>And he said to them, “O foolish ones, and slow of heart to believe all that the prophets have spoken! </a:t>
            </a:r>
          </a:p>
          <a:p>
            <a:pPr marL="0" marR="0"/>
            <a:r>
              <a:rPr lang="en-US" sz="3200" baseline="30000" dirty="0">
                <a:effectLst/>
                <a:latin typeface="Arial" panose="020B0604020202020204" pitchFamily="34" charset="0"/>
                <a:ea typeface="Times New Roman" panose="02020603050405020304" pitchFamily="18" charset="0"/>
              </a:rPr>
              <a:t>26 </a:t>
            </a:r>
            <a:r>
              <a:rPr lang="en-US" sz="3200" dirty="0">
                <a:effectLst/>
                <a:latin typeface="Arial" panose="020B0604020202020204" pitchFamily="34" charset="0"/>
                <a:ea typeface="Times New Roman" panose="02020603050405020304" pitchFamily="18" charset="0"/>
              </a:rPr>
              <a:t>Was it not necessary that the Christ should suffer these things and enter into his glory?” </a:t>
            </a:r>
          </a:p>
          <a:p>
            <a:pPr marL="0" marR="0"/>
            <a:r>
              <a:rPr lang="en-US" sz="3200" baseline="30000" dirty="0">
                <a:effectLst/>
                <a:latin typeface="Arial" panose="020B0604020202020204" pitchFamily="34" charset="0"/>
                <a:ea typeface="Times New Roman" panose="02020603050405020304" pitchFamily="18" charset="0"/>
              </a:rPr>
              <a:t>27 </a:t>
            </a:r>
            <a:r>
              <a:rPr lang="en-US" sz="3200" dirty="0">
                <a:effectLst/>
                <a:latin typeface="Arial" panose="020B0604020202020204" pitchFamily="34" charset="0"/>
                <a:ea typeface="Times New Roman" panose="02020603050405020304" pitchFamily="18" charset="0"/>
              </a:rPr>
              <a:t>And beginning with Moses and all the Prophets, he interpreted to them in all the Scriptures the things concerning himself.</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367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ECBA20C-659C-4918-801C-69A53B0099C5}"/>
              </a:ext>
            </a:extLst>
          </p:cNvPr>
          <p:cNvSpPr>
            <a:spLocks noGrp="1"/>
          </p:cNvSpPr>
          <p:nvPr>
            <p:ph type="title"/>
          </p:nvPr>
        </p:nvSpPr>
        <p:spPr>
          <a:xfrm>
            <a:off x="457200" y="205979"/>
            <a:ext cx="8229600" cy="857250"/>
          </a:xfrm>
        </p:spPr>
        <p:txBody>
          <a:bodyPr>
            <a:normAutofit fontScale="90000"/>
          </a:bodyPr>
          <a:lstStyle/>
          <a:p>
            <a:r>
              <a:rPr lang="en-US" dirty="0"/>
              <a:t>  </a:t>
            </a:r>
            <a:r>
              <a:rPr lang="en-US" sz="4000" b="1" dirty="0"/>
              <a:t>“Journey Focused with Eyes Wide Open”</a:t>
            </a:r>
            <a:br>
              <a:rPr lang="en-US" sz="4000" dirty="0"/>
            </a:br>
            <a:endParaRPr lang="en-US" sz="4000" dirty="0"/>
          </a:p>
        </p:txBody>
      </p:sp>
      <p:pic>
        <p:nvPicPr>
          <p:cNvPr id="16" name="Picture 15" descr="A picture containing outdoor, sky, sunset, sun&#10;&#10;Description automatically generated">
            <a:extLst>
              <a:ext uri="{FF2B5EF4-FFF2-40B4-BE49-F238E27FC236}">
                <a16:creationId xmlns:a16="http://schemas.microsoft.com/office/drawing/2014/main" id="{618A915E-92DD-8443-ADE9-0710ADE16257}"/>
              </a:ext>
            </a:extLst>
          </p:cNvPr>
          <p:cNvPicPr>
            <a:picLocks noChangeAspect="1"/>
          </p:cNvPicPr>
          <p:nvPr/>
        </p:nvPicPr>
        <p:blipFill rotWithShape="1">
          <a:blip r:embed="rId2"/>
          <a:srcRect t="9261" b="5252"/>
          <a:stretch/>
        </p:blipFill>
        <p:spPr>
          <a:xfrm>
            <a:off x="149285" y="1200151"/>
            <a:ext cx="8880123" cy="3662794"/>
          </a:xfrm>
          <a:prstGeom prst="rect">
            <a:avLst/>
          </a:prstGeom>
          <a:noFill/>
        </p:spPr>
      </p:pic>
    </p:spTree>
    <p:extLst>
      <p:ext uri="{BB962C8B-B14F-4D97-AF65-F5344CB8AC3E}">
        <p14:creationId xmlns:p14="http://schemas.microsoft.com/office/powerpoint/2010/main" val="357313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2493C2-A185-E448-82EC-47E8FE4F8D77}"/>
              </a:ext>
            </a:extLst>
          </p:cNvPr>
          <p:cNvSpPr txBox="1"/>
          <p:nvPr/>
        </p:nvSpPr>
        <p:spPr>
          <a:xfrm>
            <a:off x="274321" y="261257"/>
            <a:ext cx="8582296" cy="3785652"/>
          </a:xfrm>
          <a:prstGeom prst="rect">
            <a:avLst/>
          </a:prstGeom>
          <a:noFill/>
        </p:spPr>
        <p:txBody>
          <a:bodyPr wrap="square">
            <a:spAutoFit/>
          </a:bodyPr>
          <a:lstStyle/>
          <a:p>
            <a:r>
              <a:rPr lang="en-US" sz="4000" baseline="30000" dirty="0">
                <a:effectLst/>
                <a:latin typeface="Arial" panose="020B0604020202020204" pitchFamily="34" charset="0"/>
                <a:ea typeface="Calibri" panose="020F0502020204030204" pitchFamily="34" charset="0"/>
              </a:rPr>
              <a:t>30</a:t>
            </a:r>
            <a:r>
              <a:rPr lang="en-US" sz="4000" dirty="0">
                <a:effectLst/>
                <a:latin typeface="Arial" panose="020B0604020202020204" pitchFamily="34" charset="0"/>
                <a:ea typeface="Calibri" panose="020F0502020204030204" pitchFamily="34" charset="0"/>
              </a:rPr>
              <a:t> When he was at table with them, he took the bread and blessed and broke it and gave it to them. </a:t>
            </a:r>
            <a:r>
              <a:rPr lang="en-US" sz="4000" baseline="30000" dirty="0">
                <a:effectLst/>
                <a:latin typeface="Arial" panose="020B0604020202020204" pitchFamily="34" charset="0"/>
                <a:ea typeface="Calibri" panose="020F0502020204030204" pitchFamily="34" charset="0"/>
              </a:rPr>
              <a:t>31</a:t>
            </a:r>
            <a:r>
              <a:rPr lang="en-US" sz="4000" dirty="0">
                <a:effectLst/>
                <a:latin typeface="Arial" panose="020B0604020202020204" pitchFamily="34" charset="0"/>
                <a:ea typeface="Calibri" panose="020F0502020204030204" pitchFamily="34" charset="0"/>
              </a:rPr>
              <a:t> And their eyes were opened, and they recognized him. And he vanished from their sight. </a:t>
            </a:r>
            <a:r>
              <a:rPr lang="en-US" sz="4000" dirty="0">
                <a:effectLst/>
              </a:rPr>
              <a:t> </a:t>
            </a:r>
            <a:endParaRPr lang="en-US" sz="4000" dirty="0"/>
          </a:p>
        </p:txBody>
      </p:sp>
    </p:spTree>
    <p:extLst>
      <p:ext uri="{BB962C8B-B14F-4D97-AF65-F5344CB8AC3E}">
        <p14:creationId xmlns:p14="http://schemas.microsoft.com/office/powerpoint/2010/main" val="1256792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45281F-6057-7748-A207-AFF0D95FDF1F}"/>
              </a:ext>
            </a:extLst>
          </p:cNvPr>
          <p:cNvPicPr>
            <a:picLocks noChangeAspect="1"/>
          </p:cNvPicPr>
          <p:nvPr/>
        </p:nvPicPr>
        <p:blipFill>
          <a:blip r:embed="rId2"/>
          <a:stretch>
            <a:fillRect/>
          </a:stretch>
        </p:blipFill>
        <p:spPr>
          <a:xfrm>
            <a:off x="1320799" y="863600"/>
            <a:ext cx="6502400" cy="3416300"/>
          </a:xfrm>
          <a:prstGeom prst="rect">
            <a:avLst/>
          </a:prstGeom>
        </p:spPr>
      </p:pic>
      <p:sp>
        <p:nvSpPr>
          <p:cNvPr id="4" name="TextBox 3">
            <a:extLst>
              <a:ext uri="{FF2B5EF4-FFF2-40B4-BE49-F238E27FC236}">
                <a16:creationId xmlns:a16="http://schemas.microsoft.com/office/drawing/2014/main" id="{B22ED4AB-F7CB-AC4E-9880-95EC63C5F90A}"/>
              </a:ext>
            </a:extLst>
          </p:cNvPr>
          <p:cNvSpPr txBox="1"/>
          <p:nvPr/>
        </p:nvSpPr>
        <p:spPr>
          <a:xfrm>
            <a:off x="231865" y="4279900"/>
            <a:ext cx="8680269" cy="523220"/>
          </a:xfrm>
          <a:prstGeom prst="rect">
            <a:avLst/>
          </a:prstGeom>
          <a:noFill/>
        </p:spPr>
        <p:txBody>
          <a:bodyPr wrap="square" rtlCol="0">
            <a:spAutoFit/>
          </a:bodyPr>
          <a:lstStyle/>
          <a:p>
            <a:pPr algn="ctr"/>
            <a:r>
              <a:rPr lang="en-US" sz="2800" b="1" dirty="0"/>
              <a:t>And their eyes were opened, and they recognized him.</a:t>
            </a:r>
            <a:r>
              <a:rPr lang="en-US" sz="2800" dirty="0"/>
              <a:t> </a:t>
            </a:r>
          </a:p>
        </p:txBody>
      </p:sp>
      <p:sp>
        <p:nvSpPr>
          <p:cNvPr id="5" name="TextBox 4">
            <a:extLst>
              <a:ext uri="{FF2B5EF4-FFF2-40B4-BE49-F238E27FC236}">
                <a16:creationId xmlns:a16="http://schemas.microsoft.com/office/drawing/2014/main" id="{67D39DC5-868C-2848-AD1B-6CBF2BA9A8C0}"/>
              </a:ext>
            </a:extLst>
          </p:cNvPr>
          <p:cNvSpPr txBox="1"/>
          <p:nvPr/>
        </p:nvSpPr>
        <p:spPr>
          <a:xfrm>
            <a:off x="111033" y="217269"/>
            <a:ext cx="8921931" cy="646331"/>
          </a:xfrm>
          <a:prstGeom prst="rect">
            <a:avLst/>
          </a:prstGeom>
          <a:noFill/>
        </p:spPr>
        <p:txBody>
          <a:bodyPr wrap="square" rtlCol="0">
            <a:spAutoFit/>
          </a:bodyPr>
          <a:lstStyle/>
          <a:p>
            <a:pPr algn="ctr"/>
            <a:r>
              <a:rPr lang="en-US" sz="3600" b="1" dirty="0"/>
              <a:t>He took the bread and blessed and broke it </a:t>
            </a:r>
            <a:endParaRPr lang="en-US" sz="3600" dirty="0"/>
          </a:p>
        </p:txBody>
      </p:sp>
    </p:spTree>
    <p:extLst>
      <p:ext uri="{BB962C8B-B14F-4D97-AF65-F5344CB8AC3E}">
        <p14:creationId xmlns:p14="http://schemas.microsoft.com/office/powerpoint/2010/main" val="1095391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64FB76-670A-874D-9474-544C45C3270D}"/>
              </a:ext>
            </a:extLst>
          </p:cNvPr>
          <p:cNvSpPr txBox="1"/>
          <p:nvPr/>
        </p:nvSpPr>
        <p:spPr>
          <a:xfrm>
            <a:off x="156754" y="156754"/>
            <a:ext cx="8869680" cy="4524315"/>
          </a:xfrm>
          <a:prstGeom prst="rect">
            <a:avLst/>
          </a:prstGeom>
          <a:noFill/>
        </p:spPr>
        <p:txBody>
          <a:bodyPr wrap="square">
            <a:spAutoFit/>
          </a:bodyPr>
          <a:lstStyle/>
          <a:p>
            <a:pPr marL="0" marR="0"/>
            <a:r>
              <a:rPr lang="en-US" sz="1800" dirty="0">
                <a:effectLst/>
                <a:latin typeface="Arial" panose="020B0604020202020204" pitchFamily="34" charset="0"/>
                <a:ea typeface="Times New Roman" panose="02020603050405020304" pitchFamily="18" charset="0"/>
              </a:rPr>
              <a:t> </a:t>
            </a:r>
            <a:r>
              <a:rPr lang="en-US" sz="3200" dirty="0">
                <a:effectLst/>
                <a:latin typeface="+mj-lt"/>
                <a:ea typeface="Times New Roman" panose="02020603050405020304" pitchFamily="18" charset="0"/>
              </a:rPr>
              <a:t>…… They said to each other, “Did not our hearts burn within us while he talked to us on the road, while he opened to us the Scriptures?” And they rose that same hour and returned to Jerusalem. And they found the eleven and those who were with them gathered together,  saying, “The Lord has risen indeed, and has appeared to Simon!”35 Then they told what had happened on the road, and how he was known to them in the breaking of the bread. </a:t>
            </a:r>
          </a:p>
        </p:txBody>
      </p:sp>
    </p:spTree>
    <p:extLst>
      <p:ext uri="{BB962C8B-B14F-4D97-AF65-F5344CB8AC3E}">
        <p14:creationId xmlns:p14="http://schemas.microsoft.com/office/powerpoint/2010/main" val="72920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ECBA20C-659C-4918-801C-69A53B0099C5}"/>
              </a:ext>
            </a:extLst>
          </p:cNvPr>
          <p:cNvSpPr>
            <a:spLocks noGrp="1"/>
          </p:cNvSpPr>
          <p:nvPr>
            <p:ph type="title"/>
          </p:nvPr>
        </p:nvSpPr>
        <p:spPr>
          <a:xfrm>
            <a:off x="457200" y="205979"/>
            <a:ext cx="8229600" cy="857250"/>
          </a:xfrm>
        </p:spPr>
        <p:txBody>
          <a:bodyPr>
            <a:normAutofit fontScale="90000"/>
          </a:bodyPr>
          <a:lstStyle/>
          <a:p>
            <a:r>
              <a:rPr lang="en-US" dirty="0"/>
              <a:t>  </a:t>
            </a:r>
            <a:r>
              <a:rPr lang="en-US" sz="4000" b="1" dirty="0"/>
              <a:t>“Journey Focused with Eyes Wide Open”</a:t>
            </a:r>
            <a:br>
              <a:rPr lang="en-US" sz="4000" dirty="0"/>
            </a:br>
            <a:endParaRPr lang="en-US" sz="4000" dirty="0"/>
          </a:p>
        </p:txBody>
      </p:sp>
      <p:pic>
        <p:nvPicPr>
          <p:cNvPr id="16" name="Picture 15" descr="A picture containing outdoor, sky, sunset, sun&#10;&#10;Description automatically generated">
            <a:extLst>
              <a:ext uri="{FF2B5EF4-FFF2-40B4-BE49-F238E27FC236}">
                <a16:creationId xmlns:a16="http://schemas.microsoft.com/office/drawing/2014/main" id="{618A915E-92DD-8443-ADE9-0710ADE16257}"/>
              </a:ext>
            </a:extLst>
          </p:cNvPr>
          <p:cNvPicPr>
            <a:picLocks noChangeAspect="1"/>
          </p:cNvPicPr>
          <p:nvPr/>
        </p:nvPicPr>
        <p:blipFill rotWithShape="1">
          <a:blip r:embed="rId2"/>
          <a:srcRect t="9261" b="5252"/>
          <a:stretch/>
        </p:blipFill>
        <p:spPr>
          <a:xfrm>
            <a:off x="149285" y="1200151"/>
            <a:ext cx="8880123" cy="3662794"/>
          </a:xfrm>
          <a:prstGeom prst="rect">
            <a:avLst/>
          </a:prstGeom>
          <a:noFill/>
        </p:spPr>
      </p:pic>
    </p:spTree>
    <p:extLst>
      <p:ext uri="{BB962C8B-B14F-4D97-AF65-F5344CB8AC3E}">
        <p14:creationId xmlns:p14="http://schemas.microsoft.com/office/powerpoint/2010/main" val="87605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62"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C867868-CAAD-8A4C-A8CD-823E15367791}"/>
              </a:ext>
            </a:extLst>
          </p:cNvPr>
          <p:cNvSpPr txBox="1"/>
          <p:nvPr/>
        </p:nvSpPr>
        <p:spPr>
          <a:xfrm>
            <a:off x="154456" y="286619"/>
            <a:ext cx="8871977" cy="3539430"/>
          </a:xfrm>
          <a:prstGeom prst="rect">
            <a:avLst/>
          </a:prstGeom>
          <a:noFill/>
        </p:spPr>
        <p:txBody>
          <a:bodyPr wrap="square">
            <a:spAutoFit/>
          </a:bodyPr>
          <a:lstStyle/>
          <a:p>
            <a:pPr marL="0" marR="0">
              <a:spcBef>
                <a:spcPts val="0"/>
              </a:spcBef>
              <a:spcAft>
                <a:spcPts val="0"/>
              </a:spcAft>
            </a:pPr>
            <a:r>
              <a:rPr lang="en-US" sz="4800" b="1" dirty="0">
                <a:effectLst/>
                <a:latin typeface="Arial" panose="020B0604020202020204" pitchFamily="34" charset="0"/>
                <a:ea typeface="Calibri" panose="020F0502020204030204" pitchFamily="34" charset="0"/>
                <a:cs typeface="Times New Roman" panose="02020603050405020304" pitchFamily="18" charset="0"/>
              </a:rPr>
              <a:t>Psalm 1:1</a:t>
            </a:r>
            <a:r>
              <a:rPr lang="en-US" sz="4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4400" dirty="0">
                <a:effectLst/>
                <a:latin typeface="Arial" panose="020B0604020202020204" pitchFamily="34" charset="0"/>
                <a:ea typeface="Times New Roman" panose="02020603050405020304" pitchFamily="18" charset="0"/>
                <a:cs typeface="Times New Roman" panose="02020603050405020304" pitchFamily="18" charset="0"/>
              </a:rPr>
              <a:t>Blessed is the man</a:t>
            </a:r>
            <a:r>
              <a:rPr lang="en-US" sz="4400" baseline="30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400" dirty="0">
                <a:effectLst/>
                <a:latin typeface="Arial" panose="020B0604020202020204" pitchFamily="34" charset="0"/>
                <a:ea typeface="Times New Roman" panose="02020603050405020304" pitchFamily="18" charset="0"/>
                <a:cs typeface="Times New Roman" panose="02020603050405020304" pitchFamily="18" charset="0"/>
              </a:rPr>
              <a:t>who walks not in the counsel of the wicked, nor stands in the way of sinners, </a:t>
            </a:r>
          </a:p>
          <a:p>
            <a:pPr marL="0" marR="0">
              <a:spcBef>
                <a:spcPts val="0"/>
              </a:spcBef>
              <a:spcAft>
                <a:spcPts val="0"/>
              </a:spcAft>
            </a:pPr>
            <a:r>
              <a:rPr lang="en-US" sz="4400" dirty="0">
                <a:effectLst/>
                <a:latin typeface="Arial" panose="020B0604020202020204" pitchFamily="34" charset="0"/>
                <a:ea typeface="Times New Roman" panose="02020603050405020304" pitchFamily="18" charset="0"/>
                <a:cs typeface="Times New Roman" panose="02020603050405020304" pitchFamily="18" charset="0"/>
              </a:rPr>
              <a:t>nor sits in the seat of scoffers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85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447A1F-CF86-DE47-A3F1-F903DA283CB2}"/>
              </a:ext>
            </a:extLst>
          </p:cNvPr>
          <p:cNvSpPr txBox="1"/>
          <p:nvPr/>
        </p:nvSpPr>
        <p:spPr>
          <a:xfrm>
            <a:off x="496389" y="378823"/>
            <a:ext cx="8203474" cy="3693319"/>
          </a:xfrm>
          <a:prstGeom prst="rect">
            <a:avLst/>
          </a:prstGeom>
          <a:noFill/>
        </p:spPr>
        <p:txBody>
          <a:bodyPr wrap="square">
            <a:spAutoFit/>
          </a:bodyPr>
          <a:lstStyle/>
          <a:p>
            <a:pPr marL="0" marR="0">
              <a:spcBef>
                <a:spcPts val="0"/>
              </a:spcBef>
              <a:spcAft>
                <a:spcPts val="0"/>
              </a:spcAft>
            </a:pPr>
            <a:r>
              <a:rPr lang="en-US" sz="5400" b="1" dirty="0">
                <a:effectLst/>
                <a:latin typeface="Arial" panose="020B0604020202020204" pitchFamily="34" charset="0"/>
                <a:ea typeface="Calibri" panose="020F0502020204030204" pitchFamily="34" charset="0"/>
                <a:cs typeface="Times New Roman" panose="02020603050405020304" pitchFamily="18" charset="0"/>
              </a:rPr>
              <a:t>Proverbs 4:14</a:t>
            </a:r>
          </a:p>
          <a:p>
            <a:pPr marL="0" marR="0">
              <a:spcBef>
                <a:spcPts val="0"/>
              </a:spcBef>
              <a:spcAft>
                <a:spcPts val="0"/>
              </a:spcAft>
            </a:pPr>
            <a:r>
              <a:rPr lang="en-US" sz="5400" dirty="0">
                <a:effectLst/>
                <a:latin typeface="Arial" panose="020B0604020202020204" pitchFamily="34" charset="0"/>
                <a:ea typeface="Calibri" panose="020F0502020204030204" pitchFamily="34" charset="0"/>
                <a:cs typeface="Times New Roman" panose="02020603050405020304" pitchFamily="18" charset="0"/>
              </a:rPr>
              <a:t> </a:t>
            </a:r>
            <a:r>
              <a:rPr lang="en-US" sz="5400" dirty="0">
                <a:effectLst/>
                <a:latin typeface="Arial" panose="020B0604020202020204" pitchFamily="34" charset="0"/>
                <a:ea typeface="Times New Roman" panose="02020603050405020304" pitchFamily="18" charset="0"/>
                <a:cs typeface="Times New Roman" panose="02020603050405020304" pitchFamily="18" charset="0"/>
              </a:rPr>
              <a:t>Do not enter the path of the wicked, and do not walk in the way of the evil.</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995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6EAEF7-C51A-B448-80AB-669B3B29D538}"/>
              </a:ext>
            </a:extLst>
          </p:cNvPr>
          <p:cNvSpPr txBox="1"/>
          <p:nvPr/>
        </p:nvSpPr>
        <p:spPr>
          <a:xfrm>
            <a:off x="248193" y="261257"/>
            <a:ext cx="8660675" cy="4401205"/>
          </a:xfrm>
          <a:prstGeom prst="rect">
            <a:avLst/>
          </a:prstGeom>
          <a:noFill/>
        </p:spPr>
        <p:txBody>
          <a:bodyPr wrap="square">
            <a:spAutoFit/>
          </a:bodyPr>
          <a:lstStyle/>
          <a:p>
            <a:pPr marL="0" marR="0">
              <a:spcBef>
                <a:spcPts val="0"/>
              </a:spcBef>
              <a:spcAft>
                <a:spcPts val="0"/>
              </a:spcAft>
            </a:pPr>
            <a:r>
              <a:rPr lang="en-US" sz="4000" b="1" dirty="0">
                <a:effectLst/>
                <a:latin typeface="Arial" panose="020B0604020202020204" pitchFamily="34" charset="0"/>
                <a:ea typeface="Calibri" panose="020F0502020204030204" pitchFamily="34" charset="0"/>
                <a:cs typeface="Times New Roman" panose="02020603050405020304" pitchFamily="18" charset="0"/>
              </a:rPr>
              <a:t>Matthew 7:12-14</a:t>
            </a:r>
          </a:p>
          <a:p>
            <a:pPr marL="0" marR="0">
              <a:spcBef>
                <a:spcPts val="0"/>
              </a:spcBef>
              <a:spcAft>
                <a:spcPts val="0"/>
              </a:spcAft>
            </a:pP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Enter by the narrow gate. For the gate is wide and the way is easy that leads to destruction, and those who enter by it are many. </a:t>
            </a: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14 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For the gate is narrow and the way is hard that leads to life, and those who find it are few.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2859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EE883B-F49E-0144-B94A-F40DCD6B0A07}"/>
              </a:ext>
            </a:extLst>
          </p:cNvPr>
          <p:cNvSpPr txBox="1"/>
          <p:nvPr/>
        </p:nvSpPr>
        <p:spPr>
          <a:xfrm>
            <a:off x="248194" y="261257"/>
            <a:ext cx="8556172" cy="4832092"/>
          </a:xfrm>
          <a:prstGeom prst="rect">
            <a:avLst/>
          </a:prstGeom>
          <a:noFill/>
        </p:spPr>
        <p:txBody>
          <a:bodyPr wrap="square">
            <a:spAutoFit/>
          </a:bodyPr>
          <a:lstStyle/>
          <a:p>
            <a:pPr marL="0" marR="0">
              <a:spcBef>
                <a:spcPts val="0"/>
              </a:spcBef>
              <a:spcAft>
                <a:spcPts val="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Micah 6:8</a:t>
            </a:r>
            <a:r>
              <a:rPr lang="en-US" sz="44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4400" dirty="0">
                <a:effectLst/>
                <a:latin typeface="Arial" panose="020B0604020202020204" pitchFamily="34" charset="0"/>
                <a:ea typeface="Times New Roman" panose="02020603050405020304" pitchFamily="18" charset="0"/>
                <a:cs typeface="Times New Roman" panose="02020603050405020304" pitchFamily="18" charset="0"/>
              </a:rPr>
              <a:t>He has told you, O man, what is good; and what does the Lord </a:t>
            </a:r>
          </a:p>
          <a:p>
            <a:pPr marL="0" marR="0">
              <a:spcBef>
                <a:spcPts val="0"/>
              </a:spcBef>
              <a:spcAft>
                <a:spcPts val="0"/>
              </a:spcAft>
            </a:pPr>
            <a:r>
              <a:rPr lang="en-US" sz="4400" dirty="0">
                <a:effectLst/>
                <a:latin typeface="Arial" panose="020B0604020202020204" pitchFamily="34" charset="0"/>
                <a:ea typeface="Times New Roman" panose="02020603050405020304" pitchFamily="18" charset="0"/>
                <a:cs typeface="Times New Roman" panose="02020603050405020304" pitchFamily="18" charset="0"/>
              </a:rPr>
              <a:t>require of you but to do justice, and to love kindness, and to walk </a:t>
            </a:r>
            <a:r>
              <a:rPr lang="en-US" sz="4400" b="1" dirty="0">
                <a:effectLst/>
                <a:latin typeface="Arial" panose="020B0604020202020204" pitchFamily="34" charset="0"/>
                <a:ea typeface="Times New Roman" panose="02020603050405020304" pitchFamily="18" charset="0"/>
                <a:cs typeface="Times New Roman" panose="02020603050405020304" pitchFamily="18" charset="0"/>
              </a:rPr>
              <a:t>humbly with your God?</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400" dirty="0">
                <a:effectLst/>
                <a:latin typeface="Arial" panose="020B060402020202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29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672916-AD4C-6D46-810C-3592FDE2D64E}"/>
              </a:ext>
            </a:extLst>
          </p:cNvPr>
          <p:cNvSpPr txBox="1"/>
          <p:nvPr/>
        </p:nvSpPr>
        <p:spPr>
          <a:xfrm>
            <a:off x="293914" y="391885"/>
            <a:ext cx="8556171" cy="4524315"/>
          </a:xfrm>
          <a:prstGeom prst="rect">
            <a:avLst/>
          </a:prstGeom>
          <a:noFill/>
        </p:spPr>
        <p:txBody>
          <a:bodyPr wrap="square">
            <a:spAutoFit/>
          </a:bodyPr>
          <a:lstStyle/>
          <a:p>
            <a:pPr marL="0" marR="0">
              <a:spcBef>
                <a:spcPts val="0"/>
              </a:spcBef>
              <a:spcAft>
                <a:spcPts val="0"/>
              </a:spcAft>
            </a:pPr>
            <a:r>
              <a:rPr lang="en-US" sz="4800" b="1" dirty="0">
                <a:effectLst/>
                <a:latin typeface="Arial" panose="020B0604020202020204" pitchFamily="34" charset="0"/>
                <a:ea typeface="Calibri" panose="020F0502020204030204" pitchFamily="34" charset="0"/>
                <a:cs typeface="Times New Roman" panose="02020603050405020304" pitchFamily="18" charset="0"/>
              </a:rPr>
              <a:t>Psalm 119:44-45</a:t>
            </a:r>
            <a:r>
              <a:rPr lang="en-US" sz="4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4800" dirty="0">
                <a:effectLst/>
                <a:latin typeface="Arial" panose="020B0604020202020204" pitchFamily="34" charset="0"/>
                <a:ea typeface="Times New Roman" panose="02020603050405020304" pitchFamily="18" charset="0"/>
                <a:cs typeface="Times New Roman" panose="02020603050405020304" pitchFamily="18" charset="0"/>
              </a:rPr>
              <a:t>I will keep on obeying your instructions forever and ever. </a:t>
            </a:r>
          </a:p>
          <a:p>
            <a:pPr marL="0" marR="0">
              <a:spcBef>
                <a:spcPts val="0"/>
              </a:spcBef>
              <a:spcAft>
                <a:spcPts val="0"/>
              </a:spcAft>
            </a:pPr>
            <a:r>
              <a:rPr lang="en-US" sz="4800" b="1" baseline="30000" dirty="0">
                <a:effectLst/>
                <a:latin typeface="Arial" panose="020B0604020202020204" pitchFamily="34" charset="0"/>
                <a:ea typeface="Times New Roman" panose="02020603050405020304" pitchFamily="18" charset="0"/>
                <a:cs typeface="Times New Roman" panose="02020603050405020304" pitchFamily="18" charset="0"/>
              </a:rPr>
              <a:t>45 </a:t>
            </a:r>
            <a:r>
              <a:rPr lang="en-US" sz="4800" dirty="0">
                <a:effectLst/>
                <a:latin typeface="Arial" panose="020B0604020202020204" pitchFamily="34" charset="0"/>
                <a:ea typeface="Times New Roman" panose="02020603050405020304" pitchFamily="18" charset="0"/>
                <a:cs typeface="Times New Roman" panose="02020603050405020304" pitchFamily="18" charset="0"/>
              </a:rPr>
              <a:t>I will walk in freedom, for I have devoted myself to your commandments.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242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CFB0A-F2CF-0C46-BD1F-405B72F5E77E}"/>
              </a:ext>
            </a:extLst>
          </p:cNvPr>
          <p:cNvSpPr txBox="1"/>
          <p:nvPr/>
        </p:nvSpPr>
        <p:spPr>
          <a:xfrm>
            <a:off x="235131" y="126742"/>
            <a:ext cx="8673737" cy="5016758"/>
          </a:xfrm>
          <a:prstGeom prst="rect">
            <a:avLst/>
          </a:prstGeom>
          <a:noFill/>
        </p:spPr>
        <p:txBody>
          <a:bodyPr wrap="square">
            <a:spAutoFit/>
          </a:bodyPr>
          <a:lstStyle/>
          <a:p>
            <a:pPr marL="0" marR="0">
              <a:spcBef>
                <a:spcPts val="0"/>
              </a:spcBef>
              <a:spcAft>
                <a:spcPts val="0"/>
              </a:spcAft>
            </a:pPr>
            <a:r>
              <a:rPr lang="en-US" sz="4000" b="1" dirty="0">
                <a:effectLst/>
                <a:latin typeface="Arial" panose="020B0604020202020204" pitchFamily="34" charset="0"/>
                <a:ea typeface="Calibri" panose="020F0502020204030204" pitchFamily="34" charset="0"/>
                <a:cs typeface="Times New Roman" panose="02020603050405020304" pitchFamily="18" charset="0"/>
              </a:rPr>
              <a:t>2Corinthians 5:6-8</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So we are always of good courage. We know that while we are at home in the body we are away from the Lord,</a:t>
            </a: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7 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for we walk by faith, not by sight. </a:t>
            </a:r>
            <a:r>
              <a:rPr lang="en-US" sz="4000" b="1" baseline="30000" dirty="0">
                <a:effectLst/>
                <a:latin typeface="Arial" panose="020B0604020202020204" pitchFamily="34" charset="0"/>
                <a:ea typeface="Times New Roman" panose="02020603050405020304" pitchFamily="18" charset="0"/>
                <a:cs typeface="Times New Roman" panose="02020603050405020304" pitchFamily="18" charset="0"/>
              </a:rPr>
              <a:t>8 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Yes, we are of good courage, and we would rather be away from the body and at home with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172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26841B-D3D6-7541-B1AE-EC1DB8CB5B9B}"/>
              </a:ext>
            </a:extLst>
          </p:cNvPr>
          <p:cNvSpPr txBox="1"/>
          <p:nvPr/>
        </p:nvSpPr>
        <p:spPr>
          <a:xfrm>
            <a:off x="287383" y="326571"/>
            <a:ext cx="8634548" cy="4154984"/>
          </a:xfrm>
          <a:prstGeom prst="rect">
            <a:avLst/>
          </a:prstGeom>
          <a:noFill/>
        </p:spPr>
        <p:txBody>
          <a:bodyPr wrap="square">
            <a:spAutoFit/>
          </a:bodyPr>
          <a:lstStyle/>
          <a:p>
            <a:pPr marL="0" marR="0">
              <a:spcBef>
                <a:spcPts val="0"/>
              </a:spcBef>
              <a:spcAft>
                <a:spcPts val="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Psalm 16:11</a:t>
            </a:r>
            <a:r>
              <a:rPr lang="en-US" sz="44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4400" dirty="0">
                <a:effectLst/>
                <a:latin typeface="Arial" panose="020B0604020202020204" pitchFamily="34" charset="0"/>
                <a:ea typeface="Times New Roman" panose="02020603050405020304" pitchFamily="18" charset="0"/>
                <a:cs typeface="Times New Roman" panose="02020603050405020304" pitchFamily="18" charset="0"/>
              </a:rPr>
              <a:t>You make known to me the path of life;  in your presence there is fullness of joy;</a:t>
            </a:r>
            <a:r>
              <a:rPr lang="en-US" sz="4400" dirty="0">
                <a:latin typeface="Arial" panose="020B0604020202020204" pitchFamily="34" charset="0"/>
                <a:ea typeface="Times New Roman" panose="02020603050405020304" pitchFamily="18" charset="0"/>
                <a:cs typeface="Times New Roman" panose="02020603050405020304" pitchFamily="18" charset="0"/>
              </a:rPr>
              <a:t> </a:t>
            </a:r>
            <a:r>
              <a:rPr lang="en-US" sz="4400" dirty="0">
                <a:effectLst/>
                <a:latin typeface="Arial" panose="020B0604020202020204" pitchFamily="34" charset="0"/>
                <a:ea typeface="Times New Roman" panose="02020603050405020304" pitchFamily="18" charset="0"/>
                <a:cs typeface="Times New Roman" panose="02020603050405020304" pitchFamily="18" charset="0"/>
              </a:rPr>
              <a:t>at your right hand are pleasures forevermore.</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400" dirty="0">
                <a:effectLst/>
                <a:latin typeface="Arial" panose="020B060402020202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0677951"/>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38802</TotalTime>
  <Words>1049</Words>
  <Application>Microsoft Macintosh PowerPoint</Application>
  <PresentationFormat>On-screen Show (16:9)</PresentationFormat>
  <Paragraphs>51</Paragraphs>
  <Slides>24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Calibri</vt:lpstr>
      <vt:lpstr>Times New Roman</vt:lpstr>
      <vt:lpstr>Black</vt:lpstr>
      <vt:lpstr>Document</vt:lpstr>
      <vt:lpstr>PowerPoint Presentation</vt:lpstr>
      <vt:lpstr>  “Journey Focused with Eyes Wide Open”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“Journey Focused with Eyes Wide Open”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Olla, Rachel R</cp:lastModifiedBy>
  <cp:revision>925</cp:revision>
  <dcterms:created xsi:type="dcterms:W3CDTF">2016-08-27T22:55:59Z</dcterms:created>
  <dcterms:modified xsi:type="dcterms:W3CDTF">2021-10-30T16:53:59Z</dcterms:modified>
</cp:coreProperties>
</file>