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376" r:id="rId2"/>
    <p:sldId id="397" r:id="rId3"/>
    <p:sldId id="398" r:id="rId4"/>
    <p:sldId id="354" r:id="rId5"/>
    <p:sldId id="469" r:id="rId6"/>
    <p:sldId id="380" r:id="rId7"/>
    <p:sldId id="429" r:id="rId8"/>
    <p:sldId id="345" r:id="rId9"/>
    <p:sldId id="445" r:id="rId10"/>
    <p:sldId id="335" r:id="rId11"/>
    <p:sldId id="430" r:id="rId12"/>
    <p:sldId id="431" r:id="rId13"/>
    <p:sldId id="432" r:id="rId14"/>
    <p:sldId id="433" r:id="rId15"/>
    <p:sldId id="435" r:id="rId16"/>
    <p:sldId id="434" r:id="rId17"/>
    <p:sldId id="453" r:id="rId18"/>
    <p:sldId id="483" r:id="rId19"/>
    <p:sldId id="261"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0081"/>
    <a:srgbClr val="F3EAA1"/>
    <a:srgbClr val="360537"/>
    <a:srgbClr val="25060F"/>
    <a:srgbClr val="430544"/>
    <a:srgbClr val="4C064E"/>
    <a:srgbClr val="68005C"/>
    <a:srgbClr val="A70503"/>
    <a:srgbClr val="452303"/>
    <a:srgbClr val="E069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973" autoAdjust="0"/>
    <p:restoredTop sz="94619" autoAdjust="0"/>
  </p:normalViewPr>
  <p:slideViewPr>
    <p:cSldViewPr snapToGrid="0" snapToObjects="1">
      <p:cViewPr varScale="1">
        <p:scale>
          <a:sx n="99" d="100"/>
          <a:sy n="99" d="100"/>
        </p:scale>
        <p:origin x="184" y="213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10/9/21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DEEB39-6905-2A4C-A514-F32CAB29EF98}" type="datetimeFigureOut">
              <a:rPr lang="en-US" smtClean="0"/>
              <a:t>10/9/21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10/9/21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10/9/21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10/9/21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10/9/21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DEEB39-6905-2A4C-A514-F32CAB29EF98}" type="datetimeFigureOut">
              <a:rPr lang="en-US" smtClean="0"/>
              <a:t>10/9/21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DEEB39-6905-2A4C-A514-F32CAB29EF98}" type="datetimeFigureOut">
              <a:rPr lang="en-US" smtClean="0"/>
              <a:t>10/9/21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DEEB39-6905-2A4C-A514-F32CAB29EF98}" type="datetimeFigureOut">
              <a:rPr lang="en-US" smtClean="0"/>
              <a:t>10/9/21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10/9/21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10/9/21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10/9/21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10/9/21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package" Target="../embeddings/Microsoft_Word_Document.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package" Target="../embeddings/Microsoft_Word_Document1.docx"/></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44"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B2A1FC-B158-7947-B99D-D1D120F90F18}"/>
              </a:ext>
            </a:extLst>
          </p:cNvPr>
          <p:cNvSpPr txBox="1"/>
          <p:nvPr/>
        </p:nvSpPr>
        <p:spPr>
          <a:xfrm>
            <a:off x="238260" y="218942"/>
            <a:ext cx="8667480" cy="4401205"/>
          </a:xfrm>
          <a:prstGeom prst="rect">
            <a:avLst/>
          </a:prstGeom>
          <a:noFill/>
        </p:spPr>
        <p:txBody>
          <a:bodyPr wrap="square">
            <a:spAutoFit/>
          </a:bodyPr>
          <a:lstStyle/>
          <a:p>
            <a:pPr marL="0" marR="0"/>
            <a:r>
              <a:rPr lang="en-US" sz="4000" b="1" dirty="0">
                <a:effectLst/>
                <a:latin typeface="Arial" panose="020B0604020202020204" pitchFamily="34" charset="0"/>
                <a:ea typeface="Times New Roman" panose="02020603050405020304" pitchFamily="18" charset="0"/>
              </a:rPr>
              <a:t>Luke 12:35-37</a:t>
            </a:r>
          </a:p>
          <a:p>
            <a:pPr marL="0" marR="0"/>
            <a:r>
              <a:rPr lang="en-US" sz="4000" dirty="0">
                <a:effectLst/>
                <a:latin typeface="Arial" panose="020B0604020202020204" pitchFamily="34" charset="0"/>
                <a:ea typeface="Times New Roman" panose="02020603050405020304" pitchFamily="18" charset="0"/>
              </a:rPr>
              <a:t>“Let your waist be girded and Your lamps burning; </a:t>
            </a:r>
            <a:r>
              <a:rPr lang="en-US" sz="4000" b="1" baseline="30000" dirty="0">
                <a:effectLst/>
                <a:latin typeface="Arial" panose="020B0604020202020204" pitchFamily="34" charset="0"/>
                <a:ea typeface="Times New Roman" panose="02020603050405020304" pitchFamily="18" charset="0"/>
              </a:rPr>
              <a:t>36 </a:t>
            </a:r>
            <a:r>
              <a:rPr lang="en-US" sz="4000" dirty="0">
                <a:effectLst/>
                <a:latin typeface="Arial" panose="020B0604020202020204" pitchFamily="34" charset="0"/>
                <a:ea typeface="Times New Roman" panose="02020603050405020304" pitchFamily="18" charset="0"/>
              </a:rPr>
              <a:t>and you yourselves be like men who wait for their master, when he will return from the wedding, that when he comes and knocks they may open to him immediately.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1144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315A32-4F6D-ED48-A298-C700360841DA}"/>
              </a:ext>
            </a:extLst>
          </p:cNvPr>
          <p:cNvSpPr txBox="1"/>
          <p:nvPr/>
        </p:nvSpPr>
        <p:spPr>
          <a:xfrm>
            <a:off x="399245" y="334851"/>
            <a:ext cx="8306873" cy="3785652"/>
          </a:xfrm>
          <a:prstGeom prst="rect">
            <a:avLst/>
          </a:prstGeom>
          <a:noFill/>
        </p:spPr>
        <p:txBody>
          <a:bodyPr wrap="square">
            <a:spAutoFit/>
          </a:bodyPr>
          <a:lstStyle/>
          <a:p>
            <a:pPr marL="0" marR="0"/>
            <a:r>
              <a:rPr lang="en-US" sz="4000" b="1" baseline="30000" dirty="0">
                <a:effectLst/>
                <a:latin typeface="Arial" panose="020B0604020202020204" pitchFamily="34" charset="0"/>
                <a:ea typeface="Times New Roman" panose="02020603050405020304" pitchFamily="18" charset="0"/>
              </a:rPr>
              <a:t>…….. 37 </a:t>
            </a:r>
            <a:r>
              <a:rPr lang="en-US" sz="4000" dirty="0">
                <a:effectLst/>
                <a:latin typeface="Arial" panose="020B0604020202020204" pitchFamily="34" charset="0"/>
                <a:ea typeface="Times New Roman" panose="02020603050405020304" pitchFamily="18" charset="0"/>
              </a:rPr>
              <a:t>Blessed are those servants whom the master, when he comes, will find watching. Assuredly, I say to you that he will gird himself and have them sit down to eat, and will come and serve them.</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83567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A7BE7-E0F3-3741-A6C9-BFFFFF6A12AB}"/>
              </a:ext>
            </a:extLst>
          </p:cNvPr>
          <p:cNvSpPr txBox="1"/>
          <p:nvPr/>
        </p:nvSpPr>
        <p:spPr>
          <a:xfrm>
            <a:off x="283334" y="502276"/>
            <a:ext cx="8512935" cy="3785652"/>
          </a:xfrm>
          <a:prstGeom prst="rect">
            <a:avLst/>
          </a:prstGeom>
          <a:noFill/>
        </p:spPr>
        <p:txBody>
          <a:bodyPr wrap="square">
            <a:spAutoFit/>
          </a:bodyPr>
          <a:lstStyle/>
          <a:p>
            <a:pPr marL="0" marR="0">
              <a:spcBef>
                <a:spcPts val="0"/>
              </a:spcBef>
              <a:spcAft>
                <a:spcPts val="0"/>
              </a:spcAft>
            </a:pPr>
            <a:r>
              <a:rPr lang="en-US" sz="6000" b="1" dirty="0">
                <a:effectLst/>
                <a:latin typeface="Arial" panose="020B0604020202020204" pitchFamily="34" charset="0"/>
                <a:ea typeface="Times New Roman" panose="02020603050405020304" pitchFamily="18" charset="0"/>
                <a:cs typeface="Arial" panose="020B0604020202020204" pitchFamily="34" charset="0"/>
              </a:rPr>
              <a:t>Proverbs 10:12</a:t>
            </a:r>
            <a:r>
              <a:rPr lang="en-US" sz="6000" dirty="0">
                <a:effectLst/>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6000" dirty="0">
                <a:effectLst/>
                <a:latin typeface="Arial" panose="020B0604020202020204" pitchFamily="34" charset="0"/>
                <a:ea typeface="Times New Roman" panose="02020603050405020304" pitchFamily="18" charset="0"/>
                <a:cs typeface="Arial" panose="020B0604020202020204" pitchFamily="34" charset="0"/>
              </a:rPr>
              <a:t>Hatred stirs up strife, but love covers all sins.</a:t>
            </a:r>
            <a:r>
              <a:rPr lang="en-US" sz="6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60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6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6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79374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B0FFD61-0F98-0D4D-8CED-DE78850517E5}"/>
              </a:ext>
            </a:extLst>
          </p:cNvPr>
          <p:cNvSpPr txBox="1"/>
          <p:nvPr/>
        </p:nvSpPr>
        <p:spPr>
          <a:xfrm>
            <a:off x="154545" y="141669"/>
            <a:ext cx="8860665" cy="5078313"/>
          </a:xfrm>
          <a:prstGeom prst="rect">
            <a:avLst/>
          </a:prstGeom>
          <a:noFill/>
        </p:spPr>
        <p:txBody>
          <a:bodyPr wrap="square">
            <a:spAutoFit/>
          </a:bodyPr>
          <a:lstStyle/>
          <a:p>
            <a:pPr marL="0" marR="0"/>
            <a:r>
              <a:rPr lang="en-US" sz="3600" b="1" dirty="0">
                <a:effectLst/>
                <a:latin typeface="Arial" panose="020B0604020202020204" pitchFamily="34" charset="0"/>
                <a:ea typeface="Times New Roman" panose="02020603050405020304" pitchFamily="18" charset="0"/>
              </a:rPr>
              <a:t>1 Corinthians 13:4-7 </a:t>
            </a:r>
          </a:p>
          <a:p>
            <a:pPr marL="0" marR="0"/>
            <a:r>
              <a:rPr lang="en-US" sz="3600" dirty="0">
                <a:effectLst/>
                <a:latin typeface="Arial" panose="020B0604020202020204" pitchFamily="34" charset="0"/>
                <a:ea typeface="Times New Roman" panose="02020603050405020304" pitchFamily="18" charset="0"/>
              </a:rPr>
              <a:t>Love suffers long and is kind; love does not envy; love does not parade itself, is not puffed up; </a:t>
            </a:r>
            <a:r>
              <a:rPr lang="en-US" sz="3600" b="1" baseline="30000" dirty="0">
                <a:effectLst/>
                <a:latin typeface="Arial" panose="020B0604020202020204" pitchFamily="34" charset="0"/>
                <a:ea typeface="Times New Roman" panose="02020603050405020304" pitchFamily="18" charset="0"/>
              </a:rPr>
              <a:t>5 </a:t>
            </a:r>
            <a:r>
              <a:rPr lang="en-US" sz="3600" dirty="0">
                <a:effectLst/>
                <a:latin typeface="Arial" panose="020B0604020202020204" pitchFamily="34" charset="0"/>
                <a:ea typeface="Times New Roman" panose="02020603050405020304" pitchFamily="18" charset="0"/>
              </a:rPr>
              <a:t>does not behave rudely, does not seek its own, is not provoked, thinks no evil; </a:t>
            </a:r>
            <a:r>
              <a:rPr lang="en-US" sz="3600" b="1" baseline="30000" dirty="0">
                <a:effectLst/>
                <a:latin typeface="Arial" panose="020B0604020202020204" pitchFamily="34" charset="0"/>
                <a:ea typeface="Times New Roman" panose="02020603050405020304" pitchFamily="18" charset="0"/>
              </a:rPr>
              <a:t>6 </a:t>
            </a:r>
            <a:r>
              <a:rPr lang="en-US" sz="3600" dirty="0">
                <a:effectLst/>
                <a:latin typeface="Arial" panose="020B0604020202020204" pitchFamily="34" charset="0"/>
                <a:ea typeface="Times New Roman" panose="02020603050405020304" pitchFamily="18" charset="0"/>
              </a:rPr>
              <a:t>does not rejoice in iniquity, but rejoices in the truth; </a:t>
            </a:r>
            <a:r>
              <a:rPr lang="en-US" sz="3600" b="1" baseline="30000" dirty="0">
                <a:effectLst/>
                <a:latin typeface="Arial" panose="020B0604020202020204" pitchFamily="34" charset="0"/>
                <a:ea typeface="Times New Roman" panose="02020603050405020304" pitchFamily="18" charset="0"/>
              </a:rPr>
              <a:t>7 </a:t>
            </a:r>
            <a:r>
              <a:rPr lang="en-US" sz="3600" dirty="0">
                <a:effectLst/>
                <a:latin typeface="Arial" panose="020B0604020202020204" pitchFamily="34" charset="0"/>
                <a:ea typeface="Times New Roman" panose="02020603050405020304" pitchFamily="18" charset="0"/>
              </a:rPr>
              <a:t>bears all things, believes all things, hopes all things, endures all things.</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5799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38D85C5-E4C4-254C-9B95-AE89FC539E7B}"/>
              </a:ext>
            </a:extLst>
          </p:cNvPr>
          <p:cNvSpPr txBox="1"/>
          <p:nvPr/>
        </p:nvSpPr>
        <p:spPr>
          <a:xfrm>
            <a:off x="154546" y="126742"/>
            <a:ext cx="8783391" cy="5016758"/>
          </a:xfrm>
          <a:prstGeom prst="rect">
            <a:avLst/>
          </a:prstGeom>
          <a:noFill/>
        </p:spPr>
        <p:txBody>
          <a:bodyPr wrap="square">
            <a:spAutoFit/>
          </a:bodyPr>
          <a:lstStyle/>
          <a:p>
            <a:pPr marL="0" marR="0">
              <a:spcBef>
                <a:spcPts val="0"/>
              </a:spcBef>
              <a:spcAft>
                <a:spcPts val="0"/>
              </a:spcAft>
            </a:pPr>
            <a:r>
              <a:rPr lang="en-US" sz="4000" b="1" dirty="0">
                <a:effectLst/>
                <a:latin typeface="Arial" panose="020B0604020202020204" pitchFamily="34" charset="0"/>
                <a:ea typeface="Times New Roman" panose="02020603050405020304" pitchFamily="18" charset="0"/>
              </a:rPr>
              <a:t>Matthew 25:35,40</a:t>
            </a:r>
          </a:p>
          <a:p>
            <a:pPr marL="0" marR="0">
              <a:spcBef>
                <a:spcPts val="0"/>
              </a:spcBef>
              <a:spcAft>
                <a:spcPts val="0"/>
              </a:spcAft>
            </a:pPr>
            <a:r>
              <a:rPr lang="en-US" sz="4000" baseline="30000" dirty="0">
                <a:effectLst/>
                <a:latin typeface="Arial" panose="020B0604020202020204" pitchFamily="34" charset="0"/>
                <a:ea typeface="Times New Roman" panose="02020603050405020304" pitchFamily="18" charset="0"/>
              </a:rPr>
              <a:t> </a:t>
            </a:r>
            <a:r>
              <a:rPr lang="en-US" sz="4000" dirty="0">
                <a:effectLst/>
                <a:latin typeface="Arial" panose="020B0604020202020204" pitchFamily="34" charset="0"/>
                <a:ea typeface="Times New Roman" panose="02020603050405020304" pitchFamily="18" charset="0"/>
              </a:rPr>
              <a:t>For I was hungry and you gave me food, I was thirsty and you gave me drink, I was a stranger and you welcomed me.,,,,,,,,</a:t>
            </a:r>
            <a:r>
              <a:rPr lang="en-US" sz="4000" baseline="30000" dirty="0">
                <a:effectLst/>
                <a:latin typeface="Arial" panose="020B0604020202020204" pitchFamily="34" charset="0"/>
                <a:ea typeface="Times New Roman" panose="02020603050405020304" pitchFamily="18" charset="0"/>
              </a:rPr>
              <a:t> 40 </a:t>
            </a:r>
            <a:r>
              <a:rPr lang="en-US" sz="4000" dirty="0">
                <a:effectLst/>
                <a:latin typeface="Arial" panose="020B0604020202020204" pitchFamily="34" charset="0"/>
                <a:ea typeface="Times New Roman" panose="02020603050405020304" pitchFamily="18" charset="0"/>
              </a:rPr>
              <a:t>And the King will answer them, ‘Truly, I say to you, as you did it to one of the least of these my brothers, you did it to me.’</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106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F5BFF9A-BD6F-D042-9922-1F31099928A2}"/>
              </a:ext>
            </a:extLst>
          </p:cNvPr>
          <p:cNvSpPr txBox="1"/>
          <p:nvPr/>
        </p:nvSpPr>
        <p:spPr>
          <a:xfrm>
            <a:off x="206062" y="206063"/>
            <a:ext cx="8577330" cy="4401205"/>
          </a:xfrm>
          <a:prstGeom prst="rect">
            <a:avLst/>
          </a:prstGeom>
          <a:noFill/>
        </p:spPr>
        <p:txBody>
          <a:bodyPr wrap="square">
            <a:spAutoFit/>
          </a:bodyPr>
          <a:lstStyle/>
          <a:p>
            <a:r>
              <a:rPr lang="en-US" sz="4000" dirty="0">
                <a:effectLst/>
                <a:latin typeface="Arial" panose="020B0604020202020204" pitchFamily="34" charset="0"/>
                <a:ea typeface="Times New Roman" panose="02020603050405020304" pitchFamily="18" charset="0"/>
                <a:cs typeface="Arial" panose="020B0604020202020204" pitchFamily="34" charset="0"/>
              </a:rPr>
              <a:t>1 Corinthians 12:21-26 </a:t>
            </a:r>
          </a:p>
          <a:p>
            <a:r>
              <a:rPr lang="en-US" sz="4000" dirty="0">
                <a:effectLst/>
                <a:latin typeface="Arial" panose="020B0604020202020204" pitchFamily="34" charset="0"/>
                <a:ea typeface="Times New Roman" panose="02020603050405020304" pitchFamily="18" charset="0"/>
                <a:cs typeface="Arial" panose="020B0604020202020204" pitchFamily="34" charset="0"/>
              </a:rPr>
              <a:t>The eye cannot say to the hand, “I don’t need you!” And the head cannot say to the feet, “I don’t need you!”</a:t>
            </a:r>
            <a:r>
              <a:rPr lang="en-US" sz="4000" dirty="0">
                <a:effectLst/>
                <a:latin typeface="Arial" panose="020B0604020202020204" pitchFamily="34" charset="0"/>
                <a:cs typeface="Arial" panose="020B0604020202020204" pitchFamily="34" charset="0"/>
              </a:rPr>
              <a:t> </a:t>
            </a:r>
            <a:r>
              <a:rPr lang="en-US" sz="4000" baseline="30000" dirty="0">
                <a:effectLst/>
                <a:latin typeface="Arial" panose="020B0604020202020204" pitchFamily="34" charset="0"/>
                <a:cs typeface="Arial" panose="020B0604020202020204" pitchFamily="34" charset="0"/>
              </a:rPr>
              <a:t>22</a:t>
            </a:r>
            <a:r>
              <a:rPr lang="en-US" sz="4000" dirty="0">
                <a:effectLst/>
                <a:latin typeface="Arial" panose="020B0604020202020204" pitchFamily="34" charset="0"/>
                <a:cs typeface="Arial" panose="020B0604020202020204" pitchFamily="34" charset="0"/>
              </a:rPr>
              <a:t> On the contrary, those parts of the body that seem to be weaker are indispensable, ……..</a:t>
            </a:r>
          </a:p>
        </p:txBody>
      </p:sp>
    </p:spTree>
    <p:extLst>
      <p:ext uri="{BB962C8B-B14F-4D97-AF65-F5344CB8AC3E}">
        <p14:creationId xmlns:p14="http://schemas.microsoft.com/office/powerpoint/2010/main" val="868531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6CAD4-8A0F-4946-99F7-1B477863EC23}"/>
              </a:ext>
            </a:extLst>
          </p:cNvPr>
          <p:cNvSpPr txBox="1"/>
          <p:nvPr/>
        </p:nvSpPr>
        <p:spPr>
          <a:xfrm>
            <a:off x="347729" y="283335"/>
            <a:ext cx="8590209" cy="4401205"/>
          </a:xfrm>
          <a:prstGeom prst="rect">
            <a:avLst/>
          </a:prstGeom>
          <a:noFill/>
        </p:spPr>
        <p:txBody>
          <a:bodyPr wrap="square">
            <a:spAutoFit/>
          </a:bodyPr>
          <a:lstStyle/>
          <a:p>
            <a:r>
              <a:rPr lang="en-US" sz="4000" baseline="30000" dirty="0">
                <a:effectLst/>
                <a:latin typeface="Arial" panose="020B0604020202020204" pitchFamily="34" charset="0"/>
                <a:ea typeface="Times New Roman" panose="02020603050405020304" pitchFamily="18" charset="0"/>
              </a:rPr>
              <a:t>……. 23</a:t>
            </a:r>
            <a:r>
              <a:rPr lang="en-US" sz="4000" dirty="0">
                <a:effectLst/>
                <a:latin typeface="Arial" panose="020B0604020202020204" pitchFamily="34" charset="0"/>
                <a:ea typeface="Times New Roman" panose="02020603050405020304" pitchFamily="18" charset="0"/>
              </a:rPr>
              <a:t> and the parts that we think are less honorable we treat with special honor. And the parts that are unpresentable are treated with special modesty, </a:t>
            </a:r>
            <a:r>
              <a:rPr lang="en-US" sz="4000" baseline="30000" dirty="0">
                <a:effectLst/>
                <a:latin typeface="Arial" panose="020B0604020202020204" pitchFamily="34" charset="0"/>
                <a:ea typeface="Times New Roman" panose="02020603050405020304" pitchFamily="18" charset="0"/>
              </a:rPr>
              <a:t>24</a:t>
            </a:r>
            <a:r>
              <a:rPr lang="en-US" sz="4000" dirty="0">
                <a:effectLst/>
                <a:latin typeface="Arial" panose="020B0604020202020204" pitchFamily="34" charset="0"/>
                <a:ea typeface="Times New Roman" panose="02020603050405020304" pitchFamily="18" charset="0"/>
              </a:rPr>
              <a:t> while our presentable parts need no special treatment. ……..</a:t>
            </a:r>
            <a:endParaRPr lang="en-US" sz="4000" dirty="0"/>
          </a:p>
        </p:txBody>
      </p:sp>
    </p:spTree>
    <p:extLst>
      <p:ext uri="{BB962C8B-B14F-4D97-AF65-F5344CB8AC3E}">
        <p14:creationId xmlns:p14="http://schemas.microsoft.com/office/powerpoint/2010/main" val="1530964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BAD9783-2051-624F-A2BC-BBC710D02176}"/>
              </a:ext>
            </a:extLst>
          </p:cNvPr>
          <p:cNvSpPr txBox="1"/>
          <p:nvPr/>
        </p:nvSpPr>
        <p:spPr>
          <a:xfrm>
            <a:off x="180305" y="141669"/>
            <a:ext cx="8860664" cy="4585871"/>
          </a:xfrm>
          <a:prstGeom prst="rect">
            <a:avLst/>
          </a:prstGeom>
          <a:noFill/>
        </p:spPr>
        <p:txBody>
          <a:bodyPr wrap="square">
            <a:spAutoFit/>
          </a:bodyPr>
          <a:lstStyle/>
          <a:p>
            <a:pPr marL="0" marR="0">
              <a:spcBef>
                <a:spcPts val="0"/>
              </a:spcBef>
              <a:spcAft>
                <a:spcPts val="0"/>
              </a:spcAft>
            </a:pPr>
            <a:r>
              <a:rPr lang="en-US" sz="4000" b="0" dirty="0">
                <a:effectLst/>
                <a:latin typeface="Arial" panose="020B0604020202020204" pitchFamily="34" charset="0"/>
                <a:ea typeface="Times New Roman" panose="02020603050405020304" pitchFamily="18" charset="0"/>
                <a:cs typeface="Arial" panose="020B0604020202020204" pitchFamily="34" charset="0"/>
              </a:rPr>
              <a:t> </a:t>
            </a:r>
            <a:r>
              <a:rPr lang="en-US" sz="3600" b="0" dirty="0">
                <a:effectLst/>
                <a:latin typeface="Arial" panose="020B0604020202020204" pitchFamily="34" charset="0"/>
                <a:ea typeface="Times New Roman" panose="02020603050405020304" pitchFamily="18" charset="0"/>
                <a:cs typeface="Arial" panose="020B0604020202020204" pitchFamily="34" charset="0"/>
              </a:rPr>
              <a:t>…… But God has put the body together, giving greater honor to the parts that lacked it, </a:t>
            </a:r>
            <a:r>
              <a:rPr lang="en-US" sz="3600" b="0" baseline="30000" dirty="0">
                <a:effectLst/>
                <a:latin typeface="Arial" panose="020B0604020202020204" pitchFamily="34" charset="0"/>
                <a:ea typeface="Times New Roman" panose="02020603050405020304" pitchFamily="18" charset="0"/>
                <a:cs typeface="Arial" panose="020B0604020202020204" pitchFamily="34" charset="0"/>
              </a:rPr>
              <a:t>25</a:t>
            </a:r>
            <a:r>
              <a:rPr lang="en-US" sz="3600" b="0" dirty="0">
                <a:effectLst/>
                <a:latin typeface="Arial" panose="020B0604020202020204" pitchFamily="34" charset="0"/>
                <a:ea typeface="Times New Roman" panose="02020603050405020304" pitchFamily="18" charset="0"/>
                <a:cs typeface="Arial" panose="020B0604020202020204" pitchFamily="34" charset="0"/>
              </a:rPr>
              <a:t> so that there should be no division in the body, but that its parts should have equal concern for each other. </a:t>
            </a:r>
            <a:r>
              <a:rPr lang="en-US" sz="3600" b="0" baseline="30000" dirty="0">
                <a:effectLst/>
                <a:latin typeface="Arial" panose="020B0604020202020204" pitchFamily="34" charset="0"/>
                <a:ea typeface="Times New Roman" panose="02020603050405020304" pitchFamily="18" charset="0"/>
                <a:cs typeface="Arial" panose="020B0604020202020204" pitchFamily="34" charset="0"/>
              </a:rPr>
              <a:t>26</a:t>
            </a:r>
            <a:r>
              <a:rPr lang="en-US" sz="3600" b="0" dirty="0">
                <a:effectLst/>
                <a:latin typeface="Arial" panose="020B0604020202020204" pitchFamily="34" charset="0"/>
                <a:ea typeface="Times New Roman" panose="02020603050405020304" pitchFamily="18" charset="0"/>
                <a:cs typeface="Arial" panose="020B0604020202020204" pitchFamily="34" charset="0"/>
              </a:rPr>
              <a:t> If one part suffers, every part suffers with it; if one part is honored,  every part rejoices with it.</a:t>
            </a:r>
            <a:r>
              <a:rPr lang="en-US" sz="3600" b="1" dirty="0">
                <a:effectLst/>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3971256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lendar&#10;&#10;Description automatically generated with low confidence">
            <a:extLst>
              <a:ext uri="{FF2B5EF4-FFF2-40B4-BE49-F238E27FC236}">
                <a16:creationId xmlns:a16="http://schemas.microsoft.com/office/drawing/2014/main" id="{1F6C0F15-14B0-F440-A8CA-72D95E39AAB9}"/>
              </a:ext>
            </a:extLst>
          </p:cNvPr>
          <p:cNvPicPr>
            <a:picLocks noChangeAspect="1"/>
          </p:cNvPicPr>
          <p:nvPr/>
        </p:nvPicPr>
        <p:blipFill rotWithShape="1">
          <a:blip r:embed="rId2"/>
          <a:srcRect t="5550" b="7911"/>
          <a:stretch/>
        </p:blipFill>
        <p:spPr>
          <a:xfrm>
            <a:off x="20" y="0"/>
            <a:ext cx="9143980" cy="5143490"/>
          </a:xfrm>
          <a:prstGeom prst="rect">
            <a:avLst/>
          </a:prstGeom>
          <a:noFill/>
        </p:spPr>
      </p:pic>
      <p:sp>
        <p:nvSpPr>
          <p:cNvPr id="3" name="TextBox 2">
            <a:extLst>
              <a:ext uri="{FF2B5EF4-FFF2-40B4-BE49-F238E27FC236}">
                <a16:creationId xmlns:a16="http://schemas.microsoft.com/office/drawing/2014/main" id="{0233759E-411A-234C-A810-C0434C506EF7}"/>
              </a:ext>
            </a:extLst>
          </p:cNvPr>
          <p:cNvSpPr txBox="1"/>
          <p:nvPr/>
        </p:nvSpPr>
        <p:spPr>
          <a:xfrm>
            <a:off x="1459129" y="138630"/>
            <a:ext cx="7022374" cy="1323439"/>
          </a:xfrm>
          <a:prstGeom prst="rect">
            <a:avLst/>
          </a:prstGeom>
          <a:gradFill flip="none" rotWithShape="1">
            <a:gsLst>
              <a:gs pos="0">
                <a:srgbClr val="F3EAA1">
                  <a:shade val="30000"/>
                  <a:satMod val="115000"/>
                </a:srgbClr>
              </a:gs>
              <a:gs pos="50000">
                <a:srgbClr val="F3EAA1">
                  <a:shade val="67500"/>
                  <a:satMod val="115000"/>
                </a:srgbClr>
              </a:gs>
              <a:gs pos="100000">
                <a:srgbClr val="F3EAA1">
                  <a:shade val="100000"/>
                  <a:satMod val="115000"/>
                </a:srgbClr>
              </a:gs>
            </a:gsLst>
            <a:path path="circle">
              <a:fillToRect r="100000" b="100000"/>
            </a:path>
            <a:tileRect l="-100000" t="-100000"/>
          </a:gradFill>
        </p:spPr>
        <p:txBody>
          <a:bodyPr wrap="square" rtlCol="0">
            <a:spAutoFit/>
          </a:bodyPr>
          <a:lstStyle/>
          <a:p>
            <a:pPr algn="ctr"/>
            <a:r>
              <a:rPr lang="en-US" sz="8000" b="1" dirty="0">
                <a:solidFill>
                  <a:schemeClr val="bg2">
                    <a:lumMod val="75000"/>
                  </a:schemeClr>
                </a:solidFill>
              </a:rPr>
              <a:t>1PETER 4: 1-11 </a:t>
            </a:r>
          </a:p>
        </p:txBody>
      </p:sp>
    </p:spTree>
    <p:extLst>
      <p:ext uri="{BB962C8B-B14F-4D97-AF65-F5344CB8AC3E}">
        <p14:creationId xmlns:p14="http://schemas.microsoft.com/office/powerpoint/2010/main" val="2471162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60"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lendar&#10;&#10;Description automatically generated with low confidence">
            <a:extLst>
              <a:ext uri="{FF2B5EF4-FFF2-40B4-BE49-F238E27FC236}">
                <a16:creationId xmlns:a16="http://schemas.microsoft.com/office/drawing/2014/main" id="{1F6C0F15-14B0-F440-A8CA-72D95E39AAB9}"/>
              </a:ext>
            </a:extLst>
          </p:cNvPr>
          <p:cNvPicPr>
            <a:picLocks noChangeAspect="1"/>
          </p:cNvPicPr>
          <p:nvPr/>
        </p:nvPicPr>
        <p:blipFill rotWithShape="1">
          <a:blip r:embed="rId2"/>
          <a:srcRect t="5550" b="7911"/>
          <a:stretch/>
        </p:blipFill>
        <p:spPr>
          <a:xfrm>
            <a:off x="20" y="0"/>
            <a:ext cx="9143980" cy="5143490"/>
          </a:xfrm>
          <a:prstGeom prst="rect">
            <a:avLst/>
          </a:prstGeom>
          <a:noFill/>
        </p:spPr>
      </p:pic>
      <p:sp>
        <p:nvSpPr>
          <p:cNvPr id="3" name="TextBox 2">
            <a:extLst>
              <a:ext uri="{FF2B5EF4-FFF2-40B4-BE49-F238E27FC236}">
                <a16:creationId xmlns:a16="http://schemas.microsoft.com/office/drawing/2014/main" id="{0233759E-411A-234C-A810-C0434C506EF7}"/>
              </a:ext>
            </a:extLst>
          </p:cNvPr>
          <p:cNvSpPr txBox="1"/>
          <p:nvPr/>
        </p:nvSpPr>
        <p:spPr>
          <a:xfrm>
            <a:off x="1459129" y="138630"/>
            <a:ext cx="7022374" cy="1323439"/>
          </a:xfrm>
          <a:prstGeom prst="rect">
            <a:avLst/>
          </a:prstGeom>
          <a:gradFill flip="none" rotWithShape="1">
            <a:gsLst>
              <a:gs pos="0">
                <a:srgbClr val="F3EAA1">
                  <a:shade val="30000"/>
                  <a:satMod val="115000"/>
                </a:srgbClr>
              </a:gs>
              <a:gs pos="50000">
                <a:srgbClr val="F3EAA1">
                  <a:shade val="67500"/>
                  <a:satMod val="115000"/>
                </a:srgbClr>
              </a:gs>
              <a:gs pos="100000">
                <a:srgbClr val="F3EAA1">
                  <a:shade val="100000"/>
                  <a:satMod val="115000"/>
                </a:srgbClr>
              </a:gs>
            </a:gsLst>
            <a:path path="circle">
              <a:fillToRect r="100000" b="100000"/>
            </a:path>
            <a:tileRect l="-100000" t="-100000"/>
          </a:gradFill>
        </p:spPr>
        <p:txBody>
          <a:bodyPr wrap="square" rtlCol="0">
            <a:spAutoFit/>
          </a:bodyPr>
          <a:lstStyle/>
          <a:p>
            <a:pPr algn="ctr"/>
            <a:r>
              <a:rPr lang="en-US" sz="8000" b="1" dirty="0">
                <a:solidFill>
                  <a:schemeClr val="bg2">
                    <a:lumMod val="75000"/>
                  </a:schemeClr>
                </a:solidFill>
              </a:rPr>
              <a:t>1PETER 4: 1-11 </a:t>
            </a:r>
          </a:p>
        </p:txBody>
      </p:sp>
    </p:spTree>
    <p:extLst>
      <p:ext uri="{BB962C8B-B14F-4D97-AF65-F5344CB8AC3E}">
        <p14:creationId xmlns:p14="http://schemas.microsoft.com/office/powerpoint/2010/main" val="357313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AEAD2780-90E5-3041-B084-E6DAF0E534AE}"/>
              </a:ext>
            </a:extLst>
          </p:cNvPr>
          <p:cNvSpPr txBox="1"/>
          <p:nvPr/>
        </p:nvSpPr>
        <p:spPr>
          <a:xfrm>
            <a:off x="257577" y="103003"/>
            <a:ext cx="8628845" cy="5293757"/>
          </a:xfrm>
          <a:prstGeom prst="rect">
            <a:avLst/>
          </a:prstGeom>
          <a:noFill/>
        </p:spPr>
        <p:txBody>
          <a:bodyPr wrap="square">
            <a:spAutoFit/>
          </a:bodyPr>
          <a:lstStyle/>
          <a:p>
            <a:pPr marL="0" marR="0">
              <a:spcBef>
                <a:spcPts val="0"/>
              </a:spcBef>
              <a:spcAft>
                <a:spcPts val="0"/>
              </a:spcAft>
            </a:pPr>
            <a:r>
              <a:rPr lang="en-US" sz="4000" b="1" kern="1800" dirty="0">
                <a:effectLst/>
                <a:latin typeface="Arial" panose="020B0604020202020204" pitchFamily="34" charset="0"/>
                <a:ea typeface="Times New Roman" panose="02020603050405020304" pitchFamily="18" charset="0"/>
              </a:rPr>
              <a:t>1 Peter 4:1-2</a:t>
            </a:r>
            <a:r>
              <a:rPr lang="en-US" sz="4000" b="1" dirty="0">
                <a:effectLst/>
                <a:latin typeface="Arial" panose="020B0604020202020204" pitchFamily="34" charset="0"/>
                <a:ea typeface="Times New Roman" panose="02020603050405020304" pitchFamily="18" charset="0"/>
              </a:rPr>
              <a:t> </a:t>
            </a:r>
          </a:p>
          <a:p>
            <a:pPr marL="0" marR="0">
              <a:spcBef>
                <a:spcPts val="0"/>
              </a:spcBef>
              <a:spcAft>
                <a:spcPts val="0"/>
              </a:spcAft>
            </a:pPr>
            <a:r>
              <a:rPr lang="en-US" sz="4000" dirty="0">
                <a:effectLst/>
                <a:latin typeface="Arial" panose="020B0604020202020204" pitchFamily="34" charset="0"/>
                <a:ea typeface="Times New Roman" panose="02020603050405020304" pitchFamily="18" charset="0"/>
              </a:rPr>
              <a:t>Since therefore Christ suffered in the flesh, arm yourselves with the same way of thinking, for whoever has suffered in the flesh has ceased from sin, </a:t>
            </a:r>
            <a:r>
              <a:rPr lang="en-US" sz="4000" b="1" baseline="30000" dirty="0">
                <a:effectLst/>
                <a:latin typeface="Arial" panose="020B0604020202020204" pitchFamily="34" charset="0"/>
                <a:ea typeface="Times New Roman" panose="02020603050405020304" pitchFamily="18" charset="0"/>
              </a:rPr>
              <a:t>2 </a:t>
            </a:r>
            <a:r>
              <a:rPr lang="en-US" sz="4000" dirty="0">
                <a:effectLst/>
                <a:latin typeface="Arial" panose="020B0604020202020204" pitchFamily="34" charset="0"/>
                <a:ea typeface="Times New Roman" panose="02020603050405020304" pitchFamily="18" charset="0"/>
              </a:rPr>
              <a:t>so as to live for the rest of the time in the flesh no longer for human passions but for the will of God.</a:t>
            </a:r>
            <a:endParaRPr lang="en-US" sz="4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7852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6EFFE7-FFE7-6846-A37D-D147CACB390F}"/>
              </a:ext>
            </a:extLst>
          </p:cNvPr>
          <p:cNvSpPr txBox="1"/>
          <p:nvPr/>
        </p:nvSpPr>
        <p:spPr>
          <a:xfrm>
            <a:off x="289774" y="65187"/>
            <a:ext cx="8564451" cy="5078313"/>
          </a:xfrm>
          <a:prstGeom prst="rect">
            <a:avLst/>
          </a:prstGeom>
          <a:noFill/>
        </p:spPr>
        <p:txBody>
          <a:bodyPr wrap="square">
            <a:spAutoFit/>
          </a:bodyPr>
          <a:lstStyle/>
          <a:p>
            <a:pPr marL="0" marR="0">
              <a:spcBef>
                <a:spcPts val="0"/>
              </a:spcBef>
              <a:spcAft>
                <a:spcPts val="0"/>
              </a:spcAft>
            </a:pPr>
            <a:r>
              <a:rPr lang="en-US" sz="3600" b="1" kern="1800" dirty="0">
                <a:effectLst/>
                <a:latin typeface="Arial" panose="020B0604020202020204" pitchFamily="34" charset="0"/>
                <a:ea typeface="Times New Roman" panose="02020603050405020304" pitchFamily="18" charset="0"/>
              </a:rPr>
              <a:t>1 Peter 4:3-6</a:t>
            </a:r>
            <a:r>
              <a:rPr lang="en-US" sz="3600" b="1" dirty="0">
                <a:effectLst/>
                <a:latin typeface="Arial" panose="020B0604020202020204" pitchFamily="34" charset="0"/>
                <a:ea typeface="Times New Roman" panose="02020603050405020304" pitchFamily="18" charset="0"/>
              </a:rPr>
              <a:t> </a:t>
            </a:r>
            <a:r>
              <a:rPr lang="en-US" sz="3600" b="1" baseline="30000" dirty="0">
                <a:effectLst/>
                <a:latin typeface="Arial" panose="020B0604020202020204" pitchFamily="34" charset="0"/>
                <a:ea typeface="Times New Roman" panose="02020603050405020304" pitchFamily="18" charset="0"/>
              </a:rPr>
              <a:t> </a:t>
            </a:r>
          </a:p>
          <a:p>
            <a:pPr marL="0" marR="0">
              <a:spcBef>
                <a:spcPts val="0"/>
              </a:spcBef>
              <a:spcAft>
                <a:spcPts val="0"/>
              </a:spcAft>
            </a:pPr>
            <a:r>
              <a:rPr lang="en-US" sz="3600" dirty="0">
                <a:effectLst/>
                <a:latin typeface="Arial" panose="020B0604020202020204" pitchFamily="34" charset="0"/>
                <a:ea typeface="Times New Roman" panose="02020603050405020304" pitchFamily="18" charset="0"/>
              </a:rPr>
              <a:t>For the time that is past suffices for doing what the Gentiles want to do, living in sensuality, passions, drunkenness, orgies, drinking parties, and lawless idolatry. </a:t>
            </a:r>
            <a:r>
              <a:rPr lang="en-US" sz="3600" b="1" baseline="30000" dirty="0">
                <a:effectLst/>
                <a:latin typeface="Arial" panose="020B0604020202020204" pitchFamily="34" charset="0"/>
                <a:ea typeface="Times New Roman" panose="02020603050405020304" pitchFamily="18" charset="0"/>
              </a:rPr>
              <a:t>4 </a:t>
            </a:r>
            <a:r>
              <a:rPr lang="en-US" sz="3600" dirty="0">
                <a:effectLst/>
                <a:latin typeface="Arial" panose="020B0604020202020204" pitchFamily="34" charset="0"/>
                <a:ea typeface="Times New Roman" panose="02020603050405020304" pitchFamily="18" charset="0"/>
              </a:rPr>
              <a:t>With respect to this they are surprised when you do not join them in the same flood of debauchery, and they malign you; ………..</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995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D2DE3A-7D4E-3E4B-9E76-35F07391C5CE}"/>
              </a:ext>
            </a:extLst>
          </p:cNvPr>
          <p:cNvSpPr txBox="1"/>
          <p:nvPr/>
        </p:nvSpPr>
        <p:spPr>
          <a:xfrm>
            <a:off x="399244" y="126742"/>
            <a:ext cx="8345511" cy="5016758"/>
          </a:xfrm>
          <a:prstGeom prst="rect">
            <a:avLst/>
          </a:prstGeom>
          <a:noFill/>
        </p:spPr>
        <p:txBody>
          <a:bodyPr wrap="square">
            <a:spAutoFit/>
          </a:bodyPr>
          <a:lstStyle/>
          <a:p>
            <a:pPr marL="0" marR="0">
              <a:spcBef>
                <a:spcPts val="0"/>
              </a:spcBef>
              <a:spcAft>
                <a:spcPts val="0"/>
              </a:spcAft>
            </a:pPr>
            <a:r>
              <a:rPr lang="en-US" sz="4000" b="1" baseline="30000" dirty="0">
                <a:effectLst/>
                <a:latin typeface="Arial" panose="020B0604020202020204" pitchFamily="34" charset="0"/>
                <a:ea typeface="Times New Roman" panose="02020603050405020304" pitchFamily="18" charset="0"/>
              </a:rPr>
              <a:t>………  5 </a:t>
            </a:r>
            <a:r>
              <a:rPr lang="en-US" sz="4000" dirty="0">
                <a:effectLst/>
                <a:latin typeface="Arial" panose="020B0604020202020204" pitchFamily="34" charset="0"/>
                <a:ea typeface="Times New Roman" panose="02020603050405020304" pitchFamily="18" charset="0"/>
              </a:rPr>
              <a:t>but they will give account to him who is ready to judge the living and the dead. </a:t>
            </a:r>
            <a:r>
              <a:rPr lang="en-US" sz="4000" b="1" baseline="30000" dirty="0">
                <a:effectLst/>
                <a:latin typeface="Arial" panose="020B0604020202020204" pitchFamily="34" charset="0"/>
                <a:ea typeface="Times New Roman" panose="02020603050405020304" pitchFamily="18" charset="0"/>
              </a:rPr>
              <a:t>6 </a:t>
            </a:r>
            <a:r>
              <a:rPr lang="en-US" sz="4000" dirty="0">
                <a:effectLst/>
                <a:latin typeface="Arial" panose="020B0604020202020204" pitchFamily="34" charset="0"/>
                <a:ea typeface="Times New Roman" panose="02020603050405020304" pitchFamily="18" charset="0"/>
              </a:rPr>
              <a:t>For this is why the gospel was preached even to those who are dead, that though judged in the flesh the way people are, they might live in the spirit the way God does.</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285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D6796B-0EE4-0B4A-9306-F036109CF1B2}"/>
              </a:ext>
            </a:extLst>
          </p:cNvPr>
          <p:cNvSpPr txBox="1"/>
          <p:nvPr/>
        </p:nvSpPr>
        <p:spPr>
          <a:xfrm>
            <a:off x="206062" y="154546"/>
            <a:ext cx="8731876" cy="4247317"/>
          </a:xfrm>
          <a:prstGeom prst="rect">
            <a:avLst/>
          </a:prstGeom>
          <a:noFill/>
        </p:spPr>
        <p:txBody>
          <a:bodyPr wrap="square">
            <a:spAutoFit/>
          </a:bodyPr>
          <a:lstStyle/>
          <a:p>
            <a:pPr marL="0" marR="0">
              <a:spcBef>
                <a:spcPts val="0"/>
              </a:spcBef>
              <a:spcAft>
                <a:spcPts val="0"/>
              </a:spcAft>
            </a:pPr>
            <a:r>
              <a:rPr lang="en-US" sz="5400" dirty="0">
                <a:effectLst/>
                <a:latin typeface="Arial" panose="020B0604020202020204" pitchFamily="34" charset="0"/>
                <a:ea typeface="Times New Roman" panose="02020603050405020304" pitchFamily="18" charset="0"/>
                <a:cs typeface="Arial" panose="020B0604020202020204" pitchFamily="34" charset="0"/>
              </a:rPr>
              <a:t>Ephesians 4:8</a:t>
            </a:r>
            <a:r>
              <a:rPr lang="en-US" sz="5400" baseline="30000" dirty="0">
                <a:effectLst/>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5400" dirty="0">
                <a:effectLst/>
                <a:latin typeface="Arial" panose="020B0604020202020204" pitchFamily="34" charset="0"/>
                <a:ea typeface="Times New Roman" panose="02020603050405020304" pitchFamily="18" charset="0"/>
                <a:cs typeface="Arial" panose="020B0604020202020204" pitchFamily="34" charset="0"/>
              </a:rPr>
              <a:t>Therefore it says, “When he ascended on high he led a host of captives, and he gave gifts to men.”</a:t>
            </a:r>
          </a:p>
        </p:txBody>
      </p:sp>
    </p:spTree>
    <p:extLst>
      <p:ext uri="{BB962C8B-B14F-4D97-AF65-F5344CB8AC3E}">
        <p14:creationId xmlns:p14="http://schemas.microsoft.com/office/powerpoint/2010/main" val="369829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900AC88-356B-1D46-96FD-614C30CEBAF9}"/>
              </a:ext>
            </a:extLst>
          </p:cNvPr>
          <p:cNvSpPr txBox="1"/>
          <p:nvPr/>
        </p:nvSpPr>
        <p:spPr>
          <a:xfrm>
            <a:off x="180304" y="141669"/>
            <a:ext cx="8809149" cy="5735342"/>
          </a:xfrm>
          <a:prstGeom prst="rect">
            <a:avLst/>
          </a:prstGeom>
          <a:noFill/>
        </p:spPr>
        <p:txBody>
          <a:bodyPr wrap="square">
            <a:spAutoFit/>
          </a:bodyPr>
          <a:lstStyle/>
          <a:p>
            <a:pPr marL="0" marR="0">
              <a:spcBef>
                <a:spcPts val="0"/>
              </a:spcBef>
              <a:spcAft>
                <a:spcPts val="0"/>
              </a:spcAft>
            </a:pPr>
            <a:r>
              <a:rPr lang="en-US" sz="4000" b="1" dirty="0">
                <a:effectLst/>
                <a:latin typeface="Arial" panose="020B0604020202020204" pitchFamily="34" charset="0"/>
                <a:ea typeface="Times New Roman" panose="02020603050405020304" pitchFamily="18" charset="0"/>
              </a:rPr>
              <a:t>Luke 4:18</a:t>
            </a:r>
            <a:r>
              <a:rPr lang="en-US" sz="4000" b="1" baseline="30000" dirty="0">
                <a:effectLst/>
                <a:latin typeface="Arial" panose="020B0604020202020204" pitchFamily="34" charset="0"/>
                <a:ea typeface="Times New Roman" panose="02020603050405020304" pitchFamily="18" charset="0"/>
              </a:rPr>
              <a:t> </a:t>
            </a:r>
            <a:r>
              <a:rPr lang="en-US" sz="4000" b="1" dirty="0">
                <a:effectLst/>
                <a:latin typeface="Arial" panose="020B0604020202020204" pitchFamily="34" charset="0"/>
                <a:ea typeface="Times New Roman" panose="02020603050405020304" pitchFamily="18" charset="0"/>
              </a:rPr>
              <a:t>(Isaiah 61:1)</a:t>
            </a:r>
            <a:r>
              <a:rPr lang="en-US" sz="4000" b="0" baseline="30000" dirty="0">
                <a:effectLst/>
                <a:latin typeface="Arial" panose="020B0604020202020204" pitchFamily="34" charset="0"/>
                <a:ea typeface="Times New Roman" panose="02020603050405020304" pitchFamily="18" charset="0"/>
              </a:rPr>
              <a:t> </a:t>
            </a:r>
          </a:p>
          <a:p>
            <a:pPr marL="0" marR="0">
              <a:spcBef>
                <a:spcPts val="0"/>
              </a:spcBef>
              <a:spcAft>
                <a:spcPts val="0"/>
              </a:spcAft>
            </a:pPr>
            <a:r>
              <a:rPr lang="en-US" sz="4000" b="0" dirty="0">
                <a:effectLst/>
                <a:latin typeface="Arial" panose="020B0604020202020204" pitchFamily="34" charset="0"/>
                <a:ea typeface="Times New Roman" panose="02020603050405020304" pitchFamily="18" charset="0"/>
              </a:rPr>
              <a:t>“The Spirit of the Lord is upon me, </a:t>
            </a:r>
          </a:p>
          <a:p>
            <a:pPr marL="0" marR="0">
              <a:spcBef>
                <a:spcPts val="0"/>
              </a:spcBef>
              <a:spcAft>
                <a:spcPts val="0"/>
              </a:spcAft>
            </a:pPr>
            <a:r>
              <a:rPr lang="en-US" sz="4000" b="0" dirty="0">
                <a:effectLst/>
                <a:latin typeface="Arial" panose="020B0604020202020204" pitchFamily="34" charset="0"/>
                <a:ea typeface="Times New Roman" panose="02020603050405020304" pitchFamily="18" charset="0"/>
              </a:rPr>
              <a:t>because he has anointed me to </a:t>
            </a:r>
            <a:endParaRPr lang="en-US" sz="40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4000" b="0" dirty="0">
                <a:effectLst/>
                <a:latin typeface="Arial" panose="020B0604020202020204" pitchFamily="34" charset="0"/>
                <a:ea typeface="Times New Roman" panose="02020603050405020304" pitchFamily="18" charset="0"/>
              </a:rPr>
              <a:t>proclaim good news to the poor. He has sent me to proclaim liberty to the captives and recovering of sight to the blind, to set at liberty those who are oppressed.</a:t>
            </a:r>
            <a:endParaRPr lang="en-US" sz="40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4000" dirty="0">
                <a:effectLst/>
                <a:latin typeface="Arial" panose="020B0604020202020204" pitchFamily="34"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2423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6A66AE-710A-FB4A-B5EB-798E2E6617AC}"/>
              </a:ext>
            </a:extLst>
          </p:cNvPr>
          <p:cNvSpPr txBox="1"/>
          <p:nvPr/>
        </p:nvSpPr>
        <p:spPr>
          <a:xfrm>
            <a:off x="321972" y="270456"/>
            <a:ext cx="8435662" cy="4524315"/>
          </a:xfrm>
          <a:prstGeom prst="rect">
            <a:avLst/>
          </a:prstGeom>
          <a:noFill/>
        </p:spPr>
        <p:txBody>
          <a:bodyPr wrap="square">
            <a:spAutoFit/>
          </a:bodyPr>
          <a:lstStyle/>
          <a:p>
            <a:r>
              <a:rPr lang="en-US" sz="3600" b="1" kern="1800" dirty="0">
                <a:effectLst/>
                <a:latin typeface="Arial" panose="020B0604020202020204" pitchFamily="34" charset="0"/>
                <a:ea typeface="Times New Roman" panose="02020603050405020304" pitchFamily="18" charset="0"/>
              </a:rPr>
              <a:t>1 Peter 4:7-11</a:t>
            </a:r>
            <a:r>
              <a:rPr lang="en-US" sz="3600" b="1" dirty="0">
                <a:effectLst/>
                <a:latin typeface="Arial" panose="020B0604020202020204" pitchFamily="34" charset="0"/>
                <a:ea typeface="Times New Roman" panose="02020603050405020304" pitchFamily="18" charset="0"/>
              </a:rPr>
              <a:t> </a:t>
            </a:r>
          </a:p>
          <a:p>
            <a:r>
              <a:rPr lang="en-US" sz="3600" dirty="0">
                <a:effectLst/>
                <a:latin typeface="Arial" panose="020B0604020202020204" pitchFamily="34" charset="0"/>
                <a:ea typeface="Times New Roman" panose="02020603050405020304" pitchFamily="18" charset="0"/>
              </a:rPr>
              <a:t>The end of all things is at hand; therefore be self-controlled and sober-minded for the sake of your prayers.</a:t>
            </a:r>
          </a:p>
          <a:p>
            <a:r>
              <a:rPr lang="en-US" sz="3600" dirty="0">
                <a:effectLst/>
                <a:latin typeface="Arial" panose="020B0604020202020204" pitchFamily="34" charset="0"/>
                <a:ea typeface="Times New Roman" panose="02020603050405020304" pitchFamily="18" charset="0"/>
              </a:rPr>
              <a:t> </a:t>
            </a:r>
            <a:r>
              <a:rPr lang="en-US" sz="3600" b="1" baseline="30000" dirty="0">
                <a:effectLst/>
                <a:latin typeface="Arial" panose="020B0604020202020204" pitchFamily="34" charset="0"/>
                <a:ea typeface="Times New Roman" panose="02020603050405020304" pitchFamily="18" charset="0"/>
              </a:rPr>
              <a:t>8 </a:t>
            </a:r>
            <a:r>
              <a:rPr lang="en-US" sz="3600" dirty="0">
                <a:effectLst/>
                <a:latin typeface="Arial" panose="020B0604020202020204" pitchFamily="34" charset="0"/>
                <a:ea typeface="Times New Roman" panose="02020603050405020304" pitchFamily="18" charset="0"/>
              </a:rPr>
              <a:t>Above all, keep loving one another earnestly, since love covers a multitude of sins. </a:t>
            </a:r>
            <a:r>
              <a:rPr lang="en-US" sz="3600" b="1" baseline="30000" dirty="0">
                <a:effectLst/>
                <a:latin typeface="Arial" panose="020B0604020202020204" pitchFamily="34" charset="0"/>
                <a:ea typeface="Times New Roman" panose="02020603050405020304" pitchFamily="18" charset="0"/>
              </a:rPr>
              <a:t>9 </a:t>
            </a:r>
            <a:r>
              <a:rPr lang="en-US" sz="3600" dirty="0">
                <a:effectLst/>
                <a:latin typeface="Arial" panose="020B0604020202020204" pitchFamily="34" charset="0"/>
                <a:ea typeface="Times New Roman" panose="02020603050405020304" pitchFamily="18" charset="0"/>
              </a:rPr>
              <a:t>Show hospitality to one another without grumbling. ……….</a:t>
            </a:r>
            <a:r>
              <a:rPr lang="en-US" sz="3600" dirty="0">
                <a:effectLst/>
              </a:rPr>
              <a:t> </a:t>
            </a:r>
            <a:endParaRPr lang="en-US" sz="3600" dirty="0"/>
          </a:p>
        </p:txBody>
      </p:sp>
    </p:spTree>
    <p:extLst>
      <p:ext uri="{BB962C8B-B14F-4D97-AF65-F5344CB8AC3E}">
        <p14:creationId xmlns:p14="http://schemas.microsoft.com/office/powerpoint/2010/main" val="1581727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E134BB4-9481-9B46-AB6D-B4ACFD728B3D}"/>
              </a:ext>
            </a:extLst>
          </p:cNvPr>
          <p:cNvSpPr txBox="1"/>
          <p:nvPr/>
        </p:nvSpPr>
        <p:spPr>
          <a:xfrm>
            <a:off x="231819" y="193183"/>
            <a:ext cx="8693239" cy="5078313"/>
          </a:xfrm>
          <a:prstGeom prst="rect">
            <a:avLst/>
          </a:prstGeom>
          <a:noFill/>
        </p:spPr>
        <p:txBody>
          <a:bodyPr wrap="square">
            <a:spAutoFit/>
          </a:bodyPr>
          <a:lstStyle/>
          <a:p>
            <a:pPr marL="0" marR="0">
              <a:spcBef>
                <a:spcPts val="0"/>
              </a:spcBef>
              <a:spcAft>
                <a:spcPts val="0"/>
              </a:spcAft>
            </a:pPr>
            <a:r>
              <a:rPr lang="en-US" sz="3600" b="1" baseline="30000" dirty="0">
                <a:effectLst/>
                <a:latin typeface="Arial" panose="020B0604020202020204" pitchFamily="34" charset="0"/>
                <a:ea typeface="Times New Roman" panose="02020603050405020304" pitchFamily="18" charset="0"/>
              </a:rPr>
              <a:t>………. 10 </a:t>
            </a:r>
            <a:r>
              <a:rPr lang="en-US" sz="3600" dirty="0">
                <a:effectLst/>
                <a:latin typeface="Arial" panose="020B0604020202020204" pitchFamily="34" charset="0"/>
                <a:ea typeface="Times New Roman" panose="02020603050405020304" pitchFamily="18" charset="0"/>
              </a:rPr>
              <a:t>As each has received a gift, use it to serve one another, as good stewards of God's varied grace: </a:t>
            </a:r>
            <a:r>
              <a:rPr lang="en-US" sz="3600" b="1" baseline="30000" dirty="0">
                <a:effectLst/>
                <a:latin typeface="Arial" panose="020B0604020202020204" pitchFamily="34" charset="0"/>
                <a:ea typeface="Times New Roman" panose="02020603050405020304" pitchFamily="18" charset="0"/>
              </a:rPr>
              <a:t>11 </a:t>
            </a:r>
            <a:r>
              <a:rPr lang="en-US" sz="3600" dirty="0">
                <a:effectLst/>
                <a:latin typeface="Arial" panose="020B0604020202020204" pitchFamily="34" charset="0"/>
                <a:ea typeface="Times New Roman" panose="02020603050405020304" pitchFamily="18" charset="0"/>
              </a:rPr>
              <a:t>whoever speaks, as one who speaks oracles of God; whoever serves, as one who serves by the strength that God supplies—in order that in everything God may be glorified through Jesus Christ. To him belong glory and dominion forever and ever. Amen.</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00677951"/>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38619</TotalTime>
  <Words>807</Words>
  <Application>Microsoft Macintosh PowerPoint</Application>
  <PresentationFormat>On-screen Show (16:9)</PresentationFormat>
  <Paragraphs>33</Paragraphs>
  <Slides>19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Calibri</vt:lpstr>
      <vt:lpstr>Times New Roman</vt: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Olla, Rachel R</cp:lastModifiedBy>
  <cp:revision>923</cp:revision>
  <dcterms:created xsi:type="dcterms:W3CDTF">2016-08-27T22:55:59Z</dcterms:created>
  <dcterms:modified xsi:type="dcterms:W3CDTF">2021-10-09T23:25:10Z</dcterms:modified>
</cp:coreProperties>
</file>