
<file path=[Content_Types].xml><?xml version="1.0" encoding="utf-8"?>
<Types xmlns="http://schemas.openxmlformats.org/package/2006/content-types">
  <Default Extension="docx" ContentType="application/vnd.openxmlformats-officedocument.wordprocessingml.documen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2"/>
  </p:notesMasterIdLst>
  <p:sldIdLst>
    <p:sldId id="376" r:id="rId2"/>
    <p:sldId id="397" r:id="rId3"/>
    <p:sldId id="420" r:id="rId4"/>
    <p:sldId id="398" r:id="rId5"/>
    <p:sldId id="354" r:id="rId6"/>
    <p:sldId id="446" r:id="rId7"/>
    <p:sldId id="380" r:id="rId8"/>
    <p:sldId id="429" r:id="rId9"/>
    <p:sldId id="345" r:id="rId10"/>
    <p:sldId id="445" r:id="rId11"/>
    <p:sldId id="335" r:id="rId12"/>
    <p:sldId id="430" r:id="rId13"/>
    <p:sldId id="431" r:id="rId14"/>
    <p:sldId id="432" r:id="rId15"/>
    <p:sldId id="433" r:id="rId16"/>
    <p:sldId id="450" r:id="rId17"/>
    <p:sldId id="451" r:id="rId18"/>
    <p:sldId id="453" r:id="rId19"/>
    <p:sldId id="455" r:id="rId20"/>
    <p:sldId id="261" r:id="rId2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34"/>
    <a:srgbClr val="F9CD49"/>
    <a:srgbClr val="57FF42"/>
    <a:srgbClr val="452303"/>
    <a:srgbClr val="E0690A"/>
    <a:srgbClr val="6711FF"/>
    <a:srgbClr val="21C1FF"/>
    <a:srgbClr val="044C97"/>
    <a:srgbClr val="FF024F"/>
    <a:srgbClr val="3C011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68" autoAdjust="0"/>
    <p:restoredTop sz="94635" autoAdjust="0"/>
  </p:normalViewPr>
  <p:slideViewPr>
    <p:cSldViewPr snapToGrid="0" snapToObjects="1">
      <p:cViewPr varScale="1">
        <p:scale>
          <a:sx n="133" d="100"/>
          <a:sy n="133" d="100"/>
        </p:scale>
        <p:origin x="192" y="149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1B6699-FDD2-4944-B0EF-D6543AD99DD7}" type="datetimeFigureOut">
              <a:rPr lang="en-US" smtClean="0"/>
              <a:t>9/4/21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A16FF4-8795-B641-BBA6-070086CE5779}" type="slidenum">
              <a:rPr lang="en-US" smtClean="0"/>
              <a:t>‹#›</a:t>
            </a:fld>
            <a:endParaRPr lang="en-US" dirty="0"/>
          </a:p>
        </p:txBody>
      </p:sp>
    </p:spTree>
    <p:extLst>
      <p:ext uri="{BB962C8B-B14F-4D97-AF65-F5344CB8AC3E}">
        <p14:creationId xmlns:p14="http://schemas.microsoft.com/office/powerpoint/2010/main" val="4643461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2DEEB39-6905-2A4C-A514-F32CAB29EF98}" type="datetimeFigureOut">
              <a:rPr lang="en-US" smtClean="0"/>
              <a:t>9/4/21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DEEB39-6905-2A4C-A514-F32CAB29EF98}" type="datetimeFigureOut">
              <a:rPr lang="en-US" smtClean="0"/>
              <a:t>9/4/21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DEEB39-6905-2A4C-A514-F32CAB29EF98}" type="datetimeFigureOut">
              <a:rPr lang="en-US" smtClean="0"/>
              <a:t>9/4/21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DEEB39-6905-2A4C-A514-F32CAB29EF98}" type="datetimeFigureOut">
              <a:rPr lang="en-US" smtClean="0"/>
              <a:t>9/4/21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DEEB39-6905-2A4C-A514-F32CAB29EF98}" type="datetimeFigureOut">
              <a:rPr lang="en-US" smtClean="0"/>
              <a:t>9/4/21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2DEEB39-6905-2A4C-A514-F32CAB29EF98}" type="datetimeFigureOut">
              <a:rPr lang="en-US" smtClean="0"/>
              <a:t>9/4/21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2DEEB39-6905-2A4C-A514-F32CAB29EF98}" type="datetimeFigureOut">
              <a:rPr lang="en-US" smtClean="0"/>
              <a:t>9/4/21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2DEEB39-6905-2A4C-A514-F32CAB29EF98}" type="datetimeFigureOut">
              <a:rPr lang="en-US" smtClean="0"/>
              <a:t>9/4/21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EEB39-6905-2A4C-A514-F32CAB29EF98}" type="datetimeFigureOut">
              <a:rPr lang="en-US" smtClean="0"/>
              <a:t>9/4/21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9/4/21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9/4/21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2DEEB39-6905-2A4C-A514-F32CAB29EF98}" type="datetimeFigureOut">
              <a:rPr lang="en-US" smtClean="0"/>
              <a:t>9/4/21</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D5689CC-2951-A242-B0E2-3BABB9B5A26F}"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package" Target="../embeddings/Microsoft_Word_Document.docx"/></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png"/><Relationship Id="rId4" Type="http://schemas.openxmlformats.org/officeDocument/2006/relationships/package" Target="../embeddings/Microsoft_Word_Document1.docx"/></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1517070032"/>
              </p:ext>
            </p:extLst>
          </p:nvPr>
        </p:nvGraphicFramePr>
        <p:xfrm>
          <a:off x="1" y="0"/>
          <a:ext cx="9144000" cy="5143500"/>
        </p:xfrm>
        <a:graphic>
          <a:graphicData uri="http://schemas.openxmlformats.org/presentationml/2006/ole">
            <mc:AlternateContent xmlns:mc="http://schemas.openxmlformats.org/markup-compatibility/2006">
              <mc:Choice xmlns:v="urn:schemas-microsoft-com:vml" Requires="v">
                <p:oleObj spid="_x0000_s1223"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1" y="0"/>
                        <a:ext cx="9144000" cy="5143500"/>
                      </a:xfrm>
                      <a:prstGeom prst="rect">
                        <a:avLst/>
                      </a:prstGeom>
                    </p:spPr>
                  </p:pic>
                </p:oleObj>
              </mc:Fallback>
            </mc:AlternateContent>
          </a:graphicData>
        </a:graphic>
      </p:graphicFrame>
    </p:spTree>
    <p:extLst>
      <p:ext uri="{BB962C8B-B14F-4D97-AF65-F5344CB8AC3E}">
        <p14:creationId xmlns:p14="http://schemas.microsoft.com/office/powerpoint/2010/main" val="1022777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E868D08-5A2F-EE4A-997D-153B2D620857}"/>
              </a:ext>
            </a:extLst>
          </p:cNvPr>
          <p:cNvSpPr/>
          <p:nvPr/>
        </p:nvSpPr>
        <p:spPr>
          <a:xfrm>
            <a:off x="105879" y="125129"/>
            <a:ext cx="8941868" cy="3785652"/>
          </a:xfrm>
          <a:prstGeom prst="rect">
            <a:avLst/>
          </a:prstGeom>
        </p:spPr>
        <p:txBody>
          <a:bodyPr wrap="square">
            <a:spAutoFit/>
          </a:bodyPr>
          <a:lstStyle/>
          <a:p>
            <a:pPr algn="ctr"/>
            <a:r>
              <a:rPr lang="en-US" sz="4800" b="1" kern="0" dirty="0">
                <a:latin typeface="Arial" panose="020B0604020202020204" pitchFamily="34" charset="0"/>
                <a:ea typeface="Times New Roman" panose="02020603050405020304" pitchFamily="18" charset="0"/>
                <a:cs typeface="Times New Roman" panose="02020603050405020304" pitchFamily="18" charset="0"/>
              </a:rPr>
              <a:t>Revelation 3:15 (Laodicea)</a:t>
            </a:r>
            <a:r>
              <a:rPr lang="en-US" sz="4800" b="1" kern="0" baseline="30000" dirty="0">
                <a:latin typeface="Arial" panose="020B0604020202020204" pitchFamily="34" charset="0"/>
                <a:ea typeface="Times New Roman" panose="02020603050405020304" pitchFamily="18" charset="0"/>
                <a:cs typeface="Times New Roman" panose="02020603050405020304" pitchFamily="18" charset="0"/>
              </a:rPr>
              <a:t> </a:t>
            </a:r>
          </a:p>
          <a:p>
            <a:pPr algn="ctr"/>
            <a:r>
              <a:rPr lang="en-US" sz="4800" b="1" kern="0" dirty="0">
                <a:latin typeface="Arial" panose="020B0604020202020204" pitchFamily="34" charset="0"/>
                <a:ea typeface="Times New Roman" panose="02020603050405020304" pitchFamily="18" charset="0"/>
                <a:cs typeface="Times New Roman" panose="02020603050405020304" pitchFamily="18" charset="0"/>
              </a:rPr>
              <a:t>“I know your works: </a:t>
            </a:r>
          </a:p>
          <a:p>
            <a:pPr algn="ctr"/>
            <a:r>
              <a:rPr lang="en-US" sz="4800" b="1" kern="0" dirty="0">
                <a:latin typeface="Arial" panose="020B0604020202020204" pitchFamily="34" charset="0"/>
                <a:ea typeface="Times New Roman" panose="02020603050405020304" pitchFamily="18" charset="0"/>
                <a:cs typeface="Times New Roman" panose="02020603050405020304" pitchFamily="18" charset="0"/>
              </a:rPr>
              <a:t>you are neither cold nor hot. Would that you were either cold or hot!</a:t>
            </a:r>
            <a:endParaRPr lang="en-US" sz="4800" b="1" kern="0" dirty="0">
              <a:effectLst/>
              <a:latin typeface="Calibri Light" panose="020F03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0677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8AEA88A-4CCA-544F-BA78-CA455335AAB3}"/>
              </a:ext>
            </a:extLst>
          </p:cNvPr>
          <p:cNvSpPr/>
          <p:nvPr/>
        </p:nvSpPr>
        <p:spPr>
          <a:xfrm>
            <a:off x="115503" y="134754"/>
            <a:ext cx="8932244" cy="5693866"/>
          </a:xfrm>
          <a:prstGeom prst="rect">
            <a:avLst/>
          </a:prstGeom>
        </p:spPr>
        <p:txBody>
          <a:bodyPr wrap="square">
            <a:spAutoFit/>
          </a:bodyPr>
          <a:lstStyle/>
          <a:p>
            <a:pPr algn="ctr"/>
            <a:r>
              <a:rPr lang="en-US" sz="4400" dirty="0">
                <a:solidFill>
                  <a:srgbClr val="FFFF34"/>
                </a:solidFill>
                <a:latin typeface="Arial" panose="020B0604020202020204" pitchFamily="34" charset="0"/>
                <a:ea typeface="Times New Roman" panose="02020603050405020304" pitchFamily="18" charset="0"/>
              </a:rPr>
              <a:t>To the one who conquers: </a:t>
            </a:r>
          </a:p>
          <a:p>
            <a:r>
              <a:rPr lang="en-US" sz="4000" dirty="0"/>
              <a:t>* I will grant to eat of the tree of life. </a:t>
            </a:r>
          </a:p>
          <a:p>
            <a:r>
              <a:rPr lang="en-US" sz="4000" dirty="0"/>
              <a:t>* will not be hurt by the second death.</a:t>
            </a:r>
          </a:p>
          <a:p>
            <a:r>
              <a:rPr lang="en-US" sz="4000" b="1" dirty="0"/>
              <a:t>* </a:t>
            </a:r>
            <a:r>
              <a:rPr lang="en-US" sz="4000" dirty="0"/>
              <a:t>I will give some of the hidden manna, and I will give him a white stone, with a new name written on the stone that no one knows except the one who receives it.’</a:t>
            </a:r>
          </a:p>
          <a:p>
            <a:r>
              <a:rPr lang="en-US" sz="4000" dirty="0"/>
              <a:t> </a:t>
            </a:r>
          </a:p>
        </p:txBody>
      </p:sp>
    </p:spTree>
    <p:extLst>
      <p:ext uri="{BB962C8B-B14F-4D97-AF65-F5344CB8AC3E}">
        <p14:creationId xmlns:p14="http://schemas.microsoft.com/office/powerpoint/2010/main" val="1861144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0DDFE6F-6B4B-F348-88E2-EA37BA01E901}"/>
              </a:ext>
            </a:extLst>
          </p:cNvPr>
          <p:cNvSpPr/>
          <p:nvPr/>
        </p:nvSpPr>
        <p:spPr>
          <a:xfrm>
            <a:off x="154003" y="125128"/>
            <a:ext cx="8835993" cy="5693866"/>
          </a:xfrm>
          <a:prstGeom prst="rect">
            <a:avLst/>
          </a:prstGeom>
        </p:spPr>
        <p:txBody>
          <a:bodyPr wrap="square">
            <a:spAutoFit/>
          </a:bodyPr>
          <a:lstStyle/>
          <a:p>
            <a:pPr algn="ctr"/>
            <a:r>
              <a:rPr lang="en-US" sz="4400" dirty="0">
                <a:solidFill>
                  <a:srgbClr val="FFFF34"/>
                </a:solidFill>
                <a:latin typeface="Arial" panose="020B0604020202020204" pitchFamily="34" charset="0"/>
                <a:ea typeface="Times New Roman" panose="02020603050405020304" pitchFamily="18" charset="0"/>
              </a:rPr>
              <a:t>To the one who conquers</a:t>
            </a:r>
            <a:r>
              <a:rPr lang="en-US" sz="4400" dirty="0">
                <a:latin typeface="Arial" panose="020B0604020202020204" pitchFamily="34" charset="0"/>
                <a:ea typeface="Times New Roman" panose="02020603050405020304" pitchFamily="18" charset="0"/>
              </a:rPr>
              <a:t>: </a:t>
            </a:r>
          </a:p>
          <a:p>
            <a:r>
              <a:rPr lang="en-US" sz="4000" dirty="0"/>
              <a:t>* I will give authority over the nations </a:t>
            </a:r>
          </a:p>
          <a:p>
            <a:r>
              <a:rPr lang="en-US" sz="4000" dirty="0"/>
              <a:t>* I will confess his name before my Father and before His angels.</a:t>
            </a:r>
          </a:p>
          <a:p>
            <a:r>
              <a:rPr lang="en-US" sz="4000" dirty="0"/>
              <a:t>*I will make him a pillar in the temple of my God. </a:t>
            </a:r>
          </a:p>
          <a:p>
            <a:r>
              <a:rPr lang="en-US" sz="4000" dirty="0"/>
              <a:t>* I will grant him to sit with me on my throne. </a:t>
            </a:r>
          </a:p>
          <a:p>
            <a:pPr marL="571500" indent="-571500">
              <a:buFont typeface="Arial" panose="020B0604020202020204" pitchFamily="34" charset="0"/>
              <a:buChar char="•"/>
            </a:pPr>
            <a:endParaRPr lang="en-US" sz="4000" dirty="0">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1383567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F0EE31-594B-C449-809F-BAB7164832EC}"/>
              </a:ext>
            </a:extLst>
          </p:cNvPr>
          <p:cNvSpPr/>
          <p:nvPr/>
        </p:nvSpPr>
        <p:spPr>
          <a:xfrm>
            <a:off x="231005" y="240632"/>
            <a:ext cx="8643487" cy="4708981"/>
          </a:xfrm>
          <a:prstGeom prst="rect">
            <a:avLst/>
          </a:prstGeom>
        </p:spPr>
        <p:txBody>
          <a:bodyPr wrap="square">
            <a:spAutoFit/>
          </a:bodyPr>
          <a:lstStyle/>
          <a:p>
            <a:pPr algn="ctr"/>
            <a:r>
              <a:rPr lang="en-US" sz="6000" kern="0" dirty="0">
                <a:latin typeface="Arial" panose="020B0604020202020204" pitchFamily="34" charset="0"/>
                <a:ea typeface="Times New Roman" panose="02020603050405020304" pitchFamily="18" charset="0"/>
                <a:cs typeface="Times New Roman" panose="02020603050405020304" pitchFamily="18" charset="0"/>
              </a:rPr>
              <a:t>Revelation 21:7</a:t>
            </a:r>
            <a:r>
              <a:rPr lang="en-US" sz="6000" kern="0" baseline="30000" dirty="0">
                <a:latin typeface="Arial" panose="020B0604020202020204" pitchFamily="34" charset="0"/>
                <a:ea typeface="Times New Roman" panose="02020603050405020304" pitchFamily="18" charset="0"/>
                <a:cs typeface="Times New Roman" panose="02020603050405020304" pitchFamily="18" charset="0"/>
              </a:rPr>
              <a:t> </a:t>
            </a:r>
          </a:p>
          <a:p>
            <a:pPr algn="ctr"/>
            <a:r>
              <a:rPr lang="en-US" sz="6000" kern="0" dirty="0">
                <a:latin typeface="Arial" panose="020B0604020202020204" pitchFamily="34" charset="0"/>
                <a:ea typeface="Times New Roman" panose="02020603050405020304" pitchFamily="18" charset="0"/>
                <a:cs typeface="Times New Roman" panose="02020603050405020304" pitchFamily="18" charset="0"/>
              </a:rPr>
              <a:t>The one who conquers will have this heritage, and I will be his God and he will be my son.</a:t>
            </a:r>
            <a:endParaRPr lang="en-US" sz="6000" kern="0" dirty="0">
              <a:effectLst/>
              <a:latin typeface="Calibri Light" panose="020F03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9374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A68741C-DD1B-5642-B8AF-C0379728B31C}"/>
              </a:ext>
            </a:extLst>
          </p:cNvPr>
          <p:cNvSpPr/>
          <p:nvPr/>
        </p:nvSpPr>
        <p:spPr>
          <a:xfrm>
            <a:off x="115502" y="144379"/>
            <a:ext cx="9028497" cy="4154984"/>
          </a:xfrm>
          <a:prstGeom prst="rect">
            <a:avLst/>
          </a:prstGeom>
        </p:spPr>
        <p:txBody>
          <a:bodyPr wrap="square">
            <a:spAutoFit/>
          </a:bodyPr>
          <a:lstStyle/>
          <a:p>
            <a:r>
              <a:rPr lang="en-US" sz="4400" dirty="0">
                <a:latin typeface="Arial" panose="020B0604020202020204" pitchFamily="34" charset="0"/>
                <a:ea typeface="Times New Roman" panose="02020603050405020304" pitchFamily="18" charset="0"/>
              </a:rPr>
              <a:t>Luke 21:36 </a:t>
            </a:r>
          </a:p>
          <a:p>
            <a:r>
              <a:rPr lang="en-US" sz="4400" dirty="0">
                <a:latin typeface="Arial" panose="020B0604020202020204" pitchFamily="34" charset="0"/>
                <a:ea typeface="Times New Roman" panose="02020603050405020304" pitchFamily="18" charset="0"/>
              </a:rPr>
              <a:t>But stay awake at all times, </a:t>
            </a:r>
          </a:p>
          <a:p>
            <a:r>
              <a:rPr lang="en-US" sz="4400" dirty="0">
                <a:latin typeface="Arial" panose="020B0604020202020204" pitchFamily="34" charset="0"/>
                <a:ea typeface="Times New Roman" panose="02020603050405020304" pitchFamily="18" charset="0"/>
              </a:rPr>
              <a:t>praying that you may have strength to escape all these things that are going to take place, and to stand before the Son of Man.”</a:t>
            </a:r>
            <a:endParaRPr lang="en-US" sz="4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65799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395A45-622F-C244-9885-4F95210FFAA4}"/>
              </a:ext>
            </a:extLst>
          </p:cNvPr>
          <p:cNvSpPr/>
          <p:nvPr/>
        </p:nvSpPr>
        <p:spPr>
          <a:xfrm>
            <a:off x="96252" y="86627"/>
            <a:ext cx="8912993" cy="5016758"/>
          </a:xfrm>
          <a:prstGeom prst="rect">
            <a:avLst/>
          </a:prstGeom>
        </p:spPr>
        <p:txBody>
          <a:bodyPr wrap="square">
            <a:spAutoFit/>
          </a:bodyPr>
          <a:lstStyle/>
          <a:p>
            <a:r>
              <a:rPr lang="en-US" sz="4000" b="1" dirty="0">
                <a:latin typeface="Arial" panose="020B0604020202020204" pitchFamily="34" charset="0"/>
                <a:ea typeface="Times New Roman" panose="02020603050405020304" pitchFamily="18" charset="0"/>
              </a:rPr>
              <a:t>Luke 21:34-35</a:t>
            </a:r>
            <a:r>
              <a:rPr lang="en-US" sz="4000" dirty="0">
                <a:latin typeface="Arial" panose="020B0604020202020204" pitchFamily="34" charset="0"/>
                <a:ea typeface="Times New Roman" panose="02020603050405020304" pitchFamily="18" charset="0"/>
              </a:rPr>
              <a:t> </a:t>
            </a:r>
          </a:p>
          <a:p>
            <a:r>
              <a:rPr lang="en-US" sz="4000" dirty="0">
                <a:latin typeface="Arial" panose="020B0604020202020204" pitchFamily="34" charset="0"/>
                <a:ea typeface="Times New Roman" panose="02020603050405020304" pitchFamily="18" charset="0"/>
              </a:rPr>
              <a:t>“But watch yourselves lest your hearts be weighed down with dissipation and drunkenness and cares of this life, and that day come upon you suddenly like a trap.</a:t>
            </a:r>
            <a:r>
              <a:rPr lang="en-US" sz="4000" baseline="30000" dirty="0">
                <a:latin typeface="Arial" panose="020B0604020202020204" pitchFamily="34" charset="0"/>
                <a:ea typeface="Times New Roman" panose="02020603050405020304" pitchFamily="18" charset="0"/>
              </a:rPr>
              <a:t>35</a:t>
            </a:r>
            <a:r>
              <a:rPr lang="en-US" sz="4000" dirty="0">
                <a:latin typeface="Arial" panose="020B0604020202020204" pitchFamily="34" charset="0"/>
                <a:ea typeface="Times New Roman" panose="02020603050405020304" pitchFamily="18" charset="0"/>
              </a:rPr>
              <a:t> For it will come upon all who dwell on the face of the whole earth. </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0106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68009E6-D3D5-A841-8F6B-57F6CF9ED685}"/>
              </a:ext>
            </a:extLst>
          </p:cNvPr>
          <p:cNvSpPr/>
          <p:nvPr/>
        </p:nvSpPr>
        <p:spPr>
          <a:xfrm>
            <a:off x="240632" y="211756"/>
            <a:ext cx="8672362" cy="3785652"/>
          </a:xfrm>
          <a:prstGeom prst="rect">
            <a:avLst/>
          </a:prstGeom>
        </p:spPr>
        <p:txBody>
          <a:bodyPr wrap="square">
            <a:spAutoFit/>
          </a:bodyPr>
          <a:lstStyle/>
          <a:p>
            <a:r>
              <a:rPr lang="en-US" sz="4000" b="1" dirty="0">
                <a:ea typeface="Times New Roman" panose="02020603050405020304" pitchFamily="18" charset="0"/>
              </a:rPr>
              <a:t>Luke 12:37</a:t>
            </a:r>
            <a:r>
              <a:rPr lang="en-US" sz="4000" b="1" baseline="30000" dirty="0">
                <a:ea typeface="Times New Roman" panose="02020603050405020304" pitchFamily="18" charset="0"/>
              </a:rPr>
              <a:t> </a:t>
            </a:r>
          </a:p>
          <a:p>
            <a:r>
              <a:rPr lang="en-US" sz="4000" dirty="0">
                <a:ea typeface="Times New Roman" panose="02020603050405020304" pitchFamily="18" charset="0"/>
              </a:rPr>
              <a:t>Blessed are those servants whom the master finds awake when he comes. Truly, I say to you, he will dress himself for service and have them recline at table, and he will come and serve them.</a:t>
            </a:r>
          </a:p>
        </p:txBody>
      </p:sp>
    </p:spTree>
    <p:extLst>
      <p:ext uri="{BB962C8B-B14F-4D97-AF65-F5344CB8AC3E}">
        <p14:creationId xmlns:p14="http://schemas.microsoft.com/office/powerpoint/2010/main" val="3862646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3B6990D-F598-E74C-AD3C-10C7FD8FACDE}"/>
              </a:ext>
            </a:extLst>
          </p:cNvPr>
          <p:cNvSpPr/>
          <p:nvPr/>
        </p:nvSpPr>
        <p:spPr>
          <a:xfrm>
            <a:off x="173254" y="317634"/>
            <a:ext cx="8787865" cy="4247317"/>
          </a:xfrm>
          <a:prstGeom prst="rect">
            <a:avLst/>
          </a:prstGeom>
        </p:spPr>
        <p:txBody>
          <a:bodyPr wrap="square">
            <a:spAutoFit/>
          </a:bodyPr>
          <a:lstStyle/>
          <a:p>
            <a:pPr algn="ctr"/>
            <a:r>
              <a:rPr lang="en-US" sz="5400" b="1" dirty="0">
                <a:latin typeface="Arial" panose="020B0604020202020204" pitchFamily="34" charset="0"/>
                <a:ea typeface="Times New Roman" panose="02020603050405020304" pitchFamily="18" charset="0"/>
              </a:rPr>
              <a:t>John 17:3</a:t>
            </a:r>
            <a:r>
              <a:rPr lang="en-US" sz="5400" dirty="0">
                <a:latin typeface="Arial" panose="020B0604020202020204" pitchFamily="34" charset="0"/>
                <a:ea typeface="Times New Roman" panose="02020603050405020304" pitchFamily="18" charset="0"/>
              </a:rPr>
              <a:t> </a:t>
            </a:r>
          </a:p>
          <a:p>
            <a:pPr algn="ctr"/>
            <a:r>
              <a:rPr lang="en-US" sz="5400" dirty="0">
                <a:latin typeface="Arial" panose="020B0604020202020204" pitchFamily="34" charset="0"/>
                <a:ea typeface="Times New Roman" panose="02020603050405020304" pitchFamily="18" charset="0"/>
              </a:rPr>
              <a:t>And this is eternal life, that they know you, the only true God, and Jesus Christ whom you have sent.</a:t>
            </a:r>
            <a:endParaRPr lang="en-US" sz="5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30183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ABFA14E-75F5-CA4B-A25D-831EF0FC2BD1}"/>
              </a:ext>
            </a:extLst>
          </p:cNvPr>
          <p:cNvSpPr/>
          <p:nvPr/>
        </p:nvSpPr>
        <p:spPr>
          <a:xfrm>
            <a:off x="96252" y="0"/>
            <a:ext cx="8874493" cy="5632311"/>
          </a:xfrm>
          <a:prstGeom prst="rect">
            <a:avLst/>
          </a:prstGeom>
        </p:spPr>
        <p:txBody>
          <a:bodyPr wrap="square">
            <a:spAutoFit/>
          </a:bodyPr>
          <a:lstStyle/>
          <a:p>
            <a:pPr algn="ctr"/>
            <a:r>
              <a:rPr lang="en-US" sz="7200" b="1" dirty="0">
                <a:latin typeface="Arial" panose="020B0604020202020204" pitchFamily="34" charset="0"/>
                <a:ea typeface="Times New Roman" panose="02020603050405020304" pitchFamily="18" charset="0"/>
              </a:rPr>
              <a:t>Matthew 25:12</a:t>
            </a:r>
            <a:r>
              <a:rPr lang="en-US" sz="7200" dirty="0">
                <a:latin typeface="Arial" panose="020B0604020202020204" pitchFamily="34" charset="0"/>
                <a:ea typeface="Times New Roman" panose="02020603050405020304" pitchFamily="18" charset="0"/>
              </a:rPr>
              <a:t> </a:t>
            </a:r>
          </a:p>
          <a:p>
            <a:pPr algn="ctr"/>
            <a:r>
              <a:rPr lang="en-US" sz="7200" dirty="0">
                <a:latin typeface="Arial" panose="020B0604020202020204" pitchFamily="34" charset="0"/>
                <a:ea typeface="Times New Roman" panose="02020603050405020304" pitchFamily="18" charset="0"/>
              </a:rPr>
              <a:t>But he answered, ‘Truly, I say to you, </a:t>
            </a:r>
          </a:p>
          <a:p>
            <a:pPr algn="ctr"/>
            <a:r>
              <a:rPr lang="en-US" sz="7200" dirty="0">
                <a:latin typeface="Arial" panose="020B0604020202020204" pitchFamily="34" charset="0"/>
                <a:ea typeface="Times New Roman" panose="02020603050405020304" pitchFamily="18" charset="0"/>
              </a:rPr>
              <a:t>I do not know you.’</a:t>
            </a:r>
            <a:endParaRPr lang="en-US" sz="7200" dirty="0">
              <a:latin typeface="Times New Roman" panose="02020603050405020304" pitchFamily="18" charset="0"/>
              <a:ea typeface="Times New Roman" panose="02020603050405020304" pitchFamily="18" charset="0"/>
            </a:endParaRPr>
          </a:p>
          <a:p>
            <a:r>
              <a:rPr lang="en-US" sz="7200" dirty="0">
                <a:latin typeface="Arial" panose="020B0604020202020204" pitchFamily="34" charset="0"/>
                <a:ea typeface="Times New Roman" panose="02020603050405020304" pitchFamily="18" charset="0"/>
              </a:rPr>
              <a:t> </a:t>
            </a:r>
            <a:endParaRPr lang="en-US" sz="7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24562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erson raising the arms&#10;&#10;Description automatically generated with low confidence">
            <a:extLst>
              <a:ext uri="{FF2B5EF4-FFF2-40B4-BE49-F238E27FC236}">
                <a16:creationId xmlns:a16="http://schemas.microsoft.com/office/drawing/2014/main" id="{EDA11C7B-BC18-594E-A0BB-1A4F510D684C}"/>
              </a:ext>
            </a:extLst>
          </p:cNvPr>
          <p:cNvPicPr>
            <a:picLocks noChangeAspect="1"/>
          </p:cNvPicPr>
          <p:nvPr/>
        </p:nvPicPr>
        <p:blipFill>
          <a:blip r:embed="rId2"/>
          <a:stretch>
            <a:fillRect/>
          </a:stretch>
        </p:blipFill>
        <p:spPr>
          <a:xfrm>
            <a:off x="0" y="0"/>
            <a:ext cx="9144000" cy="5143500"/>
          </a:xfrm>
          <a:prstGeom prst="rect">
            <a:avLst/>
          </a:prstGeom>
          <a:noFill/>
        </p:spPr>
      </p:pic>
      <p:sp>
        <p:nvSpPr>
          <p:cNvPr id="11" name="TextBox 10">
            <a:extLst>
              <a:ext uri="{FF2B5EF4-FFF2-40B4-BE49-F238E27FC236}">
                <a16:creationId xmlns:a16="http://schemas.microsoft.com/office/drawing/2014/main" id="{4A7B4038-9AFA-3444-8C74-5B818287997A}"/>
              </a:ext>
            </a:extLst>
          </p:cNvPr>
          <p:cNvSpPr txBox="1"/>
          <p:nvPr/>
        </p:nvSpPr>
        <p:spPr>
          <a:xfrm>
            <a:off x="2464219" y="322230"/>
            <a:ext cx="2843212" cy="1754326"/>
          </a:xfrm>
          <a:prstGeom prst="rect">
            <a:avLst/>
          </a:prstGeom>
          <a:noFill/>
        </p:spPr>
        <p:txBody>
          <a:bodyPr wrap="square" rtlCol="0">
            <a:spAutoFit/>
          </a:bodyPr>
          <a:lstStyle/>
          <a:p>
            <a:pPr algn="ctr"/>
            <a:r>
              <a:rPr lang="en-US" sz="5400" dirty="0">
                <a:solidFill>
                  <a:schemeClr val="bg1"/>
                </a:solidFill>
                <a:latin typeface="Algerian" panose="020F0502020204030204" pitchFamily="34" charset="0"/>
              </a:rPr>
              <a:t>BE    AWAKE</a:t>
            </a:r>
          </a:p>
        </p:txBody>
      </p:sp>
      <p:sp>
        <p:nvSpPr>
          <p:cNvPr id="12" name="TextBox 11">
            <a:extLst>
              <a:ext uri="{FF2B5EF4-FFF2-40B4-BE49-F238E27FC236}">
                <a16:creationId xmlns:a16="http://schemas.microsoft.com/office/drawing/2014/main" id="{B111BAD7-1475-1945-8D9B-FB701A048D8F}"/>
              </a:ext>
            </a:extLst>
          </p:cNvPr>
          <p:cNvSpPr txBox="1"/>
          <p:nvPr/>
        </p:nvSpPr>
        <p:spPr>
          <a:xfrm>
            <a:off x="5419267" y="1632529"/>
            <a:ext cx="3169316" cy="2585323"/>
          </a:xfrm>
          <a:prstGeom prst="rect">
            <a:avLst/>
          </a:prstGeom>
          <a:noFill/>
        </p:spPr>
        <p:txBody>
          <a:bodyPr wrap="square" rtlCol="0">
            <a:spAutoFit/>
          </a:bodyPr>
          <a:lstStyle/>
          <a:p>
            <a:pPr algn="ctr"/>
            <a:r>
              <a:rPr lang="en-US" sz="5400" dirty="0">
                <a:solidFill>
                  <a:schemeClr val="bg1"/>
                </a:solidFill>
                <a:latin typeface="Algerian" pitchFamily="82" charset="77"/>
              </a:rPr>
              <a:t>ENDURE AND CONQUER</a:t>
            </a:r>
          </a:p>
        </p:txBody>
      </p:sp>
    </p:spTree>
    <p:extLst>
      <p:ext uri="{BB962C8B-B14F-4D97-AF65-F5344CB8AC3E}">
        <p14:creationId xmlns:p14="http://schemas.microsoft.com/office/powerpoint/2010/main" val="2271020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person raising the arms&#10;&#10;Description automatically generated with low confidence">
            <a:extLst>
              <a:ext uri="{FF2B5EF4-FFF2-40B4-BE49-F238E27FC236}">
                <a16:creationId xmlns:a16="http://schemas.microsoft.com/office/drawing/2014/main" id="{EDA11C7B-BC18-594E-A0BB-1A4F510D684C}"/>
              </a:ext>
            </a:extLst>
          </p:cNvPr>
          <p:cNvPicPr>
            <a:picLocks noChangeAspect="1"/>
          </p:cNvPicPr>
          <p:nvPr/>
        </p:nvPicPr>
        <p:blipFill>
          <a:blip r:embed="rId2"/>
          <a:stretch>
            <a:fillRect/>
          </a:stretch>
        </p:blipFill>
        <p:spPr>
          <a:xfrm>
            <a:off x="0" y="0"/>
            <a:ext cx="9144000" cy="5143500"/>
          </a:xfrm>
          <a:prstGeom prst="rect">
            <a:avLst/>
          </a:prstGeom>
          <a:noFill/>
        </p:spPr>
      </p:pic>
      <p:sp>
        <p:nvSpPr>
          <p:cNvPr id="11" name="TextBox 10">
            <a:extLst>
              <a:ext uri="{FF2B5EF4-FFF2-40B4-BE49-F238E27FC236}">
                <a16:creationId xmlns:a16="http://schemas.microsoft.com/office/drawing/2014/main" id="{4A7B4038-9AFA-3444-8C74-5B818287997A}"/>
              </a:ext>
            </a:extLst>
          </p:cNvPr>
          <p:cNvSpPr txBox="1"/>
          <p:nvPr/>
        </p:nvSpPr>
        <p:spPr>
          <a:xfrm>
            <a:off x="2271713" y="400051"/>
            <a:ext cx="2843212" cy="1754326"/>
          </a:xfrm>
          <a:prstGeom prst="rect">
            <a:avLst/>
          </a:prstGeom>
          <a:noFill/>
        </p:spPr>
        <p:txBody>
          <a:bodyPr wrap="square" rtlCol="0">
            <a:spAutoFit/>
          </a:bodyPr>
          <a:lstStyle/>
          <a:p>
            <a:pPr algn="ctr"/>
            <a:r>
              <a:rPr lang="en-US" sz="5400" dirty="0">
                <a:solidFill>
                  <a:schemeClr val="bg1"/>
                </a:solidFill>
                <a:latin typeface="Algerian" panose="020F0502020204030204" pitchFamily="34" charset="0"/>
              </a:rPr>
              <a:t>BE AWAKE</a:t>
            </a:r>
          </a:p>
        </p:txBody>
      </p:sp>
      <p:sp>
        <p:nvSpPr>
          <p:cNvPr id="12" name="TextBox 11">
            <a:extLst>
              <a:ext uri="{FF2B5EF4-FFF2-40B4-BE49-F238E27FC236}">
                <a16:creationId xmlns:a16="http://schemas.microsoft.com/office/drawing/2014/main" id="{B111BAD7-1475-1945-8D9B-FB701A048D8F}"/>
              </a:ext>
            </a:extLst>
          </p:cNvPr>
          <p:cNvSpPr txBox="1"/>
          <p:nvPr/>
        </p:nvSpPr>
        <p:spPr>
          <a:xfrm>
            <a:off x="5544804" y="1632530"/>
            <a:ext cx="3169316" cy="2585323"/>
          </a:xfrm>
          <a:prstGeom prst="rect">
            <a:avLst/>
          </a:prstGeom>
          <a:noFill/>
        </p:spPr>
        <p:txBody>
          <a:bodyPr wrap="square" rtlCol="0">
            <a:spAutoFit/>
          </a:bodyPr>
          <a:lstStyle/>
          <a:p>
            <a:pPr algn="ctr"/>
            <a:r>
              <a:rPr lang="en-US" sz="5400" dirty="0">
                <a:solidFill>
                  <a:schemeClr val="bg1"/>
                </a:solidFill>
                <a:latin typeface="Algerian" pitchFamily="82" charset="77"/>
              </a:rPr>
              <a:t>ENDURE AND CONQUER</a:t>
            </a:r>
          </a:p>
        </p:txBody>
      </p:sp>
    </p:spTree>
    <p:extLst>
      <p:ext uri="{BB962C8B-B14F-4D97-AF65-F5344CB8AC3E}">
        <p14:creationId xmlns:p14="http://schemas.microsoft.com/office/powerpoint/2010/main" val="35731395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77356246"/>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2439"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818170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004" y="95566"/>
            <a:ext cx="8847573" cy="5816977"/>
          </a:xfrm>
          <a:prstGeom prst="rect">
            <a:avLst/>
          </a:prstGeom>
        </p:spPr>
        <p:txBody>
          <a:bodyPr wrap="square">
            <a:spAutoFit/>
          </a:bodyPr>
          <a:lstStyle/>
          <a:p>
            <a:r>
              <a:rPr lang="en-US" sz="3600" b="1" dirty="0"/>
              <a:t>Luke 21:34-36 </a:t>
            </a:r>
            <a:r>
              <a:rPr lang="en-US" sz="3600" dirty="0"/>
              <a:t>“But watch yourselves lest your hearts be weighed down with dissipation and drunkenness and cares of this life, and that day come upon you suddenly like a trap.</a:t>
            </a:r>
            <a:r>
              <a:rPr lang="en-US" sz="3600" b="1" baseline="30000" dirty="0"/>
              <a:t>35 </a:t>
            </a:r>
            <a:r>
              <a:rPr lang="en-US" sz="3600" dirty="0"/>
              <a:t>For it will come upon all who dwell on the face of the whole earth. </a:t>
            </a:r>
            <a:r>
              <a:rPr lang="en-US" sz="3600" b="1" baseline="30000" dirty="0"/>
              <a:t>36 </a:t>
            </a:r>
            <a:r>
              <a:rPr lang="en-US" sz="3600" dirty="0"/>
              <a:t>But stay awake at all times, praying that you may have strength to escape all these things that are going to take place, and to stand before the Son of Man.”</a:t>
            </a:r>
          </a:p>
          <a:p>
            <a:endParaRPr lang="en-US" sz="4800" dirty="0"/>
          </a:p>
        </p:txBody>
      </p:sp>
    </p:spTree>
    <p:extLst>
      <p:ext uri="{BB962C8B-B14F-4D97-AF65-F5344CB8AC3E}">
        <p14:creationId xmlns:p14="http://schemas.microsoft.com/office/powerpoint/2010/main" val="563094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p:cNvCxnSpPr/>
          <p:nvPr/>
        </p:nvCxnSpPr>
        <p:spPr>
          <a:xfrm flipV="1">
            <a:off x="154456" y="5143500"/>
            <a:ext cx="8989545" cy="25744"/>
          </a:xfrm>
          <a:prstGeom prst="line">
            <a:avLst/>
          </a:prstGeom>
        </p:spPr>
        <p:style>
          <a:lnRef idx="2">
            <a:schemeClr val="accent1"/>
          </a:lnRef>
          <a:fillRef idx="0">
            <a:schemeClr val="accent1"/>
          </a:fillRef>
          <a:effectRef idx="1">
            <a:schemeClr val="accent1"/>
          </a:effectRef>
          <a:fontRef idx="minor">
            <a:schemeClr val="tx1"/>
          </a:fontRef>
        </p:style>
      </p:cxnSp>
      <p:sp>
        <p:nvSpPr>
          <p:cNvPr id="3" name="Rectangle 2">
            <a:extLst>
              <a:ext uri="{FF2B5EF4-FFF2-40B4-BE49-F238E27FC236}">
                <a16:creationId xmlns:a16="http://schemas.microsoft.com/office/drawing/2014/main" id="{6B8A208F-E571-E848-9BF4-A32CCFD49C2C}"/>
              </a:ext>
            </a:extLst>
          </p:cNvPr>
          <p:cNvSpPr/>
          <p:nvPr/>
        </p:nvSpPr>
        <p:spPr>
          <a:xfrm>
            <a:off x="252919" y="275224"/>
            <a:ext cx="8657617" cy="4401205"/>
          </a:xfrm>
          <a:prstGeom prst="rect">
            <a:avLst/>
          </a:prstGeom>
        </p:spPr>
        <p:txBody>
          <a:bodyPr wrap="square">
            <a:spAutoFit/>
          </a:bodyPr>
          <a:lstStyle/>
          <a:p>
            <a:r>
              <a:rPr lang="en-US" sz="4000" kern="0" dirty="0">
                <a:latin typeface="Arial" panose="020B0604020202020204" pitchFamily="34" charset="0"/>
                <a:ea typeface="Times New Roman" panose="02020603050405020304" pitchFamily="18" charset="0"/>
                <a:cs typeface="Times New Roman" panose="02020603050405020304" pitchFamily="18" charset="0"/>
              </a:rPr>
              <a:t>Revelation 2:2</a:t>
            </a:r>
            <a:r>
              <a:rPr lang="en-US" sz="4000" kern="0" baseline="30000" dirty="0">
                <a:latin typeface="Arial" panose="020B0604020202020204" pitchFamily="34" charset="0"/>
                <a:ea typeface="Times New Roman" panose="02020603050405020304" pitchFamily="18" charset="0"/>
                <a:cs typeface="Times New Roman" panose="02020603050405020304" pitchFamily="18" charset="0"/>
              </a:rPr>
              <a:t> </a:t>
            </a:r>
            <a:r>
              <a:rPr lang="en-US" sz="4000" kern="0" dirty="0">
                <a:latin typeface="Arial" panose="020B0604020202020204" pitchFamily="34" charset="0"/>
                <a:ea typeface="Times New Roman" panose="02020603050405020304" pitchFamily="18" charset="0"/>
                <a:cs typeface="Times New Roman" panose="02020603050405020304" pitchFamily="18" charset="0"/>
              </a:rPr>
              <a:t>(Ephesus)</a:t>
            </a:r>
          </a:p>
          <a:p>
            <a:r>
              <a:rPr lang="en-US" sz="4000" kern="0" dirty="0">
                <a:latin typeface="Arial" panose="020B0604020202020204" pitchFamily="34" charset="0"/>
                <a:ea typeface="Times New Roman" panose="02020603050405020304" pitchFamily="18" charset="0"/>
                <a:cs typeface="Times New Roman" panose="02020603050405020304" pitchFamily="18" charset="0"/>
              </a:rPr>
              <a:t>‘I know your works, your toil and your patient endurance, and how you cannot bear with those who are evil but have tested those who call themselves apostles and are not, and found them to be false.</a:t>
            </a:r>
            <a:endParaRPr lang="en-US" sz="4000" kern="0" dirty="0">
              <a:effectLst/>
              <a:latin typeface="Calibri Light" panose="020F03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7852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819042D-3CDF-4148-9F76-C7B686A1598A}"/>
              </a:ext>
            </a:extLst>
          </p:cNvPr>
          <p:cNvSpPr/>
          <p:nvPr/>
        </p:nvSpPr>
        <p:spPr>
          <a:xfrm>
            <a:off x="221381" y="154004"/>
            <a:ext cx="8614611" cy="4154984"/>
          </a:xfrm>
          <a:prstGeom prst="rect">
            <a:avLst/>
          </a:prstGeom>
        </p:spPr>
        <p:txBody>
          <a:bodyPr wrap="square">
            <a:spAutoFit/>
          </a:bodyPr>
          <a:lstStyle/>
          <a:p>
            <a:r>
              <a:rPr lang="en-US" sz="4400" kern="0" dirty="0">
                <a:latin typeface="Arial" panose="020B0604020202020204" pitchFamily="34" charset="0"/>
                <a:ea typeface="Times New Roman" panose="02020603050405020304" pitchFamily="18" charset="0"/>
                <a:cs typeface="Times New Roman" panose="02020603050405020304" pitchFamily="18" charset="0"/>
              </a:rPr>
              <a:t>Revelation 2:9</a:t>
            </a:r>
            <a:r>
              <a:rPr lang="en-US" sz="4400" kern="0" baseline="30000" dirty="0">
                <a:latin typeface="Arial" panose="020B0604020202020204" pitchFamily="34" charset="0"/>
                <a:ea typeface="Times New Roman" panose="02020603050405020304" pitchFamily="18" charset="0"/>
                <a:cs typeface="Times New Roman" panose="02020603050405020304" pitchFamily="18" charset="0"/>
              </a:rPr>
              <a:t> </a:t>
            </a:r>
            <a:r>
              <a:rPr lang="en-US" sz="4400" kern="0" dirty="0">
                <a:latin typeface="Arial" panose="020B0604020202020204" pitchFamily="34" charset="0"/>
                <a:ea typeface="Times New Roman" panose="02020603050405020304" pitchFamily="18" charset="0"/>
                <a:cs typeface="Times New Roman" panose="02020603050405020304" pitchFamily="18" charset="0"/>
              </a:rPr>
              <a:t>(Smyrna)</a:t>
            </a:r>
          </a:p>
          <a:p>
            <a:r>
              <a:rPr lang="en-US" sz="4400" kern="0" dirty="0">
                <a:latin typeface="Arial" panose="020B0604020202020204" pitchFamily="34" charset="0"/>
                <a:ea typeface="Times New Roman" panose="02020603050405020304" pitchFamily="18" charset="0"/>
                <a:cs typeface="Times New Roman" panose="02020603050405020304" pitchFamily="18" charset="0"/>
              </a:rPr>
              <a:t>“I know your tribulation and your poverty (but you are rich) and the slander of those who say that they are Jews and are not, but are a synagogue of Satan.</a:t>
            </a:r>
            <a:endParaRPr lang="en-US" sz="4400" kern="0" dirty="0">
              <a:effectLst/>
              <a:latin typeface="Calibri Light" panose="020F03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9952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08AFB8-B7FC-EC40-9C90-A8EF40E0F958}"/>
              </a:ext>
            </a:extLst>
          </p:cNvPr>
          <p:cNvSpPr/>
          <p:nvPr/>
        </p:nvSpPr>
        <p:spPr>
          <a:xfrm>
            <a:off x="231006" y="144379"/>
            <a:ext cx="8604986" cy="4401205"/>
          </a:xfrm>
          <a:prstGeom prst="rect">
            <a:avLst/>
          </a:prstGeom>
        </p:spPr>
        <p:txBody>
          <a:bodyPr wrap="square">
            <a:spAutoFit/>
          </a:bodyPr>
          <a:lstStyle/>
          <a:p>
            <a:r>
              <a:rPr lang="en-US" sz="4000" kern="0" dirty="0">
                <a:latin typeface="Arial" panose="020B0604020202020204" pitchFamily="34" charset="0"/>
                <a:ea typeface="Times New Roman" panose="02020603050405020304" pitchFamily="18" charset="0"/>
                <a:cs typeface="Times New Roman" panose="02020603050405020304" pitchFamily="18" charset="0"/>
              </a:rPr>
              <a:t>Revelation 2:13 (Pergamum)</a:t>
            </a:r>
            <a:r>
              <a:rPr lang="en-US" sz="4000" kern="0" baseline="30000" dirty="0">
                <a:latin typeface="Arial" panose="020B0604020202020204" pitchFamily="34" charset="0"/>
                <a:ea typeface="Times New Roman" panose="02020603050405020304" pitchFamily="18" charset="0"/>
                <a:cs typeface="Times New Roman" panose="02020603050405020304" pitchFamily="18" charset="0"/>
              </a:rPr>
              <a:t> </a:t>
            </a:r>
          </a:p>
          <a:p>
            <a:r>
              <a:rPr lang="en-US" sz="4000" kern="0" dirty="0">
                <a:latin typeface="Arial" panose="020B0604020202020204" pitchFamily="34" charset="0"/>
                <a:ea typeface="Times New Roman" panose="02020603050405020304" pitchFamily="18" charset="0"/>
                <a:cs typeface="Times New Roman" panose="02020603050405020304" pitchFamily="18" charset="0"/>
              </a:rPr>
              <a:t>“I know where you dwell, where Satan's throne is. Yet you hold fast my name, and you did not deny my faith</a:t>
            </a:r>
            <a:r>
              <a:rPr lang="en-US" sz="4000" kern="0" baseline="30000" dirty="0">
                <a:latin typeface="Arial" panose="020B0604020202020204" pitchFamily="34" charset="0"/>
                <a:ea typeface="Times New Roman" panose="02020603050405020304" pitchFamily="18" charset="0"/>
                <a:cs typeface="Times New Roman" panose="02020603050405020304" pitchFamily="18" charset="0"/>
              </a:rPr>
              <a:t> </a:t>
            </a:r>
            <a:r>
              <a:rPr lang="en-US" sz="4000" kern="0" dirty="0">
                <a:latin typeface="Arial" panose="020B0604020202020204" pitchFamily="34" charset="0"/>
                <a:ea typeface="Times New Roman" panose="02020603050405020304" pitchFamily="18" charset="0"/>
                <a:cs typeface="Times New Roman" panose="02020603050405020304" pitchFamily="18" charset="0"/>
              </a:rPr>
              <a:t>even in the days of Antipas my faithful witness, who was killed among you, where Satan dwells.</a:t>
            </a:r>
            <a:endParaRPr lang="en-US" sz="4000" kern="0" dirty="0">
              <a:effectLst/>
              <a:latin typeface="Calibri Light" panose="020F03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6541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E80BC5F-A645-C74F-A07F-423B5AA1A7DD}"/>
              </a:ext>
            </a:extLst>
          </p:cNvPr>
          <p:cNvSpPr/>
          <p:nvPr/>
        </p:nvSpPr>
        <p:spPr>
          <a:xfrm>
            <a:off x="279133" y="259882"/>
            <a:ext cx="8604985" cy="3477875"/>
          </a:xfrm>
          <a:prstGeom prst="rect">
            <a:avLst/>
          </a:prstGeom>
        </p:spPr>
        <p:txBody>
          <a:bodyPr wrap="square">
            <a:spAutoFit/>
          </a:bodyPr>
          <a:lstStyle/>
          <a:p>
            <a:r>
              <a:rPr lang="en-US" sz="4400" kern="0" dirty="0">
                <a:latin typeface="Arial" panose="020B0604020202020204" pitchFamily="34" charset="0"/>
                <a:ea typeface="Times New Roman" panose="02020603050405020304" pitchFamily="18" charset="0"/>
                <a:cs typeface="Times New Roman" panose="02020603050405020304" pitchFamily="18" charset="0"/>
              </a:rPr>
              <a:t>Revelation 2:19 (Thyatira)</a:t>
            </a:r>
            <a:r>
              <a:rPr lang="en-US" sz="4400" kern="0" baseline="30000" dirty="0">
                <a:latin typeface="Arial" panose="020B0604020202020204" pitchFamily="34" charset="0"/>
                <a:ea typeface="Times New Roman" panose="02020603050405020304" pitchFamily="18" charset="0"/>
                <a:cs typeface="Times New Roman" panose="02020603050405020304" pitchFamily="18" charset="0"/>
              </a:rPr>
              <a:t> </a:t>
            </a:r>
          </a:p>
          <a:p>
            <a:r>
              <a:rPr lang="en-US" sz="4400" kern="0" dirty="0">
                <a:latin typeface="Arial" panose="020B0604020202020204" pitchFamily="34" charset="0"/>
                <a:ea typeface="Times New Roman" panose="02020603050405020304" pitchFamily="18" charset="0"/>
                <a:cs typeface="Times New Roman" panose="02020603050405020304" pitchFamily="18" charset="0"/>
              </a:rPr>
              <a:t>“I know your works, your love and faith and service and patient endurance, and that your latter works exceed the first.</a:t>
            </a:r>
            <a:endParaRPr lang="en-US" sz="4400" kern="0" dirty="0">
              <a:effectLst/>
              <a:latin typeface="Calibri Light" panose="020F03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8298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F6B442F-E217-084C-BEE0-BA38B65B2EB4}"/>
              </a:ext>
            </a:extLst>
          </p:cNvPr>
          <p:cNvSpPr/>
          <p:nvPr/>
        </p:nvSpPr>
        <p:spPr>
          <a:xfrm>
            <a:off x="279132" y="126742"/>
            <a:ext cx="8412481" cy="4401205"/>
          </a:xfrm>
          <a:prstGeom prst="rect">
            <a:avLst/>
          </a:prstGeom>
        </p:spPr>
        <p:txBody>
          <a:bodyPr wrap="square">
            <a:spAutoFit/>
          </a:bodyPr>
          <a:lstStyle/>
          <a:p>
            <a:r>
              <a:rPr lang="en-US" sz="4000" kern="0" dirty="0">
                <a:latin typeface="Arial" panose="020B0604020202020204" pitchFamily="34" charset="0"/>
                <a:ea typeface="Times New Roman" panose="02020603050405020304" pitchFamily="18" charset="0"/>
                <a:cs typeface="Times New Roman" panose="02020603050405020304" pitchFamily="18" charset="0"/>
              </a:rPr>
              <a:t>Revelation 3:1 (Sardis) </a:t>
            </a:r>
          </a:p>
          <a:p>
            <a:r>
              <a:rPr lang="en-US" sz="4000" kern="0" dirty="0">
                <a:latin typeface="Arial" panose="020B0604020202020204" pitchFamily="34" charset="0"/>
                <a:ea typeface="Times New Roman" panose="02020603050405020304" pitchFamily="18" charset="0"/>
                <a:cs typeface="Times New Roman" panose="02020603050405020304" pitchFamily="18" charset="0"/>
              </a:rPr>
              <a:t>“And to the angel of the church in Sardis write: The words of him who has the seven spirits of God and the seven stars. “‘I know your works. You have the reputation of being alive, but you are dead.</a:t>
            </a:r>
            <a:endParaRPr lang="en-US" sz="4000" kern="0" dirty="0">
              <a:effectLst/>
              <a:latin typeface="Calibri Light" panose="020F03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2423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7F5AAC1-B178-A944-BD00-527D280A1A78}"/>
              </a:ext>
            </a:extLst>
          </p:cNvPr>
          <p:cNvSpPr/>
          <p:nvPr/>
        </p:nvSpPr>
        <p:spPr>
          <a:xfrm>
            <a:off x="173254" y="144379"/>
            <a:ext cx="8778241" cy="4401205"/>
          </a:xfrm>
          <a:prstGeom prst="rect">
            <a:avLst/>
          </a:prstGeom>
        </p:spPr>
        <p:txBody>
          <a:bodyPr wrap="square">
            <a:spAutoFit/>
          </a:bodyPr>
          <a:lstStyle/>
          <a:p>
            <a:r>
              <a:rPr lang="en-US" sz="4000" b="1" kern="0" dirty="0">
                <a:latin typeface="Arial" panose="020B0604020202020204" pitchFamily="34" charset="0"/>
                <a:ea typeface="Times New Roman" panose="02020603050405020304" pitchFamily="18" charset="0"/>
                <a:cs typeface="Times New Roman" panose="02020603050405020304" pitchFamily="18" charset="0"/>
              </a:rPr>
              <a:t>Revelation 3:8 (Philadelphia) </a:t>
            </a:r>
          </a:p>
          <a:p>
            <a:r>
              <a:rPr lang="en-US" sz="4000" b="1" kern="0" dirty="0">
                <a:latin typeface="Arial" panose="020B0604020202020204" pitchFamily="34" charset="0"/>
                <a:ea typeface="Times New Roman" panose="02020603050405020304" pitchFamily="18" charset="0"/>
                <a:cs typeface="Times New Roman" panose="02020603050405020304" pitchFamily="18" charset="0"/>
              </a:rPr>
              <a:t>“I know your works. Behold, I have set before you an open door, which no one is able to shut. I know that you have but little power, and yet you have kept my word and have not denied my name.</a:t>
            </a:r>
            <a:endParaRPr lang="en-US" sz="4000" b="1" kern="0" dirty="0">
              <a:effectLst/>
              <a:latin typeface="Calibri Light" panose="020F03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1727554"/>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36037</TotalTime>
  <Words>718</Words>
  <Application>Microsoft Macintosh PowerPoint</Application>
  <PresentationFormat>On-screen Show (16:9)</PresentationFormat>
  <Paragraphs>45</Paragraphs>
  <Slides>20</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Algerian</vt:lpstr>
      <vt:lpstr>Arial</vt:lpstr>
      <vt:lpstr>Calibri</vt:lpstr>
      <vt:lpstr>Calibri Light</vt:lpstr>
      <vt:lpstr>Times New Roman</vt:lpstr>
      <vt:lpstr>Black</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J. Olla</dc:creator>
  <cp:lastModifiedBy>Olla, Rachel R</cp:lastModifiedBy>
  <cp:revision>884</cp:revision>
  <dcterms:created xsi:type="dcterms:W3CDTF">2016-08-27T22:55:59Z</dcterms:created>
  <dcterms:modified xsi:type="dcterms:W3CDTF">2021-09-04T21:01:43Z</dcterms:modified>
</cp:coreProperties>
</file>