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376" r:id="rId2"/>
    <p:sldId id="397" r:id="rId3"/>
    <p:sldId id="420" r:id="rId4"/>
    <p:sldId id="398" r:id="rId5"/>
    <p:sldId id="354" r:id="rId6"/>
    <p:sldId id="446" r:id="rId7"/>
    <p:sldId id="380" r:id="rId8"/>
    <p:sldId id="429" r:id="rId9"/>
    <p:sldId id="345" r:id="rId10"/>
    <p:sldId id="445" r:id="rId11"/>
    <p:sldId id="335" r:id="rId12"/>
    <p:sldId id="430" r:id="rId13"/>
    <p:sldId id="431" r:id="rId14"/>
    <p:sldId id="432" r:id="rId15"/>
    <p:sldId id="433" r:id="rId16"/>
    <p:sldId id="450" r:id="rId17"/>
    <p:sldId id="451" r:id="rId18"/>
    <p:sldId id="453" r:id="rId19"/>
    <p:sldId id="454" r:id="rId20"/>
    <p:sldId id="261" r:id="rId21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FF42"/>
    <a:srgbClr val="452303"/>
    <a:srgbClr val="E0690A"/>
    <a:srgbClr val="F9CD49"/>
    <a:srgbClr val="FFFF34"/>
    <a:srgbClr val="6711FF"/>
    <a:srgbClr val="21C1FF"/>
    <a:srgbClr val="044C97"/>
    <a:srgbClr val="FF024F"/>
    <a:srgbClr val="3C01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07" autoAdjust="0"/>
  </p:normalViewPr>
  <p:slideViewPr>
    <p:cSldViewPr snapToGrid="0" snapToObjects="1">
      <p:cViewPr varScale="1">
        <p:scale>
          <a:sx n="136" d="100"/>
          <a:sy n="136" d="100"/>
        </p:scale>
        <p:origin x="-112" y="-17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B6699-FDD2-4944-B0EF-D6543AD99DD7}" type="datetimeFigureOut">
              <a:rPr lang="en-US" smtClean="0"/>
              <a:t>6/25/21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A16FF4-8795-B641-BBA6-070086CE57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346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6/25/21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6/25/21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6/25/21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6/25/21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6/25/21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6/25/21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6/25/21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6/25/21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6/25/21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6/25/21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EEB39-6905-2A4C-A514-F32CAB29EF98}" type="datetimeFigureOut">
              <a:rPr lang="en-US" smtClean="0"/>
              <a:t>6/25/21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EEB39-6905-2A4C-A514-F32CAB29EF98}" type="datetimeFigureOut">
              <a:rPr lang="en-US" smtClean="0"/>
              <a:t>6/25/21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689CC-2951-A242-B0E2-3BABB9B5A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1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" y="279400"/>
            <a:ext cx="8737600" cy="4572000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440400"/>
              </p:ext>
            </p:extLst>
          </p:nvPr>
        </p:nvGraphicFramePr>
        <p:xfrm>
          <a:off x="0" y="0"/>
          <a:ext cx="9078702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" name="Document" r:id="rId4" imgW="5486400" imgH="3238500" progId="Word.Document.12">
                  <p:embed/>
                </p:oleObj>
              </mc:Choice>
              <mc:Fallback>
                <p:oleObj name="Document" r:id="rId4" imgW="5486400" imgH="3238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078702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2777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780" y="384830"/>
            <a:ext cx="866893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dirty="0"/>
              <a:t>Ephesians 4:30</a:t>
            </a:r>
            <a:r>
              <a:rPr lang="en-US" sz="4800" baseline="30000" dirty="0"/>
              <a:t> </a:t>
            </a:r>
            <a:endParaRPr lang="en-US" sz="4800" baseline="30000" dirty="0" smtClean="0"/>
          </a:p>
          <a:p>
            <a:r>
              <a:rPr lang="en-US" sz="4800" dirty="0" smtClean="0"/>
              <a:t>And</a:t>
            </a:r>
            <a:r>
              <a:rPr lang="en-US" sz="4800" dirty="0"/>
              <a:t> do not grieve the Holy Spirit of God, by whom you were sealed for the day </a:t>
            </a:r>
            <a:r>
              <a:rPr lang="en-US" sz="4800" dirty="0" smtClean="0"/>
              <a:t>of</a:t>
            </a:r>
            <a:r>
              <a:rPr lang="en-US" sz="4800" dirty="0"/>
              <a:t> redemption</a:t>
            </a: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0677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914" y="384830"/>
            <a:ext cx="86496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Matthew 16:24</a:t>
            </a:r>
            <a:r>
              <a:rPr lang="en-US" sz="4800" b="1" baseline="30000" dirty="0"/>
              <a:t> </a:t>
            </a:r>
            <a:endParaRPr lang="en-US" sz="4800" b="1" baseline="30000" dirty="0" smtClean="0"/>
          </a:p>
          <a:p>
            <a:r>
              <a:rPr lang="en-US" sz="4800" dirty="0" smtClean="0"/>
              <a:t>Then </a:t>
            </a:r>
            <a:r>
              <a:rPr lang="en-US" sz="4800" dirty="0"/>
              <a:t>Jesus told his disciples, </a:t>
            </a:r>
            <a:endParaRPr lang="en-US" sz="4800" dirty="0" smtClean="0"/>
          </a:p>
          <a:p>
            <a:r>
              <a:rPr lang="en-US" sz="4800" dirty="0" smtClean="0"/>
              <a:t>“</a:t>
            </a:r>
            <a:r>
              <a:rPr lang="en-US" sz="4800" dirty="0"/>
              <a:t>If anyone would come after me, let him deny himself and </a:t>
            </a:r>
            <a:r>
              <a:rPr lang="en-US" sz="4800" dirty="0" smtClean="0"/>
              <a:t> take </a:t>
            </a:r>
            <a:r>
              <a:rPr lang="en-US" sz="4800" dirty="0"/>
              <a:t>up his cross and follow me</a:t>
            </a:r>
            <a:r>
              <a:rPr lang="en-US" sz="4800" dirty="0" smtClean="0"/>
              <a:t>.”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86114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5836" y="96209"/>
            <a:ext cx="8957584" cy="5355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John 6:38-40</a:t>
            </a:r>
            <a:r>
              <a:rPr lang="en-US" sz="3600" b="1" baseline="30000" dirty="0"/>
              <a:t> </a:t>
            </a:r>
            <a:r>
              <a:rPr lang="en-US" sz="3600" b="1" baseline="30000" dirty="0"/>
              <a:t> </a:t>
            </a:r>
            <a:r>
              <a:rPr lang="en-US" sz="3600" dirty="0" smtClean="0"/>
              <a:t>For</a:t>
            </a:r>
            <a:r>
              <a:rPr lang="en-US" sz="3600" dirty="0"/>
              <a:t> I have come down from heaven, not to do my own will but the will of him who sent me. </a:t>
            </a:r>
            <a:r>
              <a:rPr lang="en-US" sz="3600" baseline="30000" dirty="0"/>
              <a:t>39 </a:t>
            </a:r>
            <a:r>
              <a:rPr lang="en-US" sz="3600" dirty="0"/>
              <a:t>And this is the will of him who sent me, that I should lose nothing of all that he has given me, but raise it up on the last day. </a:t>
            </a:r>
            <a:r>
              <a:rPr lang="en-US" sz="3600" baseline="30000" dirty="0"/>
              <a:t>40 </a:t>
            </a:r>
            <a:r>
              <a:rPr lang="en-US" sz="3600" dirty="0"/>
              <a:t>For this is the will of my Father, that everyone who looks on the Son and believes in him should have eternal life, and I will raise him up on the last day.”</a:t>
            </a:r>
            <a:endParaRPr lang="en-US" sz="3600" b="1" dirty="0"/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83567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11672" y="230898"/>
            <a:ext cx="861121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Isaiah 25:8 </a:t>
            </a:r>
            <a:endParaRPr lang="en-US" sz="4000" dirty="0" smtClean="0"/>
          </a:p>
          <a:p>
            <a:r>
              <a:rPr lang="en-US" sz="4000" dirty="0" smtClean="0"/>
              <a:t>He </a:t>
            </a:r>
            <a:r>
              <a:rPr lang="en-US" sz="4000" dirty="0"/>
              <a:t>will swallow up death forever; and the Lord God will wipe away tears from all faces, and the reproach of his people he will take away from all the earth, for the Lord has spoken</a:t>
            </a:r>
            <a:r>
              <a:rPr lang="en-US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7937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3943" y="134692"/>
            <a:ext cx="885174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Matthew 25:31-</a:t>
            </a:r>
            <a:r>
              <a:rPr lang="en-US" sz="4000" dirty="0" smtClean="0"/>
              <a:t>34</a:t>
            </a:r>
          </a:p>
          <a:p>
            <a:r>
              <a:rPr lang="en-US" sz="4000" baseline="30000" dirty="0"/>
              <a:t> </a:t>
            </a:r>
            <a:r>
              <a:rPr lang="en-US" sz="4000" dirty="0"/>
              <a:t>“When the Son of Man comes in his glory, and all the angels with him, then </a:t>
            </a:r>
            <a:r>
              <a:rPr lang="en-US" sz="4000" dirty="0" smtClean="0"/>
              <a:t> he </a:t>
            </a:r>
            <a:r>
              <a:rPr lang="en-US" sz="4000" dirty="0"/>
              <a:t>will sit on his glorious throne</a:t>
            </a:r>
            <a:r>
              <a:rPr lang="en-US" sz="4000" dirty="0" smtClean="0"/>
              <a:t>.  </a:t>
            </a:r>
            <a:r>
              <a:rPr lang="en-US" sz="4000" baseline="30000" dirty="0" smtClean="0"/>
              <a:t>32</a:t>
            </a:r>
            <a:r>
              <a:rPr lang="en-US" sz="4000" baseline="30000" dirty="0"/>
              <a:t> </a:t>
            </a:r>
            <a:r>
              <a:rPr lang="en-US" sz="4000" dirty="0"/>
              <a:t>Before him will be gathered all the nations, and he will separate people one from another as a shepherd separates the sheep from the goats</a:t>
            </a:r>
            <a:r>
              <a:rPr lang="en-US" sz="4000" dirty="0"/>
              <a:t> </a:t>
            </a:r>
            <a:r>
              <a:rPr lang="mr-IN" sz="4000" dirty="0" smtClean="0"/>
              <a:t>…</a:t>
            </a:r>
            <a:r>
              <a:rPr lang="en-US" sz="4000" dirty="0" smtClean="0"/>
              <a:t>..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65799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3185" y="153933"/>
            <a:ext cx="873629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4000" baseline="30000" dirty="0" smtClean="0"/>
              <a:t>……</a:t>
            </a:r>
            <a:r>
              <a:rPr lang="en-US" sz="4000" baseline="30000" dirty="0" smtClean="0"/>
              <a:t>. 33</a:t>
            </a:r>
            <a:r>
              <a:rPr lang="en-US" sz="4000" baseline="30000" dirty="0"/>
              <a:t> </a:t>
            </a:r>
            <a:r>
              <a:rPr lang="en-US" sz="4000" dirty="0"/>
              <a:t>And he will place the sheep on his right, but the goats on the left. </a:t>
            </a:r>
            <a:r>
              <a:rPr lang="en-US" sz="4000" dirty="0" smtClean="0"/>
              <a:t> </a:t>
            </a:r>
            <a:r>
              <a:rPr lang="en-US" sz="4000" baseline="30000" dirty="0" smtClean="0"/>
              <a:t>34</a:t>
            </a:r>
            <a:r>
              <a:rPr lang="en-US" sz="4000" baseline="30000" dirty="0"/>
              <a:t> </a:t>
            </a:r>
            <a:r>
              <a:rPr lang="en-US" sz="4000" dirty="0"/>
              <a:t>Then the King will say to those on his right, ‘Come, you who are blessed by my Father, inherit the kingdom prepared for you from the foundation of the world.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90106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215" y="86587"/>
            <a:ext cx="9047785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Matthew 25:41-43</a:t>
            </a:r>
            <a:r>
              <a:rPr lang="en-US" sz="3600" b="1" baseline="30000" dirty="0"/>
              <a:t> </a:t>
            </a:r>
            <a:endParaRPr lang="en-US" sz="3600" b="1" baseline="30000" dirty="0" smtClean="0"/>
          </a:p>
          <a:p>
            <a:r>
              <a:rPr lang="en-US" sz="3600" dirty="0" smtClean="0"/>
              <a:t>“</a:t>
            </a:r>
            <a:r>
              <a:rPr lang="en-US" sz="3600" dirty="0"/>
              <a:t>Then he will say to those on his left, ‘Depart from me, you cursed, into the eternal fire prepared for the devil and his angels. </a:t>
            </a:r>
            <a:r>
              <a:rPr lang="en-US" sz="3600" baseline="30000" dirty="0"/>
              <a:t>42 </a:t>
            </a:r>
            <a:r>
              <a:rPr lang="en-US" sz="3600" dirty="0"/>
              <a:t>For I was hungry and you gave me no food, I was thirsty and you gave me no drink, </a:t>
            </a:r>
            <a:r>
              <a:rPr lang="en-US" sz="3600" baseline="30000" dirty="0"/>
              <a:t>43 </a:t>
            </a:r>
            <a:r>
              <a:rPr lang="en-US" sz="3600" dirty="0"/>
              <a:t>I was a stranger and you did not welcome me, naked and you did not clothe me, sick and in prison and you did not visit me.’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862646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915" y="298244"/>
            <a:ext cx="857272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Matthew 13:43</a:t>
            </a:r>
            <a:r>
              <a:rPr lang="en-US" sz="4800" b="1" baseline="30000" dirty="0"/>
              <a:t> </a:t>
            </a:r>
            <a:endParaRPr lang="en-US" sz="4800" b="1" baseline="30000" dirty="0" smtClean="0"/>
          </a:p>
          <a:p>
            <a:r>
              <a:rPr lang="en-US" sz="5400" dirty="0" smtClean="0"/>
              <a:t>Then</a:t>
            </a:r>
            <a:r>
              <a:rPr lang="en-US" sz="5400" dirty="0"/>
              <a:t> the righteous will shine like the sun in the kingdom of their Father. He who has ears, let him hear.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930183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9559" y="125070"/>
            <a:ext cx="8216732" cy="4154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/>
              <a:t>Isaiah 60:19</a:t>
            </a:r>
            <a:r>
              <a:rPr lang="en-US" sz="4400" b="1" baseline="30000" dirty="0"/>
              <a:t> </a:t>
            </a:r>
            <a:endParaRPr lang="en-US" sz="4400" b="1" baseline="30000" dirty="0" smtClean="0"/>
          </a:p>
          <a:p>
            <a:r>
              <a:rPr lang="en-US" sz="4400" dirty="0" smtClean="0"/>
              <a:t>The </a:t>
            </a:r>
            <a:r>
              <a:rPr lang="en-US" sz="4400" dirty="0"/>
              <a:t>sun shall be no more your light by day, nor for brightness shall the moon give you light; but the Lord </a:t>
            </a:r>
            <a:r>
              <a:rPr lang="en-US" sz="4400" dirty="0" smtClean="0"/>
              <a:t> will </a:t>
            </a:r>
            <a:r>
              <a:rPr lang="en-US" sz="4400" dirty="0"/>
              <a:t>be your everlasting light, and your God will be your glory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24562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3359" y="2985291"/>
            <a:ext cx="82109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 Peter 1:3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Blessed </a:t>
            </a:r>
            <a:r>
              <a:rPr lang="en-US" sz="2400" dirty="0">
                <a:solidFill>
                  <a:schemeClr val="bg1"/>
                </a:solidFill>
              </a:rPr>
              <a:t>be the God and Father of our Lord Jesus Christ! According to his great mercy,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he </a:t>
            </a:r>
            <a:r>
              <a:rPr lang="en-US" sz="2400" dirty="0">
                <a:solidFill>
                  <a:schemeClr val="bg1"/>
                </a:solidFill>
              </a:rPr>
              <a:t>has caused us to be born again to a living hope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through </a:t>
            </a:r>
            <a:r>
              <a:rPr lang="en-US" sz="2400" dirty="0">
                <a:solidFill>
                  <a:schemeClr val="bg1"/>
                </a:solidFill>
              </a:rPr>
              <a:t>the resurrection of Jesus Christ from the </a:t>
            </a:r>
            <a:r>
              <a:rPr lang="en-US" sz="2400" dirty="0" smtClean="0">
                <a:solidFill>
                  <a:schemeClr val="bg1"/>
                </a:solidFill>
              </a:rPr>
              <a:t>dead.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3" name="Picture 2" descr="iu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15" y="240520"/>
            <a:ext cx="8726669" cy="46837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130" y="240520"/>
            <a:ext cx="812051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Britannic Bold"/>
                <a:cs typeface="Britannic Bold"/>
              </a:rPr>
              <a:t>The Three Stages In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Britannic Bold"/>
                <a:cs typeface="Britannic Bold"/>
              </a:rPr>
              <a:t> </a:t>
            </a:r>
          </a:p>
          <a:p>
            <a:pPr algn="ctr"/>
            <a:endParaRPr lang="en-US" sz="5400" dirty="0" smtClean="0">
              <a:solidFill>
                <a:schemeClr val="bg1"/>
              </a:solidFill>
              <a:latin typeface="Britannic Bold"/>
              <a:cs typeface="Britannic Bold"/>
            </a:endParaRPr>
          </a:p>
          <a:p>
            <a:pPr algn="ctr"/>
            <a:endParaRPr lang="en-US" sz="5400" dirty="0" smtClean="0">
              <a:solidFill>
                <a:schemeClr val="bg1"/>
              </a:solidFill>
              <a:latin typeface="Britannic Bold"/>
              <a:cs typeface="Britannic Bold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Britannic Bold"/>
                <a:cs typeface="Britannic Bold"/>
              </a:rPr>
              <a:t>Coming To God</a:t>
            </a:r>
            <a:endParaRPr lang="en-US" sz="5400" dirty="0">
              <a:solidFill>
                <a:schemeClr val="bg1"/>
              </a:solidFill>
              <a:latin typeface="Britannic Bold"/>
              <a:cs typeface="Britannic Bold"/>
            </a:endParaRPr>
          </a:p>
        </p:txBody>
      </p:sp>
    </p:spTree>
    <p:extLst>
      <p:ext uri="{BB962C8B-B14F-4D97-AF65-F5344CB8AC3E}">
        <p14:creationId xmlns:p14="http://schemas.microsoft.com/office/powerpoint/2010/main" val="2611129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23359" y="2985291"/>
            <a:ext cx="82109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1 Peter 1:3 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Blessed </a:t>
            </a:r>
            <a:r>
              <a:rPr lang="en-US" sz="2400" dirty="0">
                <a:solidFill>
                  <a:schemeClr val="bg1"/>
                </a:solidFill>
              </a:rPr>
              <a:t>be the God and Father of our Lord Jesus Christ! According to his great mercy,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he </a:t>
            </a:r>
            <a:r>
              <a:rPr lang="en-US" sz="2400" dirty="0">
                <a:solidFill>
                  <a:schemeClr val="bg1"/>
                </a:solidFill>
              </a:rPr>
              <a:t>has caused us to be born again to a living hope 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through </a:t>
            </a:r>
            <a:r>
              <a:rPr lang="en-US" sz="2400" dirty="0">
                <a:solidFill>
                  <a:schemeClr val="bg1"/>
                </a:solidFill>
              </a:rPr>
              <a:t>the resurrection of Jesus Christ from the </a:t>
            </a:r>
            <a:r>
              <a:rPr lang="en-US" sz="2400" dirty="0" smtClean="0">
                <a:solidFill>
                  <a:schemeClr val="bg1"/>
                </a:solidFill>
              </a:rPr>
              <a:t>dead.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3" name="Picture 2" descr="iu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15" y="240520"/>
            <a:ext cx="8726669" cy="468376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7130" y="240520"/>
            <a:ext cx="812051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bg1"/>
                </a:solidFill>
                <a:latin typeface="Britannic Bold"/>
                <a:cs typeface="Britannic Bold"/>
              </a:rPr>
              <a:t>The Three Stages In </a:t>
            </a: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Britannic Bold"/>
                <a:cs typeface="Britannic Bold"/>
              </a:rPr>
              <a:t> </a:t>
            </a:r>
          </a:p>
          <a:p>
            <a:pPr algn="ctr"/>
            <a:endParaRPr lang="en-US" sz="5400" dirty="0" smtClean="0">
              <a:solidFill>
                <a:schemeClr val="bg1"/>
              </a:solidFill>
              <a:latin typeface="Britannic Bold"/>
              <a:cs typeface="Britannic Bold"/>
            </a:endParaRPr>
          </a:p>
          <a:p>
            <a:pPr algn="ctr"/>
            <a:endParaRPr lang="en-US" sz="5400" dirty="0" smtClean="0">
              <a:solidFill>
                <a:schemeClr val="bg1"/>
              </a:solidFill>
              <a:latin typeface="Britannic Bold"/>
              <a:cs typeface="Britannic Bold"/>
            </a:endParaRPr>
          </a:p>
          <a:p>
            <a:pPr algn="ctr"/>
            <a:r>
              <a:rPr lang="en-US" sz="5400" dirty="0" smtClean="0">
                <a:solidFill>
                  <a:schemeClr val="bg1"/>
                </a:solidFill>
                <a:latin typeface="Britannic Bold"/>
                <a:cs typeface="Britannic Bold"/>
              </a:rPr>
              <a:t>Coming To God</a:t>
            </a:r>
            <a:endParaRPr lang="en-US" sz="5400" dirty="0">
              <a:solidFill>
                <a:schemeClr val="bg1"/>
              </a:solidFill>
              <a:latin typeface="Britannic Bold"/>
              <a:cs typeface="Britannic Bold"/>
            </a:endParaRPr>
          </a:p>
        </p:txBody>
      </p:sp>
    </p:spTree>
    <p:extLst>
      <p:ext uri="{BB962C8B-B14F-4D97-AF65-F5344CB8AC3E}">
        <p14:creationId xmlns:p14="http://schemas.microsoft.com/office/powerpoint/2010/main" val="3573139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200" y="279400"/>
            <a:ext cx="8737600" cy="4572000"/>
          </a:xfrm>
          <a:prstGeom prst="rect">
            <a:avLst/>
          </a:prstGeom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356246"/>
              </p:ext>
            </p:extLst>
          </p:nvPr>
        </p:nvGraphicFramePr>
        <p:xfrm>
          <a:off x="0" y="0"/>
          <a:ext cx="9078702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" name="Document" r:id="rId4" imgW="5486400" imgH="3238500" progId="Word.Document.12">
                  <p:embed/>
                </p:oleObj>
              </mc:Choice>
              <mc:Fallback>
                <p:oleObj name="Document" r:id="rId4" imgW="5486400" imgH="3238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9078702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8170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07" y="153932"/>
            <a:ext cx="87651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Hebrews 11:6</a:t>
            </a:r>
            <a:r>
              <a:rPr lang="en-US" sz="4800" b="1" baseline="30000" dirty="0"/>
              <a:t> </a:t>
            </a:r>
            <a:endParaRPr lang="en-US" sz="4800" b="1" baseline="30000" dirty="0" smtClean="0"/>
          </a:p>
          <a:p>
            <a:r>
              <a:rPr lang="en-US" sz="4800" dirty="0" smtClean="0"/>
              <a:t>And </a:t>
            </a:r>
            <a:r>
              <a:rPr lang="en-US" sz="4800" dirty="0"/>
              <a:t>without faith it is impossible to please him, for whoever would draw near to God must believe that he exists and that he rewards those who seek him.</a:t>
            </a:r>
          </a:p>
        </p:txBody>
      </p:sp>
    </p:spTree>
    <p:extLst>
      <p:ext uri="{BB962C8B-B14F-4D97-AF65-F5344CB8AC3E}">
        <p14:creationId xmlns:p14="http://schemas.microsoft.com/office/powerpoint/2010/main" val="563094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/>
          <p:cNvCxnSpPr/>
          <p:nvPr/>
        </p:nvCxnSpPr>
        <p:spPr>
          <a:xfrm flipV="1">
            <a:off x="154456" y="5143500"/>
            <a:ext cx="8989545" cy="2574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55993" y="298244"/>
            <a:ext cx="84476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1 Peter 2:3-</a:t>
            </a:r>
            <a:r>
              <a:rPr lang="en-US" sz="4800" b="1" dirty="0" smtClean="0"/>
              <a:t>4</a:t>
            </a:r>
          </a:p>
          <a:p>
            <a:r>
              <a:rPr lang="en-US" sz="4800" dirty="0" smtClean="0"/>
              <a:t> </a:t>
            </a:r>
            <a:r>
              <a:rPr lang="en-US" sz="4800" dirty="0"/>
              <a:t>if indeed you have tasted that the Lord is good </a:t>
            </a:r>
            <a:r>
              <a:rPr lang="en-US" sz="4800" baseline="30000" dirty="0"/>
              <a:t>4 </a:t>
            </a:r>
            <a:r>
              <a:rPr lang="en-US" sz="4800" dirty="0"/>
              <a:t>As you come to him, a living stone rejected by men but in the sight of God chosen and precious,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8878525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4479" y="355968"/>
            <a:ext cx="836105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/>
              <a:t>John 6:</a:t>
            </a:r>
            <a:r>
              <a:rPr lang="en-US" sz="4800" b="1" dirty="0" smtClean="0"/>
              <a:t>44</a:t>
            </a:r>
          </a:p>
          <a:p>
            <a:r>
              <a:rPr lang="en-US" sz="4800" b="1" dirty="0" smtClean="0"/>
              <a:t> </a:t>
            </a:r>
            <a:r>
              <a:rPr lang="en-US" sz="4800" dirty="0"/>
              <a:t>No one can come to me unless the Father who sent me draws him. And I will raise him up on the last day.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2329952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835" y="96209"/>
            <a:ext cx="8909477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Luke 15:11-19</a:t>
            </a:r>
            <a:r>
              <a:rPr lang="en-US" sz="3600" b="1" baseline="30000" dirty="0"/>
              <a:t> </a:t>
            </a:r>
            <a:r>
              <a:rPr lang="en-US" sz="3600" dirty="0"/>
              <a:t> “There was a man who had two sons. </a:t>
            </a:r>
            <a:r>
              <a:rPr lang="en-US" sz="3600" baseline="30000" dirty="0"/>
              <a:t>12 </a:t>
            </a:r>
            <a:r>
              <a:rPr lang="en-US" sz="3600" dirty="0"/>
              <a:t>And the younger of them said to his father, ‘Father, give me the share of property that is coming to me.’ And he divided his property between them. </a:t>
            </a:r>
            <a:r>
              <a:rPr lang="en-US" sz="3600" baseline="30000" dirty="0"/>
              <a:t>13 </a:t>
            </a:r>
            <a:r>
              <a:rPr lang="en-US" sz="3600" dirty="0"/>
              <a:t>Not many days later, the younger son gathered all he had and took a journey into a far country, and there he squandered his property in reckless living. </a:t>
            </a:r>
            <a:r>
              <a:rPr lang="en-US" sz="3600" dirty="0" smtClean="0"/>
              <a:t> </a:t>
            </a:r>
            <a:r>
              <a:rPr lang="en-US" sz="3600" baseline="30000" dirty="0" smtClean="0"/>
              <a:t>14</a:t>
            </a:r>
            <a:r>
              <a:rPr lang="en-US" sz="3600" baseline="30000" dirty="0"/>
              <a:t> </a:t>
            </a:r>
            <a:r>
              <a:rPr lang="en-US" sz="3600" dirty="0"/>
              <a:t>And when he had </a:t>
            </a:r>
            <a:r>
              <a:rPr lang="mr-IN" sz="3600" dirty="0" smtClean="0"/>
              <a:t>………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6541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458" y="9621"/>
            <a:ext cx="881326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4000" baseline="30000" dirty="0" smtClean="0"/>
              <a:t>……</a:t>
            </a:r>
            <a:r>
              <a:rPr lang="en-US" sz="4000" baseline="30000" dirty="0" smtClean="0"/>
              <a:t>.. 14</a:t>
            </a:r>
            <a:r>
              <a:rPr lang="en-US" sz="4000" baseline="30000" dirty="0"/>
              <a:t> </a:t>
            </a:r>
            <a:r>
              <a:rPr lang="en-US" sz="4000" dirty="0"/>
              <a:t>And when he had spent everything, a severe famine arose in that country, and he began to be in need.</a:t>
            </a:r>
            <a:r>
              <a:rPr lang="en-US" sz="4000" baseline="30000" dirty="0"/>
              <a:t>15 </a:t>
            </a:r>
            <a:r>
              <a:rPr lang="en-US" sz="4000" dirty="0"/>
              <a:t>So he went and hired himself out to one of the citizens of that country, who sent him into his fields to feed pigs. </a:t>
            </a:r>
            <a:r>
              <a:rPr lang="en-US" sz="4000" baseline="30000" dirty="0"/>
              <a:t>16 </a:t>
            </a:r>
            <a:r>
              <a:rPr lang="en-US" sz="4000" dirty="0"/>
              <a:t>And he was longing to be fed with the pods that the pigs ate, and no one gave him </a:t>
            </a:r>
            <a:r>
              <a:rPr lang="en-US" sz="4000" dirty="0" smtClean="0"/>
              <a:t>anything</a:t>
            </a:r>
            <a:r>
              <a:rPr lang="mr-IN" sz="4000" dirty="0" smtClean="0"/>
              <a:t>…</a:t>
            </a:r>
            <a:r>
              <a:rPr lang="en-US" sz="4000" dirty="0" smtClean="0"/>
              <a:t>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98298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592" y="105828"/>
            <a:ext cx="8986449" cy="4524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sz="3600" baseline="30000" dirty="0" smtClean="0"/>
              <a:t>……</a:t>
            </a:r>
            <a:r>
              <a:rPr lang="en-US" sz="3600" baseline="30000" dirty="0" smtClean="0"/>
              <a:t>17</a:t>
            </a:r>
            <a:r>
              <a:rPr lang="en-US" sz="3600" baseline="30000" dirty="0"/>
              <a:t> </a:t>
            </a:r>
            <a:r>
              <a:rPr lang="en-US" sz="3600" dirty="0"/>
              <a:t>“But when he came to himself, he said, ‘How many of my father's hired servants have more than enough bread, but I perish here with hunger! </a:t>
            </a:r>
            <a:r>
              <a:rPr lang="en-US" sz="3600" baseline="30000" dirty="0"/>
              <a:t>18 </a:t>
            </a:r>
            <a:r>
              <a:rPr lang="en-US" sz="3600" dirty="0"/>
              <a:t>I will arise and go to my father, and I will say to him, “Father, I have sinned against heaven and before you. </a:t>
            </a:r>
            <a:r>
              <a:rPr lang="en-US" sz="3600" baseline="30000" dirty="0"/>
              <a:t>19 </a:t>
            </a:r>
            <a:r>
              <a:rPr lang="en-US" sz="3600" dirty="0"/>
              <a:t>I am no longer worthy to be called your son. Treat me as one of your hired servants.”’</a:t>
            </a:r>
          </a:p>
        </p:txBody>
      </p:sp>
    </p:spTree>
    <p:extLst>
      <p:ext uri="{BB962C8B-B14F-4D97-AF65-F5344CB8AC3E}">
        <p14:creationId xmlns:p14="http://schemas.microsoft.com/office/powerpoint/2010/main" val="2322423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5458" y="67345"/>
            <a:ext cx="8919098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Ephesians 4:17-24</a:t>
            </a:r>
            <a:r>
              <a:rPr lang="en-US" sz="3600" b="1" baseline="30000" dirty="0"/>
              <a:t> </a:t>
            </a:r>
            <a:r>
              <a:rPr lang="en-US" sz="3600" dirty="0"/>
              <a:t>Now this I say and testify in the Lord, that you must no longer walk as the Gentiles do, in the futility of their minds. </a:t>
            </a:r>
            <a:endParaRPr lang="en-US" sz="3600" dirty="0" smtClean="0"/>
          </a:p>
          <a:p>
            <a:r>
              <a:rPr lang="en-US" sz="3600" b="1" baseline="30000" dirty="0" smtClean="0"/>
              <a:t>18</a:t>
            </a:r>
            <a:r>
              <a:rPr lang="en-US" sz="3600" b="1" baseline="30000" dirty="0"/>
              <a:t> </a:t>
            </a:r>
            <a:r>
              <a:rPr lang="en-US" sz="3600" dirty="0"/>
              <a:t>They </a:t>
            </a:r>
            <a:r>
              <a:rPr lang="en-US" sz="3600" dirty="0" smtClean="0"/>
              <a:t>are </a:t>
            </a:r>
            <a:r>
              <a:rPr lang="en-US" sz="3600" dirty="0"/>
              <a:t>darkened in </a:t>
            </a:r>
            <a:r>
              <a:rPr lang="en-US" sz="3600" dirty="0" smtClean="0"/>
              <a:t>their understanding</a:t>
            </a:r>
            <a:r>
              <a:rPr lang="en-US" sz="3600" dirty="0"/>
              <a:t>, </a:t>
            </a:r>
            <a:r>
              <a:rPr lang="en-US" sz="3600" dirty="0" smtClean="0"/>
              <a:t> alienated </a:t>
            </a:r>
            <a:r>
              <a:rPr lang="en-US" sz="3600" dirty="0"/>
              <a:t>from the life of God because of the ignorance that is in them, due to their </a:t>
            </a:r>
            <a:r>
              <a:rPr lang="en-US" sz="3600" dirty="0" smtClean="0"/>
              <a:t>hardened  hearts.</a:t>
            </a:r>
            <a:r>
              <a:rPr lang="en-US" sz="3600" dirty="0"/>
              <a:t> </a:t>
            </a:r>
            <a:r>
              <a:rPr lang="en-US" sz="3600" b="1" baseline="30000" dirty="0"/>
              <a:t>19 </a:t>
            </a:r>
            <a:r>
              <a:rPr lang="en-US" sz="3600" dirty="0"/>
              <a:t>They have become callous and have given themselves up to sensuality, greedy to practice every kind of impurity. 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81727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35843</TotalTime>
  <Words>201</Words>
  <Application>Microsoft Macintosh PowerPoint</Application>
  <PresentationFormat>On-screen Show (16:9)</PresentationFormat>
  <Paragraphs>47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Black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J. Olla</dc:creator>
  <cp:lastModifiedBy>Robert J. Olla</cp:lastModifiedBy>
  <cp:revision>883</cp:revision>
  <dcterms:created xsi:type="dcterms:W3CDTF">2016-08-27T22:55:59Z</dcterms:created>
  <dcterms:modified xsi:type="dcterms:W3CDTF">2021-06-27T01:10:30Z</dcterms:modified>
</cp:coreProperties>
</file>