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76" r:id="rId2"/>
    <p:sldId id="397" r:id="rId3"/>
    <p:sldId id="420" r:id="rId4"/>
    <p:sldId id="398" r:id="rId5"/>
    <p:sldId id="354" r:id="rId6"/>
    <p:sldId id="380" r:id="rId7"/>
    <p:sldId id="429" r:id="rId8"/>
    <p:sldId id="345" r:id="rId9"/>
    <p:sldId id="445" r:id="rId10"/>
    <p:sldId id="335" r:id="rId11"/>
    <p:sldId id="430" r:id="rId12"/>
    <p:sldId id="431" r:id="rId13"/>
    <p:sldId id="432" r:id="rId14"/>
    <p:sldId id="433" r:id="rId15"/>
    <p:sldId id="435" r:id="rId16"/>
    <p:sldId id="434" r:id="rId17"/>
    <p:sldId id="437" r:id="rId18"/>
    <p:sldId id="440" r:id="rId19"/>
    <p:sldId id="441" r:id="rId20"/>
    <p:sldId id="442" r:id="rId21"/>
    <p:sldId id="446" r:id="rId22"/>
    <p:sldId id="447" r:id="rId23"/>
    <p:sldId id="448" r:id="rId24"/>
    <p:sldId id="457" r:id="rId25"/>
    <p:sldId id="449" r:id="rId26"/>
    <p:sldId id="450" r:id="rId27"/>
    <p:sldId id="451" r:id="rId28"/>
    <p:sldId id="452" r:id="rId29"/>
    <p:sldId id="458" r:id="rId30"/>
    <p:sldId id="261"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71" d="100"/>
          <a:sy n="171" d="100"/>
        </p:scale>
        <p:origin x="-112" y="-1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6/5/21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6/5/21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9"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596" y="126742"/>
            <a:ext cx="8384630" cy="5016758"/>
          </a:xfrm>
          <a:prstGeom prst="rect">
            <a:avLst/>
          </a:prstGeom>
        </p:spPr>
        <p:txBody>
          <a:bodyPr wrap="square">
            <a:spAutoFit/>
          </a:bodyPr>
          <a:lstStyle/>
          <a:p>
            <a:r>
              <a:rPr lang="mr-IN" sz="4000" baseline="30000" dirty="0" smtClean="0"/>
              <a:t>……</a:t>
            </a:r>
            <a:r>
              <a:rPr lang="en-US" sz="4000" baseline="30000" dirty="0" smtClean="0"/>
              <a:t>. 15</a:t>
            </a:r>
            <a:r>
              <a:rPr lang="en-US" sz="4000" baseline="30000" dirty="0"/>
              <a:t> </a:t>
            </a:r>
            <a:r>
              <a:rPr lang="en-US" sz="4000" dirty="0"/>
              <a:t>and how from childhood you have been acquainted with the </a:t>
            </a:r>
            <a:r>
              <a:rPr lang="en-US" sz="4000" dirty="0" smtClean="0"/>
              <a:t>sacred writings</a:t>
            </a:r>
            <a:r>
              <a:rPr lang="en-US" sz="4000" dirty="0"/>
              <a:t>, </a:t>
            </a:r>
            <a:r>
              <a:rPr lang="en-US" sz="4000" dirty="0" smtClean="0"/>
              <a:t>which </a:t>
            </a:r>
            <a:r>
              <a:rPr lang="en-US" sz="4000" dirty="0"/>
              <a:t>are able to make you wise for salvation through faith in Christ Jesus. </a:t>
            </a:r>
            <a:r>
              <a:rPr lang="en-US" sz="4000" baseline="30000" dirty="0"/>
              <a:t>16 </a:t>
            </a:r>
            <a:r>
              <a:rPr lang="en-US" sz="4000" dirty="0"/>
              <a:t>All Scripture is breathed out by God and profitable for teaching, for reproof, for correction, and for training in </a:t>
            </a:r>
            <a:r>
              <a:rPr lang="en-US" sz="4000" dirty="0" smtClean="0"/>
              <a:t>righteousness</a:t>
            </a:r>
            <a:endParaRPr lang="en-US" sz="40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23" y="80041"/>
            <a:ext cx="8347497" cy="5078314"/>
          </a:xfrm>
          <a:prstGeom prst="rect">
            <a:avLst/>
          </a:prstGeom>
        </p:spPr>
        <p:txBody>
          <a:bodyPr wrap="square">
            <a:spAutoFit/>
          </a:bodyPr>
          <a:lstStyle/>
          <a:p>
            <a:r>
              <a:rPr lang="en-US" sz="3600" b="1" dirty="0"/>
              <a:t>Acts 14:21-22</a:t>
            </a:r>
            <a:r>
              <a:rPr lang="en-US" sz="3600" dirty="0"/>
              <a:t> </a:t>
            </a:r>
            <a:endParaRPr lang="en-US" sz="3600" dirty="0" smtClean="0"/>
          </a:p>
          <a:p>
            <a:r>
              <a:rPr lang="en-US" sz="3600" dirty="0" smtClean="0"/>
              <a:t>When </a:t>
            </a:r>
            <a:r>
              <a:rPr lang="en-US" sz="3600" dirty="0"/>
              <a:t>they had preached the gospel to </a:t>
            </a:r>
            <a:r>
              <a:rPr lang="en-US" sz="3600" dirty="0" smtClean="0"/>
              <a:t> that </a:t>
            </a:r>
            <a:r>
              <a:rPr lang="en-US" sz="3600" dirty="0"/>
              <a:t>city and had made many disciples, </a:t>
            </a:r>
            <a:r>
              <a:rPr lang="en-US" sz="3600" dirty="0" smtClean="0"/>
              <a:t> they </a:t>
            </a:r>
            <a:r>
              <a:rPr lang="en-US" sz="3600" dirty="0"/>
              <a:t>returned to Lystra and to Iconium </a:t>
            </a:r>
            <a:r>
              <a:rPr lang="en-US" sz="3600" dirty="0" smtClean="0"/>
              <a:t>  and </a:t>
            </a:r>
            <a:r>
              <a:rPr lang="en-US" sz="3600" dirty="0"/>
              <a:t>to Antioch,</a:t>
            </a:r>
            <a:r>
              <a:rPr lang="en-US" sz="3600" baseline="30000" dirty="0"/>
              <a:t>22 </a:t>
            </a:r>
            <a:r>
              <a:rPr lang="en-US" sz="3600" dirty="0"/>
              <a:t>strengthening the souls </a:t>
            </a:r>
            <a:r>
              <a:rPr lang="en-US" sz="3600" dirty="0" smtClean="0"/>
              <a:t> of </a:t>
            </a:r>
            <a:r>
              <a:rPr lang="en-US" sz="3600" dirty="0"/>
              <a:t>the disciples, encouraging them to continue in the faith, and saying that </a:t>
            </a:r>
            <a:r>
              <a:rPr lang="en-US" sz="3600" dirty="0" smtClean="0"/>
              <a:t> through </a:t>
            </a:r>
            <a:r>
              <a:rPr lang="en-US" sz="3600" dirty="0"/>
              <a:t>many tribulations we must enter the kingdom of God.</a:t>
            </a:r>
            <a:endParaRPr lang="en-US" sz="36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504" y="282243"/>
            <a:ext cx="8644562" cy="4247317"/>
          </a:xfrm>
          <a:prstGeom prst="rect">
            <a:avLst/>
          </a:prstGeom>
        </p:spPr>
        <p:txBody>
          <a:bodyPr wrap="square">
            <a:spAutoFit/>
          </a:bodyPr>
          <a:lstStyle/>
          <a:p>
            <a:r>
              <a:rPr lang="en-US" sz="5400" b="1" dirty="0"/>
              <a:t>John 14:6</a:t>
            </a:r>
            <a:r>
              <a:rPr lang="en-US" sz="5400" b="1" baseline="30000" dirty="0"/>
              <a:t> </a:t>
            </a:r>
            <a:endParaRPr lang="en-US" sz="5400" b="1" baseline="30000" dirty="0" smtClean="0"/>
          </a:p>
          <a:p>
            <a:r>
              <a:rPr lang="en-US" sz="5400" dirty="0" smtClean="0"/>
              <a:t>Jesus </a:t>
            </a:r>
            <a:r>
              <a:rPr lang="en-US" sz="5400" dirty="0"/>
              <a:t>said to him, “I am the way, and the truth, and the life. No one comes to the Father except through me.</a:t>
            </a:r>
            <a:endParaRPr lang="en-US" sz="54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6769" y="378799"/>
            <a:ext cx="8384631" cy="4524315"/>
          </a:xfrm>
          <a:prstGeom prst="rect">
            <a:avLst/>
          </a:prstGeom>
        </p:spPr>
        <p:txBody>
          <a:bodyPr wrap="square">
            <a:spAutoFit/>
          </a:bodyPr>
          <a:lstStyle/>
          <a:p>
            <a:r>
              <a:rPr lang="en-US" sz="7200" b="1" dirty="0"/>
              <a:t>Psalm 119:105 </a:t>
            </a:r>
            <a:endParaRPr lang="en-US" sz="7200" b="1" dirty="0" smtClean="0"/>
          </a:p>
          <a:p>
            <a:r>
              <a:rPr lang="en-US" sz="7200" b="1" baseline="30000" dirty="0"/>
              <a:t> </a:t>
            </a:r>
            <a:r>
              <a:rPr lang="en-US" sz="7200" dirty="0"/>
              <a:t>Your word is a lamp to my feet and a light to my path.</a:t>
            </a:r>
            <a:endParaRPr lang="en-US" sz="7200"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077" y="200540"/>
            <a:ext cx="8644561" cy="4832092"/>
          </a:xfrm>
          <a:prstGeom prst="rect">
            <a:avLst/>
          </a:prstGeom>
        </p:spPr>
        <p:txBody>
          <a:bodyPr wrap="square">
            <a:spAutoFit/>
          </a:bodyPr>
          <a:lstStyle/>
          <a:p>
            <a:r>
              <a:rPr lang="en-US" sz="4400" b="1" dirty="0"/>
              <a:t>2 Peter 1:</a:t>
            </a:r>
            <a:r>
              <a:rPr lang="en-US" sz="4400" b="1" dirty="0" smtClean="0"/>
              <a:t>19</a:t>
            </a:r>
          </a:p>
          <a:p>
            <a:r>
              <a:rPr lang="en-US" sz="4400" b="1" baseline="30000" dirty="0"/>
              <a:t> </a:t>
            </a:r>
            <a:r>
              <a:rPr lang="en-US" sz="4400" dirty="0"/>
              <a:t>And we have the prophetic word more fully confirmed, to which you will do well to pay attention as to a lamp shining in a dark place, until </a:t>
            </a:r>
            <a:r>
              <a:rPr lang="en-US" sz="4400" dirty="0" smtClean="0"/>
              <a:t> the </a:t>
            </a:r>
            <a:r>
              <a:rPr lang="en-US" sz="4400" dirty="0"/>
              <a:t>day dawns and the morning star rises in your hearts</a:t>
            </a:r>
            <a:endParaRPr lang="en-US" sz="4400" b="1"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238" y="185686"/>
            <a:ext cx="8800520" cy="4801314"/>
          </a:xfrm>
          <a:prstGeom prst="rect">
            <a:avLst/>
          </a:prstGeom>
        </p:spPr>
        <p:txBody>
          <a:bodyPr wrap="square">
            <a:spAutoFit/>
          </a:bodyPr>
          <a:lstStyle/>
          <a:p>
            <a:r>
              <a:rPr lang="en-US" sz="4800" b="1" dirty="0"/>
              <a:t>John 3:19</a:t>
            </a:r>
            <a:r>
              <a:rPr lang="en-US" sz="4800" b="1" baseline="30000" dirty="0"/>
              <a:t> </a:t>
            </a:r>
            <a:endParaRPr lang="en-US" sz="4800" b="1" baseline="30000" dirty="0" smtClean="0"/>
          </a:p>
          <a:p>
            <a:r>
              <a:rPr lang="en-US" sz="4800" dirty="0" smtClean="0"/>
              <a:t>And </a:t>
            </a:r>
            <a:r>
              <a:rPr lang="en-US" sz="4800" dirty="0"/>
              <a:t>this is the judgment: </a:t>
            </a:r>
            <a:r>
              <a:rPr lang="en-US" sz="4800" dirty="0" smtClean="0"/>
              <a:t>            the </a:t>
            </a:r>
            <a:r>
              <a:rPr lang="en-US" sz="4800" dirty="0"/>
              <a:t>light has come into the world, and </a:t>
            </a:r>
            <a:r>
              <a:rPr lang="en-US" sz="4800" dirty="0" smtClean="0"/>
              <a:t> people </a:t>
            </a:r>
            <a:r>
              <a:rPr lang="en-US" sz="4800" dirty="0"/>
              <a:t>loved the darkness rather than the light because their works were evil.</a:t>
            </a:r>
            <a:endParaRPr lang="en-US" sz="4800" b="1" dirty="0"/>
          </a:p>
          <a:p>
            <a:r>
              <a:rPr lang="en-US" dirty="0"/>
              <a:t> </a:t>
            </a:r>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225" y="237678"/>
            <a:ext cx="8637134" cy="4524315"/>
          </a:xfrm>
          <a:prstGeom prst="rect">
            <a:avLst/>
          </a:prstGeom>
        </p:spPr>
        <p:txBody>
          <a:bodyPr wrap="square">
            <a:spAutoFit/>
          </a:bodyPr>
          <a:lstStyle/>
          <a:p>
            <a:r>
              <a:rPr lang="en-US" sz="5400" b="1" dirty="0"/>
              <a:t>Romans 13:12</a:t>
            </a:r>
            <a:r>
              <a:rPr lang="en-US" sz="5400" b="1" baseline="30000" dirty="0"/>
              <a:t> </a:t>
            </a:r>
            <a:endParaRPr lang="en-US" sz="5400" b="1" baseline="30000" dirty="0" smtClean="0"/>
          </a:p>
          <a:p>
            <a:r>
              <a:rPr lang="en-US" sz="5400" dirty="0" smtClean="0"/>
              <a:t>The </a:t>
            </a:r>
            <a:r>
              <a:rPr lang="en-US" sz="5400" dirty="0"/>
              <a:t>night is far gone; the day is at hand. So then let us cast off the works of darkness and put on the armor of light.</a:t>
            </a:r>
            <a:endParaRPr lang="en-US" sz="5400" b="1" dirty="0"/>
          </a:p>
          <a:p>
            <a:r>
              <a:rPr lang="en-US" b="1" dirty="0"/>
              <a:t> </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04" y="245106"/>
            <a:ext cx="8622282" cy="4524315"/>
          </a:xfrm>
          <a:prstGeom prst="rect">
            <a:avLst/>
          </a:prstGeom>
        </p:spPr>
        <p:txBody>
          <a:bodyPr wrap="square">
            <a:spAutoFit/>
          </a:bodyPr>
          <a:lstStyle/>
          <a:p>
            <a:r>
              <a:rPr lang="en-US" sz="5400" b="1" dirty="0"/>
              <a:t>Proverbs 6:23</a:t>
            </a:r>
            <a:r>
              <a:rPr lang="en-US" sz="5400" b="1" baseline="30000" dirty="0"/>
              <a:t> </a:t>
            </a:r>
            <a:endParaRPr lang="en-US" sz="5400" b="1" baseline="30000" dirty="0" smtClean="0"/>
          </a:p>
          <a:p>
            <a:r>
              <a:rPr lang="en-US" sz="5400" dirty="0" smtClean="0"/>
              <a:t>For </a:t>
            </a:r>
            <a:r>
              <a:rPr lang="en-US" sz="5400" dirty="0"/>
              <a:t>the commandment is a lamp and the teaching a light, and the reproofs of discipline are the way of life</a:t>
            </a:r>
            <a:endParaRPr lang="en-US" sz="5400" b="1" dirty="0"/>
          </a:p>
          <a:p>
            <a:r>
              <a:rPr lang="en-US" dirty="0"/>
              <a:t> </a:t>
            </a:r>
          </a:p>
        </p:txBody>
      </p:sp>
    </p:spTree>
    <p:extLst>
      <p:ext uri="{BB962C8B-B14F-4D97-AF65-F5344CB8AC3E}">
        <p14:creationId xmlns:p14="http://schemas.microsoft.com/office/powerpoint/2010/main" val="308728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85" y="59419"/>
            <a:ext cx="9038171" cy="4524315"/>
          </a:xfrm>
          <a:prstGeom prst="rect">
            <a:avLst/>
          </a:prstGeom>
        </p:spPr>
        <p:txBody>
          <a:bodyPr wrap="square">
            <a:spAutoFit/>
          </a:bodyPr>
          <a:lstStyle/>
          <a:p>
            <a:r>
              <a:rPr lang="en-US" sz="3200" dirty="0"/>
              <a:t>Luke 13:23-25</a:t>
            </a:r>
            <a:r>
              <a:rPr lang="en-US" sz="3200" baseline="30000" dirty="0"/>
              <a:t> </a:t>
            </a:r>
            <a:endParaRPr lang="en-US" sz="3200" baseline="30000" dirty="0" smtClean="0"/>
          </a:p>
          <a:p>
            <a:r>
              <a:rPr lang="en-US" sz="3200" dirty="0" smtClean="0"/>
              <a:t>And </a:t>
            </a:r>
            <a:r>
              <a:rPr lang="en-US" sz="3200" dirty="0"/>
              <a:t>someone said to him, “Lord, will those who are saved be few?” And he said to them, </a:t>
            </a:r>
            <a:r>
              <a:rPr lang="en-US" sz="3200" baseline="30000" dirty="0"/>
              <a:t>24 </a:t>
            </a:r>
            <a:r>
              <a:rPr lang="en-US" sz="3200" dirty="0"/>
              <a:t>“Strive to enter through the narrow door. For many, I tell you, will seek to enter and will not be able. </a:t>
            </a:r>
            <a:r>
              <a:rPr lang="en-US" sz="3200" baseline="30000" dirty="0"/>
              <a:t>25 </a:t>
            </a:r>
            <a:r>
              <a:rPr lang="en-US" sz="3200" dirty="0"/>
              <a:t>When once the master of the house has risen and shut the door, and you begin to stand outside and to knock at the door, saying, ‘Lord, open to us,’ then he will answer you, ‘I do not know where you come from.’</a:t>
            </a:r>
          </a:p>
        </p:txBody>
      </p:sp>
    </p:spTree>
    <p:extLst>
      <p:ext uri="{BB962C8B-B14F-4D97-AF65-F5344CB8AC3E}">
        <p14:creationId xmlns:p14="http://schemas.microsoft.com/office/powerpoint/2010/main" val="29231119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13" y="81702"/>
            <a:ext cx="9015891" cy="3785652"/>
          </a:xfrm>
          <a:prstGeom prst="rect">
            <a:avLst/>
          </a:prstGeom>
        </p:spPr>
        <p:txBody>
          <a:bodyPr wrap="square">
            <a:spAutoFit/>
          </a:bodyPr>
          <a:lstStyle/>
          <a:p>
            <a:r>
              <a:rPr lang="en-US" sz="4000" b="1" dirty="0"/>
              <a:t>Isaiah 35:8</a:t>
            </a:r>
            <a:r>
              <a:rPr lang="en-US" sz="4000" b="1" baseline="30000" dirty="0"/>
              <a:t> </a:t>
            </a:r>
            <a:endParaRPr lang="en-US" sz="4000" b="1" baseline="30000" dirty="0" smtClean="0"/>
          </a:p>
          <a:p>
            <a:r>
              <a:rPr lang="en-US" sz="4000" dirty="0" smtClean="0"/>
              <a:t>And </a:t>
            </a:r>
            <a:r>
              <a:rPr lang="en-US" sz="4000" dirty="0"/>
              <a:t>a highway shall be there, and it </a:t>
            </a:r>
            <a:r>
              <a:rPr lang="en-US" sz="4000" dirty="0" smtClean="0"/>
              <a:t>shall </a:t>
            </a:r>
            <a:r>
              <a:rPr lang="en-US" sz="4000" dirty="0"/>
              <a:t>be called the Way of Holiness; the unclean shall not pass over it.  It shall belong to those who walk on the way; </a:t>
            </a:r>
            <a:r>
              <a:rPr lang="en-US" sz="4000" dirty="0" smtClean="0"/>
              <a:t> even </a:t>
            </a:r>
            <a:r>
              <a:rPr lang="en-US" sz="4000" dirty="0"/>
              <a:t>if they are fools, they shall not go astray.</a:t>
            </a:r>
            <a:endParaRPr lang="en-US" sz="4000" b="1" dirty="0"/>
          </a:p>
        </p:txBody>
      </p:sp>
    </p:spTree>
    <p:extLst>
      <p:ext uri="{BB962C8B-B14F-4D97-AF65-F5344CB8AC3E}">
        <p14:creationId xmlns:p14="http://schemas.microsoft.com/office/powerpoint/2010/main" val="3289944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descr="i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999" y="0"/>
            <a:ext cx="5904147" cy="5143500"/>
          </a:xfrm>
          <a:prstGeom prst="rect">
            <a:avLst/>
          </a:prstGeom>
        </p:spPr>
      </p:pic>
      <p:sp>
        <p:nvSpPr>
          <p:cNvPr id="4" name="TextBox 3"/>
          <p:cNvSpPr txBox="1"/>
          <p:nvPr/>
        </p:nvSpPr>
        <p:spPr>
          <a:xfrm>
            <a:off x="74266" y="51992"/>
            <a:ext cx="1544733" cy="4943505"/>
          </a:xfrm>
          <a:prstGeom prst="rect">
            <a:avLst/>
          </a:prstGeom>
          <a:noFill/>
        </p:spPr>
        <p:txBody>
          <a:bodyPr wrap="square" rtlCol="0">
            <a:spAutoFit/>
          </a:bodyPr>
          <a:lstStyle/>
          <a:p>
            <a:pPr algn="ctr"/>
            <a:r>
              <a:rPr lang="en-US" sz="2800" b="1" dirty="0" smtClean="0"/>
              <a:t>N</a:t>
            </a:r>
          </a:p>
          <a:p>
            <a:pPr algn="ctr"/>
            <a:r>
              <a:rPr lang="en-US" sz="2800" b="1" dirty="0" smtClean="0"/>
              <a:t>A</a:t>
            </a:r>
          </a:p>
          <a:p>
            <a:pPr algn="ctr"/>
            <a:r>
              <a:rPr lang="en-US" sz="2800" b="1" dirty="0" smtClean="0"/>
              <a:t>R</a:t>
            </a:r>
          </a:p>
          <a:p>
            <a:pPr algn="ctr"/>
            <a:r>
              <a:rPr lang="en-US" sz="2800" b="1" dirty="0" smtClean="0"/>
              <a:t>R</a:t>
            </a:r>
          </a:p>
          <a:p>
            <a:pPr algn="ctr"/>
            <a:r>
              <a:rPr lang="en-US" sz="2800" b="1" dirty="0" smtClean="0"/>
              <a:t>O</a:t>
            </a:r>
          </a:p>
          <a:p>
            <a:pPr algn="ctr"/>
            <a:r>
              <a:rPr lang="en-US" sz="2800" b="1" dirty="0" smtClean="0"/>
              <a:t>W </a:t>
            </a:r>
          </a:p>
          <a:p>
            <a:pPr algn="ctr"/>
            <a:endParaRPr lang="en-US" sz="2800" b="1" dirty="0"/>
          </a:p>
          <a:p>
            <a:pPr algn="ctr"/>
            <a:r>
              <a:rPr lang="en-US" sz="2800" b="1" dirty="0" smtClean="0"/>
              <a:t>G</a:t>
            </a:r>
          </a:p>
          <a:p>
            <a:pPr algn="ctr"/>
            <a:r>
              <a:rPr lang="en-US" sz="2800" b="1" dirty="0" smtClean="0"/>
              <a:t>A</a:t>
            </a:r>
          </a:p>
          <a:p>
            <a:pPr algn="ctr"/>
            <a:r>
              <a:rPr lang="en-US" sz="2800" b="1" dirty="0" smtClean="0"/>
              <a:t>T</a:t>
            </a:r>
          </a:p>
          <a:p>
            <a:pPr algn="ctr"/>
            <a:r>
              <a:rPr lang="en-US" sz="2800" b="1" dirty="0" smtClean="0"/>
              <a:t>E</a:t>
            </a:r>
            <a:endParaRPr lang="en-US" sz="2800" b="1" dirty="0"/>
          </a:p>
        </p:txBody>
      </p:sp>
      <p:sp>
        <p:nvSpPr>
          <p:cNvPr id="8" name="TextBox 7"/>
          <p:cNvSpPr txBox="1"/>
          <p:nvPr/>
        </p:nvSpPr>
        <p:spPr>
          <a:xfrm>
            <a:off x="7582558" y="51992"/>
            <a:ext cx="1544733" cy="4832093"/>
          </a:xfrm>
          <a:prstGeom prst="rect">
            <a:avLst/>
          </a:prstGeom>
          <a:noFill/>
        </p:spPr>
        <p:txBody>
          <a:bodyPr wrap="square" rtlCol="0">
            <a:spAutoFit/>
          </a:bodyPr>
          <a:lstStyle/>
          <a:p>
            <a:pPr algn="ctr"/>
            <a:r>
              <a:rPr lang="en-US" sz="2800" b="1" dirty="0" smtClean="0"/>
              <a:t>N</a:t>
            </a:r>
          </a:p>
          <a:p>
            <a:pPr algn="ctr"/>
            <a:r>
              <a:rPr lang="en-US" sz="2800" b="1" dirty="0" smtClean="0"/>
              <a:t>A</a:t>
            </a:r>
          </a:p>
          <a:p>
            <a:pPr algn="ctr"/>
            <a:r>
              <a:rPr lang="en-US" sz="2800" b="1" dirty="0" smtClean="0"/>
              <a:t>R</a:t>
            </a:r>
          </a:p>
          <a:p>
            <a:pPr algn="ctr"/>
            <a:r>
              <a:rPr lang="en-US" sz="2800" b="1" dirty="0" smtClean="0"/>
              <a:t>R</a:t>
            </a:r>
          </a:p>
          <a:p>
            <a:pPr algn="ctr"/>
            <a:r>
              <a:rPr lang="en-US" sz="2800" b="1" dirty="0" smtClean="0"/>
              <a:t>O</a:t>
            </a:r>
          </a:p>
          <a:p>
            <a:pPr algn="ctr"/>
            <a:r>
              <a:rPr lang="en-US" sz="2800" b="1" dirty="0" smtClean="0"/>
              <a:t>W </a:t>
            </a:r>
          </a:p>
          <a:p>
            <a:pPr algn="ctr"/>
            <a:endParaRPr lang="en-US" sz="2800" b="1" dirty="0" smtClean="0"/>
          </a:p>
          <a:p>
            <a:pPr algn="ctr"/>
            <a:r>
              <a:rPr lang="en-US" sz="2800" b="1" dirty="0" smtClean="0"/>
              <a:t>P</a:t>
            </a:r>
          </a:p>
          <a:p>
            <a:pPr algn="ctr"/>
            <a:r>
              <a:rPr lang="en-US" sz="2800" b="1" dirty="0" smtClean="0"/>
              <a:t>A</a:t>
            </a:r>
          </a:p>
          <a:p>
            <a:pPr algn="ctr"/>
            <a:r>
              <a:rPr lang="en-US" sz="2800" b="1" dirty="0" smtClean="0"/>
              <a:t>T</a:t>
            </a:r>
          </a:p>
          <a:p>
            <a:pPr algn="ctr"/>
            <a:r>
              <a:rPr lang="en-US" sz="2800" b="1" dirty="0" smtClean="0"/>
              <a:t>H</a:t>
            </a:r>
            <a:endParaRPr lang="en-US" sz="2800" b="1" dirty="0"/>
          </a:p>
        </p:txBody>
      </p:sp>
      <p:sp>
        <p:nvSpPr>
          <p:cNvPr id="9" name="TextBox 8"/>
          <p:cNvSpPr txBox="1"/>
          <p:nvPr/>
        </p:nvSpPr>
        <p:spPr>
          <a:xfrm>
            <a:off x="1537306" y="3702302"/>
            <a:ext cx="5406564" cy="707886"/>
          </a:xfrm>
          <a:prstGeom prst="rect">
            <a:avLst/>
          </a:prstGeom>
          <a:noFill/>
        </p:spPr>
        <p:txBody>
          <a:bodyPr wrap="square" rtlCol="0">
            <a:spAutoFit/>
          </a:bodyPr>
          <a:lstStyle/>
          <a:p>
            <a:pPr algn="ctr"/>
            <a:r>
              <a:rPr lang="en-US" sz="4000" b="1" dirty="0" smtClean="0">
                <a:solidFill>
                  <a:srgbClr val="000000"/>
                </a:solidFill>
              </a:rPr>
              <a:t>NARROW</a:t>
            </a:r>
            <a:r>
              <a:rPr lang="en-US" sz="4000" dirty="0" smtClean="0"/>
              <a:t>               </a:t>
            </a:r>
            <a:r>
              <a:rPr lang="en-US" sz="4000" b="1" dirty="0" smtClean="0">
                <a:solidFill>
                  <a:srgbClr val="000000"/>
                </a:solidFill>
              </a:rPr>
              <a:t>PATH</a:t>
            </a:r>
            <a:endParaRPr lang="en-US" sz="4000" b="1" dirty="0">
              <a:solidFill>
                <a:srgbClr val="000000"/>
              </a:solidFill>
            </a:endParaRPr>
          </a:p>
        </p:txBody>
      </p:sp>
      <p:sp>
        <p:nvSpPr>
          <p:cNvPr id="10" name="Rectangle 9"/>
          <p:cNvSpPr/>
          <p:nvPr/>
        </p:nvSpPr>
        <p:spPr>
          <a:xfrm>
            <a:off x="1618999" y="69724"/>
            <a:ext cx="2235406" cy="707886"/>
          </a:xfrm>
          <a:prstGeom prst="rect">
            <a:avLst/>
          </a:prstGeom>
        </p:spPr>
        <p:txBody>
          <a:bodyPr wrap="square">
            <a:spAutoFit/>
          </a:bodyPr>
          <a:lstStyle/>
          <a:p>
            <a:pPr algn="ctr"/>
            <a:r>
              <a:rPr lang="en-US" sz="4000" b="1" dirty="0" smtClean="0">
                <a:solidFill>
                  <a:schemeClr val="bg1"/>
                </a:solidFill>
              </a:rPr>
              <a:t>NARROW</a:t>
            </a:r>
            <a:endParaRPr lang="en-US" sz="4000" b="1" dirty="0">
              <a:solidFill>
                <a:schemeClr val="bg1"/>
              </a:solidFill>
            </a:endParaRPr>
          </a:p>
        </p:txBody>
      </p:sp>
      <p:sp>
        <p:nvSpPr>
          <p:cNvPr id="11" name="TextBox 10"/>
          <p:cNvSpPr txBox="1"/>
          <p:nvPr/>
        </p:nvSpPr>
        <p:spPr>
          <a:xfrm>
            <a:off x="5191193" y="51992"/>
            <a:ext cx="1923490" cy="707886"/>
          </a:xfrm>
          <a:prstGeom prst="rect">
            <a:avLst/>
          </a:prstGeom>
          <a:noFill/>
        </p:spPr>
        <p:txBody>
          <a:bodyPr wrap="square" rtlCol="0">
            <a:spAutoFit/>
          </a:bodyPr>
          <a:lstStyle/>
          <a:p>
            <a:pPr algn="ctr"/>
            <a:r>
              <a:rPr lang="en-US" sz="4000" b="1" dirty="0" smtClean="0">
                <a:solidFill>
                  <a:srgbClr val="000000"/>
                </a:solidFill>
              </a:rPr>
              <a:t>GATE</a:t>
            </a:r>
            <a:endParaRPr lang="en-US" sz="4000" b="1" dirty="0">
              <a:solidFill>
                <a:srgbClr val="000000"/>
              </a:solidFill>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954" y="200542"/>
            <a:ext cx="8109846" cy="4524315"/>
          </a:xfrm>
          <a:prstGeom prst="rect">
            <a:avLst/>
          </a:prstGeom>
        </p:spPr>
        <p:txBody>
          <a:bodyPr wrap="square">
            <a:spAutoFit/>
          </a:bodyPr>
          <a:lstStyle/>
          <a:p>
            <a:r>
              <a:rPr lang="en-US" sz="5400" b="1" dirty="0"/>
              <a:t>Proverbs 16:17</a:t>
            </a:r>
            <a:r>
              <a:rPr lang="en-US" sz="5400" b="1" baseline="30000" dirty="0"/>
              <a:t> </a:t>
            </a:r>
            <a:endParaRPr lang="en-US" sz="5400" b="1" baseline="30000" dirty="0" smtClean="0"/>
          </a:p>
          <a:p>
            <a:r>
              <a:rPr lang="en-US" sz="5400" dirty="0" smtClean="0"/>
              <a:t>The </a:t>
            </a:r>
            <a:r>
              <a:rPr lang="en-US" sz="5400" dirty="0"/>
              <a:t>highway of the upright </a:t>
            </a:r>
            <a:r>
              <a:rPr lang="en-US" sz="5400" dirty="0" smtClean="0"/>
              <a:t> turns </a:t>
            </a:r>
            <a:r>
              <a:rPr lang="en-US" sz="5400" dirty="0"/>
              <a:t>aside from evil; </a:t>
            </a:r>
            <a:r>
              <a:rPr lang="en-US" sz="5400" dirty="0" smtClean="0"/>
              <a:t> whoever guards </a:t>
            </a:r>
            <a:r>
              <a:rPr lang="en-US" sz="5400" dirty="0"/>
              <a:t>his way preserves his life.</a:t>
            </a:r>
          </a:p>
          <a:p>
            <a:r>
              <a:rPr lang="en-US" b="1" dirty="0"/>
              <a:t> </a:t>
            </a:r>
          </a:p>
        </p:txBody>
      </p:sp>
    </p:spTree>
    <p:extLst>
      <p:ext uri="{BB962C8B-B14F-4D97-AF65-F5344CB8AC3E}">
        <p14:creationId xmlns:p14="http://schemas.microsoft.com/office/powerpoint/2010/main" val="4019699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119" y="81702"/>
            <a:ext cx="8919346" cy="5078313"/>
          </a:xfrm>
          <a:prstGeom prst="rect">
            <a:avLst/>
          </a:prstGeom>
        </p:spPr>
        <p:txBody>
          <a:bodyPr wrap="square">
            <a:spAutoFit/>
          </a:bodyPr>
          <a:lstStyle/>
          <a:p>
            <a:r>
              <a:rPr lang="en-US" sz="5400" b="1" dirty="0"/>
              <a:t>Proverbs 4:26-27</a:t>
            </a:r>
            <a:r>
              <a:rPr lang="en-US" sz="5400" b="1" baseline="30000" dirty="0"/>
              <a:t> </a:t>
            </a:r>
            <a:endParaRPr lang="en-US" sz="5400" b="1" baseline="30000" dirty="0" smtClean="0"/>
          </a:p>
          <a:p>
            <a:r>
              <a:rPr lang="en-US" sz="5400" dirty="0" smtClean="0"/>
              <a:t>Ponder</a:t>
            </a:r>
            <a:r>
              <a:rPr lang="en-US" sz="5400" dirty="0"/>
              <a:t> the path of your feet; </a:t>
            </a:r>
            <a:r>
              <a:rPr lang="en-US" sz="5400" dirty="0" smtClean="0"/>
              <a:t> then </a:t>
            </a:r>
            <a:r>
              <a:rPr lang="en-US" sz="5400" dirty="0"/>
              <a:t>all your ways will be sure. </a:t>
            </a:r>
            <a:r>
              <a:rPr lang="en-US" sz="5400" baseline="30000" dirty="0"/>
              <a:t>27 </a:t>
            </a:r>
            <a:r>
              <a:rPr lang="en-US" sz="5400" dirty="0"/>
              <a:t>Do not swerve to the right or to the left; turn your foot away from evil.</a:t>
            </a:r>
            <a:endParaRPr lang="en-US" sz="5400" b="1" dirty="0"/>
          </a:p>
        </p:txBody>
      </p:sp>
    </p:spTree>
    <p:extLst>
      <p:ext uri="{BB962C8B-B14F-4D97-AF65-F5344CB8AC3E}">
        <p14:creationId xmlns:p14="http://schemas.microsoft.com/office/powerpoint/2010/main" val="3512474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903" y="259961"/>
            <a:ext cx="8503456" cy="3416320"/>
          </a:xfrm>
          <a:prstGeom prst="rect">
            <a:avLst/>
          </a:prstGeom>
        </p:spPr>
        <p:txBody>
          <a:bodyPr wrap="square">
            <a:spAutoFit/>
          </a:bodyPr>
          <a:lstStyle/>
          <a:p>
            <a:r>
              <a:rPr lang="en-US" sz="5400" b="1" dirty="0"/>
              <a:t>Proverbs 14:12</a:t>
            </a:r>
            <a:r>
              <a:rPr lang="en-US" sz="5400" b="1" baseline="30000" dirty="0"/>
              <a:t> </a:t>
            </a:r>
            <a:endParaRPr lang="en-US" sz="5400" b="1" baseline="30000" dirty="0" smtClean="0"/>
          </a:p>
          <a:p>
            <a:r>
              <a:rPr lang="en-US" sz="5400" dirty="0" smtClean="0"/>
              <a:t>There </a:t>
            </a:r>
            <a:r>
              <a:rPr lang="en-US" sz="5400" dirty="0"/>
              <a:t>is a way that seems right to a man, but its end is the way to death.</a:t>
            </a:r>
            <a:endParaRPr lang="en-US" sz="5400" b="1" dirty="0"/>
          </a:p>
        </p:txBody>
      </p:sp>
    </p:spTree>
    <p:extLst>
      <p:ext uri="{BB962C8B-B14F-4D97-AF65-F5344CB8AC3E}">
        <p14:creationId xmlns:p14="http://schemas.microsoft.com/office/powerpoint/2010/main" val="278750163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2798" y="222823"/>
            <a:ext cx="8681694" cy="5016758"/>
          </a:xfrm>
          <a:prstGeom prst="rect">
            <a:avLst/>
          </a:prstGeom>
        </p:spPr>
        <p:txBody>
          <a:bodyPr wrap="square">
            <a:spAutoFit/>
          </a:bodyPr>
          <a:lstStyle/>
          <a:p>
            <a:r>
              <a:rPr lang="en-US" sz="4000" b="1" dirty="0"/>
              <a:t>1 John 2:6</a:t>
            </a:r>
            <a:r>
              <a:rPr lang="en-US" sz="4000" b="1" baseline="30000" dirty="0"/>
              <a:t> </a:t>
            </a:r>
            <a:r>
              <a:rPr lang="en-US" sz="4000" dirty="0"/>
              <a:t>whoever says he abides in him ought to walk in the same way in which he walked.</a:t>
            </a:r>
            <a:endParaRPr lang="en-US" sz="4000" b="1" dirty="0"/>
          </a:p>
          <a:p>
            <a:r>
              <a:rPr lang="en-US" sz="4000" dirty="0"/>
              <a:t> </a:t>
            </a:r>
            <a:endParaRPr lang="en-US" sz="4000" b="1" dirty="0"/>
          </a:p>
          <a:p>
            <a:r>
              <a:rPr lang="en-US" sz="4000" b="1" dirty="0"/>
              <a:t>1 Peter 2:21</a:t>
            </a:r>
            <a:r>
              <a:rPr lang="en-US" sz="4000" b="1" baseline="30000" dirty="0"/>
              <a:t> </a:t>
            </a:r>
            <a:r>
              <a:rPr lang="en-US" sz="4000" dirty="0"/>
              <a:t>For to this you have been called, because Christ also suffered for you, leaving you an example, so that you might follow in his steps.</a:t>
            </a:r>
            <a:endParaRPr lang="en-US" sz="4000" b="1" dirty="0"/>
          </a:p>
        </p:txBody>
      </p:sp>
    </p:spTree>
    <p:extLst>
      <p:ext uri="{BB962C8B-B14F-4D97-AF65-F5344CB8AC3E}">
        <p14:creationId xmlns:p14="http://schemas.microsoft.com/office/powerpoint/2010/main" val="32032913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078" y="297097"/>
            <a:ext cx="8607428" cy="4154983"/>
          </a:xfrm>
          <a:prstGeom prst="rect">
            <a:avLst/>
          </a:prstGeom>
        </p:spPr>
        <p:txBody>
          <a:bodyPr wrap="square">
            <a:spAutoFit/>
          </a:bodyPr>
          <a:lstStyle/>
          <a:p>
            <a:r>
              <a:rPr lang="en-US" sz="4400" b="1" dirty="0"/>
              <a:t>1 Corinthians 2:14</a:t>
            </a:r>
            <a:r>
              <a:rPr lang="en-US" sz="4400" b="1" baseline="30000" dirty="0"/>
              <a:t> </a:t>
            </a:r>
            <a:endParaRPr lang="en-US" sz="4400" b="1" baseline="30000" dirty="0" smtClean="0"/>
          </a:p>
          <a:p>
            <a:r>
              <a:rPr lang="en-US" sz="4400" dirty="0" smtClean="0"/>
              <a:t>The </a:t>
            </a:r>
            <a:r>
              <a:rPr lang="en-US" sz="4400" dirty="0"/>
              <a:t>natural person does not accept the things of the Spirit of God, for they are folly to him, and he is not able to understand them because they are spiritually discerned.</a:t>
            </a:r>
            <a:endParaRPr lang="en-US" sz="4400" b="1" dirty="0"/>
          </a:p>
        </p:txBody>
      </p:sp>
    </p:spTree>
    <p:extLst>
      <p:ext uri="{BB962C8B-B14F-4D97-AF65-F5344CB8AC3E}">
        <p14:creationId xmlns:p14="http://schemas.microsoft.com/office/powerpoint/2010/main" val="70068599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986" y="66847"/>
            <a:ext cx="8993611" cy="5078314"/>
          </a:xfrm>
          <a:prstGeom prst="rect">
            <a:avLst/>
          </a:prstGeom>
        </p:spPr>
        <p:txBody>
          <a:bodyPr wrap="square">
            <a:spAutoFit/>
          </a:bodyPr>
          <a:lstStyle/>
          <a:p>
            <a:r>
              <a:rPr lang="en-US" sz="3600" b="1" dirty="0"/>
              <a:t>Philippians 3:12-14</a:t>
            </a:r>
            <a:r>
              <a:rPr lang="en-US" sz="3600" b="1" baseline="30000" dirty="0"/>
              <a:t> </a:t>
            </a:r>
            <a:endParaRPr lang="en-US" sz="3600" b="1" baseline="30000" dirty="0" smtClean="0"/>
          </a:p>
          <a:p>
            <a:r>
              <a:rPr lang="en-US" sz="3600" dirty="0" smtClean="0"/>
              <a:t>Not </a:t>
            </a:r>
            <a:r>
              <a:rPr lang="en-US" sz="3600" dirty="0"/>
              <a:t>that I have already obtained this or am already perfect, but I press on to make it my own, because Christ Jesus has made me his own. </a:t>
            </a:r>
            <a:r>
              <a:rPr lang="en-US" sz="3600" baseline="30000" dirty="0"/>
              <a:t>13 </a:t>
            </a:r>
            <a:r>
              <a:rPr lang="en-US" sz="3600" dirty="0"/>
              <a:t>Brothers, I do not consider that I have made it my own. But one thing I do: </a:t>
            </a:r>
            <a:r>
              <a:rPr lang="en-US" sz="3600" dirty="0" smtClean="0"/>
              <a:t> forgetting </a:t>
            </a:r>
            <a:r>
              <a:rPr lang="en-US" sz="3600" dirty="0"/>
              <a:t>what lies behind and straining forward to what lies ahead, </a:t>
            </a:r>
            <a:r>
              <a:rPr lang="en-US" sz="3600" baseline="30000" dirty="0"/>
              <a:t>14 </a:t>
            </a:r>
            <a:r>
              <a:rPr lang="en-US" sz="3600" dirty="0"/>
              <a:t>I press on toward the goal for the prize of the upward call of God in Christ Jesus.</a:t>
            </a:r>
            <a:endParaRPr lang="en-US" sz="3600" b="1" dirty="0"/>
          </a:p>
        </p:txBody>
      </p:sp>
    </p:spTree>
    <p:extLst>
      <p:ext uri="{BB962C8B-B14F-4D97-AF65-F5344CB8AC3E}">
        <p14:creationId xmlns:p14="http://schemas.microsoft.com/office/powerpoint/2010/main" val="18726863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876" y="334235"/>
            <a:ext cx="8273231" cy="3785652"/>
          </a:xfrm>
          <a:prstGeom prst="rect">
            <a:avLst/>
          </a:prstGeom>
        </p:spPr>
        <p:txBody>
          <a:bodyPr wrap="square">
            <a:spAutoFit/>
          </a:bodyPr>
          <a:lstStyle/>
          <a:p>
            <a:r>
              <a:rPr lang="en-US" sz="6000" b="1" dirty="0"/>
              <a:t>Luke 6:46</a:t>
            </a:r>
            <a:r>
              <a:rPr lang="en-US" sz="6000" b="1" baseline="30000" dirty="0"/>
              <a:t> </a:t>
            </a:r>
            <a:endParaRPr lang="en-US" sz="6000" b="1" baseline="30000" dirty="0" smtClean="0"/>
          </a:p>
          <a:p>
            <a:r>
              <a:rPr lang="en-US" sz="6000" dirty="0" smtClean="0"/>
              <a:t>Why</a:t>
            </a:r>
            <a:r>
              <a:rPr lang="en-US" sz="6000" dirty="0"/>
              <a:t> do you call me ‘Lord, Lord,’ and not do what I tell you?</a:t>
            </a:r>
            <a:endParaRPr lang="en-US" sz="6000" b="1" dirty="0"/>
          </a:p>
        </p:txBody>
      </p:sp>
    </p:spTree>
    <p:extLst>
      <p:ext uri="{BB962C8B-B14F-4D97-AF65-F5344CB8AC3E}">
        <p14:creationId xmlns:p14="http://schemas.microsoft.com/office/powerpoint/2010/main" val="14225094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972" y="133694"/>
            <a:ext cx="8897066" cy="4955203"/>
          </a:xfrm>
          <a:prstGeom prst="rect">
            <a:avLst/>
          </a:prstGeom>
        </p:spPr>
        <p:txBody>
          <a:bodyPr wrap="square">
            <a:spAutoFit/>
          </a:bodyPr>
          <a:lstStyle/>
          <a:p>
            <a:r>
              <a:rPr lang="en-US" sz="3600" b="1" dirty="0"/>
              <a:t>John 14:23-24</a:t>
            </a:r>
            <a:r>
              <a:rPr lang="en-US" sz="3600" b="1" baseline="30000" dirty="0"/>
              <a:t> </a:t>
            </a:r>
            <a:endParaRPr lang="en-US" sz="3600" b="1" baseline="30000" dirty="0" smtClean="0"/>
          </a:p>
          <a:p>
            <a:r>
              <a:rPr lang="en-US" sz="4000" dirty="0" smtClean="0"/>
              <a:t>Jesus </a:t>
            </a:r>
            <a:r>
              <a:rPr lang="en-US" sz="4000" dirty="0"/>
              <a:t>answered him, “If anyone loves me, he will keep my word, and my Father will love him, and we will come to him and </a:t>
            </a:r>
            <a:r>
              <a:rPr lang="en-US" sz="4000" dirty="0" smtClean="0"/>
              <a:t> make </a:t>
            </a:r>
            <a:r>
              <a:rPr lang="en-US" sz="4000" dirty="0"/>
              <a:t>our home with him. </a:t>
            </a:r>
            <a:r>
              <a:rPr lang="en-US" sz="4000" baseline="30000" dirty="0"/>
              <a:t>24 </a:t>
            </a:r>
            <a:r>
              <a:rPr lang="en-US" sz="4000" dirty="0"/>
              <a:t>Whoever does not love me does not keep my words. And the word that you hear is not mine but the Father's who sent me.</a:t>
            </a:r>
            <a:endParaRPr lang="en-US" sz="4000" b="1" dirty="0"/>
          </a:p>
        </p:txBody>
      </p:sp>
    </p:spTree>
    <p:extLst>
      <p:ext uri="{BB962C8B-B14F-4D97-AF65-F5344CB8AC3E}">
        <p14:creationId xmlns:p14="http://schemas.microsoft.com/office/powerpoint/2010/main" val="42418925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637" y="274815"/>
            <a:ext cx="8600002" cy="4401205"/>
          </a:xfrm>
          <a:prstGeom prst="rect">
            <a:avLst/>
          </a:prstGeom>
        </p:spPr>
        <p:txBody>
          <a:bodyPr wrap="square">
            <a:spAutoFit/>
          </a:bodyPr>
          <a:lstStyle/>
          <a:p>
            <a:r>
              <a:rPr lang="en-US" sz="4000" b="1" dirty="0"/>
              <a:t>Matthew 7:13-14</a:t>
            </a:r>
            <a:r>
              <a:rPr lang="en-US" sz="4000" b="1" baseline="30000" dirty="0"/>
              <a:t> </a:t>
            </a:r>
            <a:endParaRPr lang="en-US" sz="4000" b="1" baseline="30000" dirty="0" smtClean="0"/>
          </a:p>
          <a:p>
            <a:r>
              <a:rPr lang="en-US" sz="4000" dirty="0" smtClean="0"/>
              <a:t>“</a:t>
            </a:r>
            <a:r>
              <a:rPr lang="en-US" sz="4000" dirty="0"/>
              <a:t>Enter by the narrow gate. For the gate is wide and the way is easy</a:t>
            </a:r>
            <a:r>
              <a:rPr lang="en-US" sz="4000" baseline="30000" dirty="0"/>
              <a:t> </a:t>
            </a:r>
            <a:r>
              <a:rPr lang="en-US" sz="4000" dirty="0"/>
              <a:t>that leads to destruction, and those who enter by it are many. </a:t>
            </a:r>
            <a:r>
              <a:rPr lang="en-US" sz="4000" b="1" baseline="30000" dirty="0"/>
              <a:t>14 </a:t>
            </a:r>
            <a:r>
              <a:rPr lang="en-US" sz="4000" dirty="0"/>
              <a:t>For the gate is narrow and the way is hard that leads to life, and those who find it are </a:t>
            </a:r>
            <a:r>
              <a:rPr lang="en-US" sz="4000" dirty="0" smtClean="0"/>
              <a:t>few”.</a:t>
            </a:r>
            <a:endParaRPr lang="en-US" sz="4000" dirty="0"/>
          </a:p>
        </p:txBody>
      </p:sp>
    </p:spTree>
    <p:extLst>
      <p:ext uri="{BB962C8B-B14F-4D97-AF65-F5344CB8AC3E}">
        <p14:creationId xmlns:p14="http://schemas.microsoft.com/office/powerpoint/2010/main" val="28619641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3" name="Picture 2" descr="iu.jpeg"/>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618999" y="0"/>
            <a:ext cx="5904147" cy="5143500"/>
          </a:xfrm>
          <a:prstGeom prst="rect">
            <a:avLst/>
          </a:prstGeom>
        </p:spPr>
      </p:pic>
      <p:sp>
        <p:nvSpPr>
          <p:cNvPr id="4" name="TextBox 3"/>
          <p:cNvSpPr txBox="1"/>
          <p:nvPr/>
        </p:nvSpPr>
        <p:spPr>
          <a:xfrm>
            <a:off x="74266" y="51992"/>
            <a:ext cx="1544733" cy="4943505"/>
          </a:xfrm>
          <a:prstGeom prst="rect">
            <a:avLst/>
          </a:prstGeom>
          <a:noFill/>
        </p:spPr>
        <p:txBody>
          <a:bodyPr wrap="square" rtlCol="0">
            <a:spAutoFit/>
          </a:bodyPr>
          <a:lstStyle/>
          <a:p>
            <a:pPr algn="ctr"/>
            <a:r>
              <a:rPr lang="en-US" sz="2800" b="1" dirty="0" smtClean="0"/>
              <a:t>N</a:t>
            </a:r>
          </a:p>
          <a:p>
            <a:pPr algn="ctr"/>
            <a:r>
              <a:rPr lang="en-US" sz="2800" b="1" dirty="0" smtClean="0"/>
              <a:t>A</a:t>
            </a:r>
          </a:p>
          <a:p>
            <a:pPr algn="ctr"/>
            <a:r>
              <a:rPr lang="en-US" sz="2800" b="1" dirty="0" smtClean="0"/>
              <a:t>R</a:t>
            </a:r>
          </a:p>
          <a:p>
            <a:pPr algn="ctr"/>
            <a:r>
              <a:rPr lang="en-US" sz="2800" b="1" dirty="0" smtClean="0"/>
              <a:t>R</a:t>
            </a:r>
          </a:p>
          <a:p>
            <a:pPr algn="ctr"/>
            <a:r>
              <a:rPr lang="en-US" sz="2800" b="1" dirty="0" smtClean="0"/>
              <a:t>O</a:t>
            </a:r>
          </a:p>
          <a:p>
            <a:pPr algn="ctr"/>
            <a:r>
              <a:rPr lang="en-US" sz="2800" b="1" dirty="0" smtClean="0"/>
              <a:t>W </a:t>
            </a:r>
          </a:p>
          <a:p>
            <a:pPr algn="ctr"/>
            <a:endParaRPr lang="en-US" sz="2800" b="1" dirty="0"/>
          </a:p>
          <a:p>
            <a:pPr algn="ctr"/>
            <a:r>
              <a:rPr lang="en-US" sz="2800" b="1" dirty="0" smtClean="0"/>
              <a:t>G</a:t>
            </a:r>
          </a:p>
          <a:p>
            <a:pPr algn="ctr"/>
            <a:r>
              <a:rPr lang="en-US" sz="2800" b="1" dirty="0" smtClean="0"/>
              <a:t>A</a:t>
            </a:r>
          </a:p>
          <a:p>
            <a:pPr algn="ctr"/>
            <a:r>
              <a:rPr lang="en-US" sz="2800" b="1" dirty="0" smtClean="0"/>
              <a:t>T</a:t>
            </a:r>
          </a:p>
          <a:p>
            <a:pPr algn="ctr"/>
            <a:r>
              <a:rPr lang="en-US" sz="2800" b="1" dirty="0" smtClean="0"/>
              <a:t>E</a:t>
            </a:r>
            <a:endParaRPr lang="en-US" sz="2800" b="1" dirty="0"/>
          </a:p>
        </p:txBody>
      </p:sp>
      <p:sp>
        <p:nvSpPr>
          <p:cNvPr id="8" name="TextBox 7"/>
          <p:cNvSpPr txBox="1"/>
          <p:nvPr/>
        </p:nvSpPr>
        <p:spPr>
          <a:xfrm>
            <a:off x="7582558" y="51992"/>
            <a:ext cx="1544733" cy="4832093"/>
          </a:xfrm>
          <a:prstGeom prst="rect">
            <a:avLst/>
          </a:prstGeom>
          <a:noFill/>
        </p:spPr>
        <p:txBody>
          <a:bodyPr wrap="square" rtlCol="0">
            <a:spAutoFit/>
          </a:bodyPr>
          <a:lstStyle/>
          <a:p>
            <a:pPr algn="ctr"/>
            <a:r>
              <a:rPr lang="en-US" sz="2800" b="1" dirty="0" smtClean="0"/>
              <a:t>N</a:t>
            </a:r>
          </a:p>
          <a:p>
            <a:pPr algn="ctr"/>
            <a:r>
              <a:rPr lang="en-US" sz="2800" b="1" dirty="0" smtClean="0"/>
              <a:t>A</a:t>
            </a:r>
          </a:p>
          <a:p>
            <a:pPr algn="ctr"/>
            <a:r>
              <a:rPr lang="en-US" sz="2800" b="1" dirty="0" smtClean="0"/>
              <a:t>R</a:t>
            </a:r>
          </a:p>
          <a:p>
            <a:pPr algn="ctr"/>
            <a:r>
              <a:rPr lang="en-US" sz="2800" b="1" dirty="0" smtClean="0"/>
              <a:t>R</a:t>
            </a:r>
          </a:p>
          <a:p>
            <a:pPr algn="ctr"/>
            <a:r>
              <a:rPr lang="en-US" sz="2800" b="1" dirty="0" smtClean="0"/>
              <a:t>O</a:t>
            </a:r>
          </a:p>
          <a:p>
            <a:pPr algn="ctr"/>
            <a:r>
              <a:rPr lang="en-US" sz="2800" b="1" dirty="0" smtClean="0"/>
              <a:t>W </a:t>
            </a:r>
          </a:p>
          <a:p>
            <a:pPr algn="ctr"/>
            <a:endParaRPr lang="en-US" sz="2800" b="1" dirty="0" smtClean="0"/>
          </a:p>
          <a:p>
            <a:pPr algn="ctr"/>
            <a:r>
              <a:rPr lang="en-US" sz="2800" b="1" dirty="0" smtClean="0"/>
              <a:t>P</a:t>
            </a:r>
          </a:p>
          <a:p>
            <a:pPr algn="ctr"/>
            <a:r>
              <a:rPr lang="en-US" sz="2800" b="1" dirty="0" smtClean="0"/>
              <a:t>A</a:t>
            </a:r>
          </a:p>
          <a:p>
            <a:pPr algn="ctr"/>
            <a:r>
              <a:rPr lang="en-US" sz="2800" b="1" dirty="0" smtClean="0"/>
              <a:t>T</a:t>
            </a:r>
          </a:p>
          <a:p>
            <a:pPr algn="ctr"/>
            <a:r>
              <a:rPr lang="en-US" sz="2800" b="1" dirty="0" smtClean="0"/>
              <a:t>H</a:t>
            </a:r>
            <a:endParaRPr lang="en-US" sz="2800" b="1" dirty="0"/>
          </a:p>
        </p:txBody>
      </p:sp>
      <p:sp>
        <p:nvSpPr>
          <p:cNvPr id="9" name="TextBox 8"/>
          <p:cNvSpPr txBox="1"/>
          <p:nvPr/>
        </p:nvSpPr>
        <p:spPr>
          <a:xfrm>
            <a:off x="1537306" y="3702302"/>
            <a:ext cx="5406564" cy="707886"/>
          </a:xfrm>
          <a:prstGeom prst="rect">
            <a:avLst/>
          </a:prstGeom>
          <a:noFill/>
        </p:spPr>
        <p:txBody>
          <a:bodyPr wrap="square" rtlCol="0">
            <a:spAutoFit/>
          </a:bodyPr>
          <a:lstStyle/>
          <a:p>
            <a:pPr algn="ctr"/>
            <a:r>
              <a:rPr lang="en-US" sz="4000" b="1" dirty="0" smtClean="0">
                <a:solidFill>
                  <a:srgbClr val="000000"/>
                </a:solidFill>
              </a:rPr>
              <a:t>NARROW</a:t>
            </a:r>
            <a:r>
              <a:rPr lang="en-US" sz="4000" dirty="0" smtClean="0"/>
              <a:t>               </a:t>
            </a:r>
            <a:r>
              <a:rPr lang="en-US" sz="4000" b="1" dirty="0" smtClean="0">
                <a:solidFill>
                  <a:srgbClr val="000000"/>
                </a:solidFill>
              </a:rPr>
              <a:t>PATH</a:t>
            </a:r>
            <a:endParaRPr lang="en-US" sz="4000" b="1" dirty="0">
              <a:solidFill>
                <a:srgbClr val="000000"/>
              </a:solidFill>
            </a:endParaRPr>
          </a:p>
        </p:txBody>
      </p:sp>
      <p:sp>
        <p:nvSpPr>
          <p:cNvPr id="10" name="Rectangle 9"/>
          <p:cNvSpPr/>
          <p:nvPr/>
        </p:nvSpPr>
        <p:spPr>
          <a:xfrm>
            <a:off x="1618999" y="69724"/>
            <a:ext cx="2235406" cy="707886"/>
          </a:xfrm>
          <a:prstGeom prst="rect">
            <a:avLst/>
          </a:prstGeom>
        </p:spPr>
        <p:txBody>
          <a:bodyPr wrap="square">
            <a:spAutoFit/>
          </a:bodyPr>
          <a:lstStyle/>
          <a:p>
            <a:pPr algn="ctr"/>
            <a:r>
              <a:rPr lang="en-US" sz="4000" b="1" dirty="0" smtClean="0">
                <a:solidFill>
                  <a:schemeClr val="bg1"/>
                </a:solidFill>
              </a:rPr>
              <a:t>NARROW</a:t>
            </a:r>
            <a:endParaRPr lang="en-US" sz="4000" b="1" dirty="0">
              <a:solidFill>
                <a:schemeClr val="bg1"/>
              </a:solidFill>
            </a:endParaRPr>
          </a:p>
        </p:txBody>
      </p:sp>
      <p:sp>
        <p:nvSpPr>
          <p:cNvPr id="11" name="TextBox 10"/>
          <p:cNvSpPr txBox="1"/>
          <p:nvPr/>
        </p:nvSpPr>
        <p:spPr>
          <a:xfrm>
            <a:off x="5191193" y="51992"/>
            <a:ext cx="1923490" cy="707886"/>
          </a:xfrm>
          <a:prstGeom prst="rect">
            <a:avLst/>
          </a:prstGeom>
          <a:noFill/>
        </p:spPr>
        <p:txBody>
          <a:bodyPr wrap="square" rtlCol="0">
            <a:spAutoFit/>
          </a:bodyPr>
          <a:lstStyle/>
          <a:p>
            <a:pPr algn="ctr"/>
            <a:r>
              <a:rPr lang="en-US" sz="4000" b="1" dirty="0" smtClean="0">
                <a:solidFill>
                  <a:srgbClr val="000000"/>
                </a:solidFill>
              </a:rPr>
              <a:t>GATE</a:t>
            </a:r>
            <a:endParaRPr lang="en-US" sz="4000" b="1" dirty="0">
              <a:solidFill>
                <a:srgbClr val="000000"/>
              </a:solidFill>
            </a:endParaRPr>
          </a:p>
        </p:txBody>
      </p:sp>
    </p:spTree>
    <p:extLst>
      <p:ext uri="{BB962C8B-B14F-4D97-AF65-F5344CB8AC3E}">
        <p14:creationId xmlns:p14="http://schemas.microsoft.com/office/powerpoint/2010/main" val="42529661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99" y="118839"/>
            <a:ext cx="8904492" cy="5078314"/>
          </a:xfrm>
          <a:prstGeom prst="rect">
            <a:avLst/>
          </a:prstGeom>
        </p:spPr>
        <p:txBody>
          <a:bodyPr wrap="square">
            <a:spAutoFit/>
          </a:bodyPr>
          <a:lstStyle/>
          <a:p>
            <a:r>
              <a:rPr lang="en-US" sz="3600" b="1" dirty="0"/>
              <a:t>Matthew 7:13-15</a:t>
            </a:r>
            <a:r>
              <a:rPr lang="en-US" sz="3600" b="1" baseline="30000" dirty="0"/>
              <a:t> </a:t>
            </a:r>
            <a:endParaRPr lang="en-US" sz="3600" b="1" baseline="30000" dirty="0" smtClean="0"/>
          </a:p>
          <a:p>
            <a:r>
              <a:rPr lang="en-US" sz="3600" dirty="0" smtClean="0"/>
              <a:t>“</a:t>
            </a:r>
            <a:r>
              <a:rPr lang="en-US" sz="3600" dirty="0"/>
              <a:t>Enter by the narrow gate. For the gate is wide and the way is easy</a:t>
            </a:r>
            <a:r>
              <a:rPr lang="en-US" sz="3600" baseline="30000" dirty="0"/>
              <a:t> </a:t>
            </a:r>
            <a:r>
              <a:rPr lang="en-US" sz="3600" dirty="0"/>
              <a:t>that leads to destruction, and those who enter by it are many. </a:t>
            </a:r>
            <a:r>
              <a:rPr lang="en-US" sz="3600" b="1" baseline="30000" dirty="0"/>
              <a:t>14 </a:t>
            </a:r>
            <a:r>
              <a:rPr lang="en-US" sz="3600" dirty="0"/>
              <a:t>For the gate is narrow and the way is hard that leads to life, and those who find it are few. </a:t>
            </a:r>
            <a:r>
              <a:rPr lang="en-US" sz="3600" b="1" baseline="30000" dirty="0"/>
              <a:t>15 </a:t>
            </a:r>
            <a:r>
              <a:rPr lang="en-US" sz="3600" dirty="0"/>
              <a:t>“Beware </a:t>
            </a:r>
            <a:r>
              <a:rPr lang="en-US" sz="3600" dirty="0" smtClean="0"/>
              <a:t> of </a:t>
            </a:r>
            <a:r>
              <a:rPr lang="en-US" sz="3600" dirty="0"/>
              <a:t>false prophets, who come to you in sheep's clothing but inwardly are </a:t>
            </a:r>
            <a:r>
              <a:rPr lang="en-US" sz="3600" dirty="0" smtClean="0"/>
              <a:t> ravenous </a:t>
            </a:r>
            <a:r>
              <a:rPr lang="en-US" sz="3600" dirty="0"/>
              <a:t>wolves. </a:t>
            </a:r>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67358" y="126266"/>
            <a:ext cx="8510882" cy="5016758"/>
          </a:xfrm>
          <a:prstGeom prst="rect">
            <a:avLst/>
          </a:prstGeom>
        </p:spPr>
        <p:txBody>
          <a:bodyPr wrap="square">
            <a:spAutoFit/>
          </a:bodyPr>
          <a:lstStyle/>
          <a:p>
            <a:r>
              <a:rPr lang="en-US" sz="4000" b="1" dirty="0"/>
              <a:t>Matthew 16:24-25</a:t>
            </a:r>
            <a:r>
              <a:rPr lang="en-US" sz="4000" b="1" baseline="30000" dirty="0"/>
              <a:t> </a:t>
            </a:r>
            <a:endParaRPr lang="en-US" sz="4000" b="1" baseline="30000" dirty="0" smtClean="0"/>
          </a:p>
          <a:p>
            <a:r>
              <a:rPr lang="en-US" sz="4000" dirty="0" smtClean="0"/>
              <a:t>Then </a:t>
            </a:r>
            <a:r>
              <a:rPr lang="en-US" sz="4000" dirty="0"/>
              <a:t>Jesus told his disciples, “If anyone would come after me, let him deny himself and take up his cross and follow me. </a:t>
            </a:r>
            <a:r>
              <a:rPr lang="en-US" sz="4000" baseline="30000" dirty="0"/>
              <a:t>25 </a:t>
            </a:r>
            <a:r>
              <a:rPr lang="en-US" sz="4000" dirty="0"/>
              <a:t>For whoever would save his life will lose it, but whoever loses his life for my sake will find it.</a:t>
            </a:r>
            <a:endParaRPr lang="en-US" sz="4000" b="1" dirty="0"/>
          </a:p>
          <a:p>
            <a:r>
              <a:rPr lang="en-US" sz="4000" b="1" dirty="0"/>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72" y="118839"/>
            <a:ext cx="8949052" cy="5078314"/>
          </a:xfrm>
          <a:prstGeom prst="rect">
            <a:avLst/>
          </a:prstGeom>
        </p:spPr>
        <p:txBody>
          <a:bodyPr wrap="square">
            <a:spAutoFit/>
          </a:bodyPr>
          <a:lstStyle/>
          <a:p>
            <a:r>
              <a:rPr lang="en-US" sz="3600" b="1" dirty="0"/>
              <a:t>Matthew 10:38</a:t>
            </a:r>
            <a:r>
              <a:rPr lang="en-US" sz="3600" b="1" baseline="30000" dirty="0"/>
              <a:t> </a:t>
            </a:r>
            <a:endParaRPr lang="en-US" sz="3600" b="1" baseline="30000" dirty="0" smtClean="0"/>
          </a:p>
          <a:p>
            <a:r>
              <a:rPr lang="en-US" sz="3600" dirty="0" smtClean="0"/>
              <a:t>And</a:t>
            </a:r>
            <a:r>
              <a:rPr lang="en-US" sz="3600" dirty="0"/>
              <a:t> whoever does not take his cross and </a:t>
            </a:r>
            <a:r>
              <a:rPr lang="en-US" sz="3600" dirty="0" smtClean="0"/>
              <a:t> follow me </a:t>
            </a:r>
            <a:r>
              <a:rPr lang="en-US" sz="3600" dirty="0"/>
              <a:t>is not worthy of me.</a:t>
            </a:r>
            <a:endParaRPr lang="en-US" sz="3600" b="1" dirty="0"/>
          </a:p>
          <a:p>
            <a:r>
              <a:rPr lang="en-US" sz="3600" b="1" dirty="0"/>
              <a:t> </a:t>
            </a:r>
          </a:p>
          <a:p>
            <a:r>
              <a:rPr lang="en-US" sz="3600" b="1" dirty="0"/>
              <a:t>Matthew 16:</a:t>
            </a:r>
            <a:r>
              <a:rPr lang="en-US" sz="3600" b="1" dirty="0" smtClean="0"/>
              <a:t>24</a:t>
            </a:r>
          </a:p>
          <a:p>
            <a:r>
              <a:rPr lang="en-US" sz="3600" b="1" baseline="30000" dirty="0"/>
              <a:t> </a:t>
            </a:r>
            <a:r>
              <a:rPr lang="en-US" sz="3600" dirty="0"/>
              <a:t>Then Jesus told his disciples, “If anyone would come after me, let him deny himself and take up his cross and follow me.</a:t>
            </a:r>
            <a:endParaRPr lang="en-US" sz="3600" b="1" dirty="0"/>
          </a:p>
          <a:p>
            <a:r>
              <a:rPr lang="en-US" sz="3600" dirty="0"/>
              <a:t> </a:t>
            </a:r>
            <a:endParaRPr lang="en-US" sz="36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596" y="341663"/>
            <a:ext cx="8228672" cy="3416320"/>
          </a:xfrm>
          <a:prstGeom prst="rect">
            <a:avLst/>
          </a:prstGeom>
        </p:spPr>
        <p:txBody>
          <a:bodyPr wrap="square">
            <a:spAutoFit/>
          </a:bodyPr>
          <a:lstStyle/>
          <a:p>
            <a:pPr algn="ctr"/>
            <a:r>
              <a:rPr lang="en-US" sz="7200" b="1" dirty="0"/>
              <a:t>Matthew 22:14</a:t>
            </a:r>
            <a:r>
              <a:rPr lang="en-US" sz="7200" b="1" baseline="30000" dirty="0"/>
              <a:t> </a:t>
            </a:r>
            <a:endParaRPr lang="en-US" sz="7200" b="1" baseline="30000" dirty="0" smtClean="0"/>
          </a:p>
          <a:p>
            <a:pPr algn="ctr"/>
            <a:r>
              <a:rPr lang="en-US" sz="7200" dirty="0" smtClean="0"/>
              <a:t>“For </a:t>
            </a:r>
            <a:r>
              <a:rPr lang="en-US" sz="7200" dirty="0"/>
              <a:t>many are called, </a:t>
            </a:r>
            <a:endParaRPr lang="en-US" sz="7200" dirty="0" smtClean="0"/>
          </a:p>
          <a:p>
            <a:pPr algn="ctr"/>
            <a:r>
              <a:rPr lang="en-US" sz="7200" dirty="0" smtClean="0"/>
              <a:t>but </a:t>
            </a:r>
            <a:r>
              <a:rPr lang="en-US" sz="7200" dirty="0"/>
              <a:t>few are chosen.”</a:t>
            </a:r>
            <a:endParaRPr lang="en-US" sz="72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13" y="74275"/>
            <a:ext cx="8986185" cy="5078314"/>
          </a:xfrm>
          <a:prstGeom prst="rect">
            <a:avLst/>
          </a:prstGeom>
        </p:spPr>
        <p:txBody>
          <a:bodyPr wrap="square">
            <a:spAutoFit/>
          </a:bodyPr>
          <a:lstStyle/>
          <a:p>
            <a:r>
              <a:rPr lang="en-US" sz="3600" b="1" dirty="0"/>
              <a:t>John 15:18-20</a:t>
            </a:r>
            <a:r>
              <a:rPr lang="en-US" sz="3600" b="1" baseline="30000" dirty="0"/>
              <a:t> </a:t>
            </a:r>
            <a:r>
              <a:rPr lang="en-US" sz="3600" b="1" baseline="30000" dirty="0"/>
              <a:t> </a:t>
            </a:r>
            <a:r>
              <a:rPr lang="en-US" sz="3600" b="1" dirty="0" smtClean="0"/>
              <a:t> </a:t>
            </a:r>
            <a:r>
              <a:rPr lang="en-US" sz="3600" dirty="0" smtClean="0"/>
              <a:t>“</a:t>
            </a:r>
            <a:r>
              <a:rPr lang="en-US" sz="3600" dirty="0"/>
              <a:t>If the world hates you, know that it has hated me before it hated you. </a:t>
            </a:r>
            <a:r>
              <a:rPr lang="en-US" sz="3600" baseline="30000" dirty="0"/>
              <a:t>19 </a:t>
            </a:r>
            <a:r>
              <a:rPr lang="en-US" sz="3600" dirty="0"/>
              <a:t>If you were of the world, the world would love you as its own; but because you are not of the world, but I chose you out of the world, therefore the world hates you. </a:t>
            </a:r>
            <a:r>
              <a:rPr lang="en-US" sz="3600" baseline="30000" dirty="0"/>
              <a:t>20 </a:t>
            </a:r>
            <a:r>
              <a:rPr lang="en-US" sz="3600" dirty="0"/>
              <a:t>Remember the word that I said to you: ‘A servant is not greater than his master.’ If they persecuted me, they will also persecute you.</a:t>
            </a:r>
            <a:endParaRPr lang="en-US" sz="36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45" y="89129"/>
            <a:ext cx="8941625" cy="5632312"/>
          </a:xfrm>
          <a:prstGeom prst="rect">
            <a:avLst/>
          </a:prstGeom>
        </p:spPr>
        <p:txBody>
          <a:bodyPr wrap="square">
            <a:spAutoFit/>
          </a:bodyPr>
          <a:lstStyle/>
          <a:p>
            <a:r>
              <a:rPr lang="en-US" sz="3600" b="1" dirty="0"/>
              <a:t>Matthew 5:10-12</a:t>
            </a:r>
            <a:r>
              <a:rPr lang="en-US" sz="3600" b="1" baseline="30000" dirty="0"/>
              <a:t> </a:t>
            </a:r>
            <a:endParaRPr lang="en-US" sz="3600" b="1" baseline="30000" dirty="0" smtClean="0"/>
          </a:p>
          <a:p>
            <a:r>
              <a:rPr lang="en-US" sz="3600" dirty="0" smtClean="0"/>
              <a:t>“</a:t>
            </a:r>
            <a:r>
              <a:rPr lang="en-US" sz="3600" dirty="0"/>
              <a:t>Blessed are those who are persecuted for righteousness' sake, for theirs is the kingdom of heaven.</a:t>
            </a:r>
            <a:r>
              <a:rPr lang="en-US" sz="3600" baseline="30000" dirty="0"/>
              <a:t>11 </a:t>
            </a:r>
            <a:r>
              <a:rPr lang="en-US" sz="3600" dirty="0"/>
              <a:t>“Blessed are you when others revile you and persecute you and utter all kinds of evil against you falsely on my account. </a:t>
            </a:r>
            <a:r>
              <a:rPr lang="en-US" sz="3600" dirty="0" smtClean="0"/>
              <a:t> </a:t>
            </a:r>
            <a:r>
              <a:rPr lang="en-US" sz="3600" baseline="30000" dirty="0" smtClean="0"/>
              <a:t>12</a:t>
            </a:r>
            <a:r>
              <a:rPr lang="en-US" sz="3600" baseline="30000" dirty="0"/>
              <a:t> </a:t>
            </a:r>
            <a:r>
              <a:rPr lang="en-US" sz="3600" dirty="0"/>
              <a:t>Rejoice and be glad, for your reward is great in heaven, for so they persecuted the prophets who were before you.</a:t>
            </a:r>
            <a:endParaRPr lang="en-US" sz="3600" b="1" dirty="0"/>
          </a:p>
          <a:p>
            <a:r>
              <a:rPr lang="en-US" sz="3600" dirty="0"/>
              <a:t> </a:t>
            </a:r>
            <a:endParaRPr lang="en-US" sz="36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86" y="141121"/>
            <a:ext cx="8696548" cy="4524316"/>
          </a:xfrm>
          <a:prstGeom prst="rect">
            <a:avLst/>
          </a:prstGeom>
        </p:spPr>
        <p:txBody>
          <a:bodyPr wrap="square">
            <a:spAutoFit/>
          </a:bodyPr>
          <a:lstStyle/>
          <a:p>
            <a:r>
              <a:rPr lang="en-US" sz="3600" dirty="0"/>
              <a:t>2 Timothy 3:12-16</a:t>
            </a:r>
            <a:r>
              <a:rPr lang="en-US" sz="3600" baseline="30000" dirty="0"/>
              <a:t> </a:t>
            </a:r>
            <a:endParaRPr lang="en-US" sz="3600" baseline="30000" dirty="0" smtClean="0"/>
          </a:p>
          <a:p>
            <a:r>
              <a:rPr lang="en-US" sz="3600" dirty="0" smtClean="0"/>
              <a:t>Indeed</a:t>
            </a:r>
            <a:r>
              <a:rPr lang="en-US" sz="3600" dirty="0"/>
              <a:t>, all who desire to live a godly life in Christ Jesus will be persecuted, </a:t>
            </a:r>
            <a:r>
              <a:rPr lang="en-US" sz="3600" baseline="30000" dirty="0"/>
              <a:t>13 </a:t>
            </a:r>
            <a:r>
              <a:rPr lang="en-US" sz="3600" dirty="0"/>
              <a:t>while evil people and impostors will go on from bad to worse, deceiving and being deceived. </a:t>
            </a:r>
            <a:endParaRPr lang="en-US" sz="3600" dirty="0" smtClean="0"/>
          </a:p>
          <a:p>
            <a:r>
              <a:rPr lang="en-US" sz="3600" baseline="30000" dirty="0" smtClean="0"/>
              <a:t>14</a:t>
            </a:r>
            <a:r>
              <a:rPr lang="en-US" sz="3600" baseline="30000" dirty="0"/>
              <a:t> </a:t>
            </a:r>
            <a:r>
              <a:rPr lang="en-US" sz="3600" dirty="0"/>
              <a:t>But as for you, continue in what you have learned and have firmly believed, knowing from whom</a:t>
            </a:r>
            <a:r>
              <a:rPr lang="en-US" sz="3600" baseline="30000" dirty="0"/>
              <a:t> </a:t>
            </a:r>
            <a:r>
              <a:rPr lang="en-US" sz="3600" dirty="0"/>
              <a:t>you learned it </a:t>
            </a:r>
            <a:r>
              <a:rPr lang="en-US" sz="3600" dirty="0"/>
              <a:t> </a:t>
            </a:r>
            <a:r>
              <a:rPr lang="mr-IN" sz="3600" dirty="0" smtClean="0"/>
              <a:t>……</a:t>
            </a:r>
            <a:r>
              <a:rPr lang="en-US" sz="3600" dirty="0" smtClean="0"/>
              <a:t>.</a:t>
            </a:r>
            <a:endParaRPr lang="en-US" sz="36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35721</TotalTime>
  <Words>279</Words>
  <Application>Microsoft Macintosh PowerPoint</Application>
  <PresentationFormat>On-screen Show (16:9)</PresentationFormat>
  <Paragraphs>121</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888</cp:revision>
  <dcterms:created xsi:type="dcterms:W3CDTF">2016-08-27T22:55:59Z</dcterms:created>
  <dcterms:modified xsi:type="dcterms:W3CDTF">2021-06-05T22:20:10Z</dcterms:modified>
</cp:coreProperties>
</file>