
<file path=[Content_Types].xml><?xml version="1.0" encoding="utf-8"?>
<Types xmlns="http://schemas.openxmlformats.org/package/2006/content-types">
  <Default Extension="xml" ContentType="application/xml"/>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376" r:id="rId2"/>
    <p:sldId id="467" r:id="rId3"/>
    <p:sldId id="398" r:id="rId4"/>
    <p:sldId id="354" r:id="rId5"/>
    <p:sldId id="380" r:id="rId6"/>
    <p:sldId id="429" r:id="rId7"/>
    <p:sldId id="345" r:id="rId8"/>
    <p:sldId id="445" r:id="rId9"/>
    <p:sldId id="452" r:id="rId10"/>
    <p:sldId id="335" r:id="rId11"/>
    <p:sldId id="430" r:id="rId12"/>
    <p:sldId id="431" r:id="rId13"/>
    <p:sldId id="432" r:id="rId14"/>
    <p:sldId id="433" r:id="rId15"/>
    <p:sldId id="435" r:id="rId16"/>
    <p:sldId id="434" r:id="rId17"/>
    <p:sldId id="453" r:id="rId18"/>
    <p:sldId id="454" r:id="rId19"/>
    <p:sldId id="455" r:id="rId20"/>
    <p:sldId id="456" r:id="rId21"/>
    <p:sldId id="447" r:id="rId22"/>
    <p:sldId id="462" r:id="rId23"/>
    <p:sldId id="463" r:id="rId24"/>
    <p:sldId id="464" r:id="rId25"/>
    <p:sldId id="465" r:id="rId26"/>
    <p:sldId id="466" r:id="rId27"/>
    <p:sldId id="261"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0537"/>
    <a:srgbClr val="25060F"/>
    <a:srgbClr val="430544"/>
    <a:srgbClr val="4C064E"/>
    <a:srgbClr val="7F0081"/>
    <a:srgbClr val="68005C"/>
    <a:srgbClr val="A70503"/>
    <a:srgbClr val="452303"/>
    <a:srgbClr val="E0690A"/>
    <a:srgbClr val="F9CD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07" autoAdjust="0"/>
  </p:normalViewPr>
  <p:slideViewPr>
    <p:cSldViewPr snapToGrid="0" snapToObjects="1">
      <p:cViewPr varScale="1">
        <p:scale>
          <a:sx n="114" d="100"/>
          <a:sy n="114" d="100"/>
        </p:scale>
        <p:origin x="-112" y="-95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5/8/21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5/8/21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5/8/21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5/8/21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5/8/21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5/8/21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5/8/21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5/8/21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5/8/21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28"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500" y="311896"/>
            <a:ext cx="8177516" cy="4401205"/>
          </a:xfrm>
          <a:prstGeom prst="rect">
            <a:avLst/>
          </a:prstGeom>
        </p:spPr>
        <p:txBody>
          <a:bodyPr wrap="square">
            <a:spAutoFit/>
          </a:bodyPr>
          <a:lstStyle/>
          <a:p>
            <a:r>
              <a:rPr lang="en-US" sz="4000" b="1" dirty="0"/>
              <a:t>Colossians 1:21-22</a:t>
            </a:r>
            <a:r>
              <a:rPr lang="en-US" sz="4000" b="1" baseline="30000" dirty="0"/>
              <a:t> </a:t>
            </a:r>
            <a:endParaRPr lang="en-US" sz="4000" b="1" baseline="30000" dirty="0" smtClean="0"/>
          </a:p>
          <a:p>
            <a:r>
              <a:rPr lang="en-US" sz="4000" dirty="0" smtClean="0"/>
              <a:t>And </a:t>
            </a:r>
            <a:r>
              <a:rPr lang="en-US" sz="4000" dirty="0"/>
              <a:t>you, who once were alienated and hostile in mind, doing evil deeds, </a:t>
            </a:r>
            <a:r>
              <a:rPr lang="en-US" sz="4000" dirty="0" smtClean="0"/>
              <a:t> </a:t>
            </a:r>
            <a:r>
              <a:rPr lang="en-US" sz="4000" baseline="30000" dirty="0" smtClean="0"/>
              <a:t>22</a:t>
            </a:r>
            <a:r>
              <a:rPr lang="en-US" sz="4000" baseline="30000" dirty="0"/>
              <a:t> </a:t>
            </a:r>
            <a:r>
              <a:rPr lang="en-US" sz="4000" dirty="0"/>
              <a:t>he has now reconciled in his body of flesh by his death, in order to present you holy and blameless and above reproach before </a:t>
            </a:r>
            <a:r>
              <a:rPr lang="en-US" sz="4000" dirty="0" smtClean="0"/>
              <a:t>him.</a:t>
            </a:r>
            <a:endParaRPr lang="en-US" sz="4000" b="1" dirty="0"/>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487" y="278480"/>
            <a:ext cx="7943554" cy="5016758"/>
          </a:xfrm>
          <a:prstGeom prst="rect">
            <a:avLst/>
          </a:prstGeom>
        </p:spPr>
        <p:txBody>
          <a:bodyPr wrap="square">
            <a:spAutoFit/>
          </a:bodyPr>
          <a:lstStyle/>
          <a:p>
            <a:r>
              <a:rPr lang="en-US" sz="4000" b="1" dirty="0"/>
              <a:t>Luke 17:3-4  </a:t>
            </a:r>
            <a:r>
              <a:rPr lang="en-US" sz="4000" b="1" baseline="30000" dirty="0"/>
              <a:t> </a:t>
            </a:r>
            <a:endParaRPr lang="en-US" sz="4000" b="1" baseline="30000" dirty="0" smtClean="0"/>
          </a:p>
          <a:p>
            <a:r>
              <a:rPr lang="en-US" sz="4000" dirty="0" smtClean="0"/>
              <a:t>Pay </a:t>
            </a:r>
            <a:r>
              <a:rPr lang="en-US" sz="4000" dirty="0"/>
              <a:t>attention to yourselves! If your brother sins, rebuke him, and if he repents, forgive him, </a:t>
            </a:r>
            <a:r>
              <a:rPr lang="en-US" sz="4000" baseline="30000" dirty="0"/>
              <a:t>4 </a:t>
            </a:r>
            <a:r>
              <a:rPr lang="en-US" sz="4000" dirty="0"/>
              <a:t>and if he sins against you seven times in the day, and turns to you seven times, saying, ‘I repent,’ you must forgive him.”</a:t>
            </a:r>
          </a:p>
          <a:p>
            <a:r>
              <a:rPr lang="en-US" sz="4000" b="1" dirty="0"/>
              <a:t> </a:t>
            </a:r>
            <a:endParaRPr lang="en-US" sz="4000" dirty="0"/>
          </a:p>
        </p:txBody>
      </p:sp>
    </p:spTree>
    <p:extLst>
      <p:ext uri="{BB962C8B-B14F-4D97-AF65-F5344CB8AC3E}">
        <p14:creationId xmlns:p14="http://schemas.microsoft.com/office/powerpoint/2010/main" val="13835679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1616" y="289618"/>
            <a:ext cx="8177516" cy="4401205"/>
          </a:xfrm>
          <a:prstGeom prst="rect">
            <a:avLst/>
          </a:prstGeom>
        </p:spPr>
        <p:txBody>
          <a:bodyPr wrap="square">
            <a:spAutoFit/>
          </a:bodyPr>
          <a:lstStyle/>
          <a:p>
            <a:r>
              <a:rPr lang="en-US" sz="4000" b="1" dirty="0"/>
              <a:t>Ephesians 4:31-32</a:t>
            </a:r>
            <a:r>
              <a:rPr lang="en-US" sz="4000" dirty="0"/>
              <a:t> </a:t>
            </a:r>
            <a:endParaRPr lang="en-US" sz="4000" dirty="0" smtClean="0"/>
          </a:p>
          <a:p>
            <a:r>
              <a:rPr lang="en-US" sz="4000" dirty="0" smtClean="0"/>
              <a:t>Let </a:t>
            </a:r>
            <a:r>
              <a:rPr lang="en-US" sz="4000" dirty="0"/>
              <a:t>all bitterness and wrath and anger and clamor and slander be put away from you, along with all malice. </a:t>
            </a:r>
            <a:r>
              <a:rPr lang="en-US" sz="4000" dirty="0" smtClean="0"/>
              <a:t> Be </a:t>
            </a:r>
            <a:r>
              <a:rPr lang="en-US" sz="4000" dirty="0"/>
              <a:t>kind to one another, tenderhearted, forgiving one another, as God in Christ forgave you.</a:t>
            </a:r>
          </a:p>
        </p:txBody>
      </p:sp>
    </p:spTree>
    <p:extLst>
      <p:ext uri="{BB962C8B-B14F-4D97-AF65-F5344CB8AC3E}">
        <p14:creationId xmlns:p14="http://schemas.microsoft.com/office/powerpoint/2010/main" val="40793749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1950" y="167088"/>
            <a:ext cx="8244361" cy="4524316"/>
          </a:xfrm>
          <a:prstGeom prst="rect">
            <a:avLst/>
          </a:prstGeom>
        </p:spPr>
        <p:txBody>
          <a:bodyPr wrap="square">
            <a:spAutoFit/>
          </a:bodyPr>
          <a:lstStyle/>
          <a:p>
            <a:pPr algn="ctr"/>
            <a:r>
              <a:rPr lang="en-US" sz="3600" b="1" dirty="0"/>
              <a:t>Colossians 3:12-13</a:t>
            </a:r>
            <a:r>
              <a:rPr lang="en-US" sz="3600" baseline="30000" dirty="0"/>
              <a:t>  </a:t>
            </a:r>
            <a:endParaRPr lang="en-US" sz="3600" baseline="30000" dirty="0" smtClean="0"/>
          </a:p>
          <a:p>
            <a:pPr algn="ctr"/>
            <a:r>
              <a:rPr lang="en-US" sz="3600" dirty="0" smtClean="0"/>
              <a:t>Put </a:t>
            </a:r>
            <a:r>
              <a:rPr lang="en-US" sz="3600" dirty="0"/>
              <a:t>on then, as God's chosen ones, holy and beloved, compassionate hearts, </a:t>
            </a:r>
            <a:r>
              <a:rPr lang="en-US" sz="3600" dirty="0" smtClean="0"/>
              <a:t> kindness</a:t>
            </a:r>
            <a:r>
              <a:rPr lang="en-US" sz="3600" dirty="0"/>
              <a:t>, </a:t>
            </a:r>
            <a:r>
              <a:rPr lang="en-US" sz="3600" dirty="0" smtClean="0"/>
              <a:t> humility</a:t>
            </a:r>
            <a:r>
              <a:rPr lang="en-US" sz="3600" dirty="0"/>
              <a:t>, meekness, and patience, </a:t>
            </a:r>
            <a:r>
              <a:rPr lang="en-US" sz="3600" baseline="30000" dirty="0"/>
              <a:t>13 </a:t>
            </a:r>
            <a:r>
              <a:rPr lang="en-US" sz="3600" dirty="0"/>
              <a:t>bearing with one another and, if one has a complaint </a:t>
            </a:r>
            <a:r>
              <a:rPr lang="en-US" sz="3600" dirty="0" smtClean="0"/>
              <a:t>against </a:t>
            </a:r>
            <a:r>
              <a:rPr lang="en-US" sz="3600" dirty="0"/>
              <a:t>another, forgiving each other; as the Lord has forgiven you, so you also must forgive.</a:t>
            </a:r>
          </a:p>
        </p:txBody>
      </p:sp>
    </p:spTree>
    <p:extLst>
      <p:ext uri="{BB962C8B-B14F-4D97-AF65-F5344CB8AC3E}">
        <p14:creationId xmlns:p14="http://schemas.microsoft.com/office/powerpoint/2010/main" val="21657999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243" y="311897"/>
            <a:ext cx="8690003" cy="4401205"/>
          </a:xfrm>
          <a:prstGeom prst="rect">
            <a:avLst/>
          </a:prstGeom>
        </p:spPr>
        <p:txBody>
          <a:bodyPr wrap="square">
            <a:spAutoFit/>
          </a:bodyPr>
          <a:lstStyle/>
          <a:p>
            <a:r>
              <a:rPr lang="en-US" sz="4000" b="1" dirty="0"/>
              <a:t>Matthew 5:22-24</a:t>
            </a:r>
            <a:r>
              <a:rPr lang="en-US" sz="4000" b="1" baseline="30000" dirty="0"/>
              <a:t> </a:t>
            </a:r>
            <a:endParaRPr lang="en-US" sz="4000" b="1" baseline="30000" dirty="0" smtClean="0"/>
          </a:p>
          <a:p>
            <a:r>
              <a:rPr lang="en-US" sz="4000" dirty="0" smtClean="0"/>
              <a:t>But </a:t>
            </a:r>
            <a:r>
              <a:rPr lang="en-US" sz="4000" dirty="0"/>
              <a:t>I say to you that everyone who is angry with his brother will be liable to judgment; whoever insults his brother will be liable to the council; and whoever says, ‘You fool!’ will be liable to the hell of fire. </a:t>
            </a:r>
            <a:r>
              <a:rPr lang="en-US" sz="4000" dirty="0"/>
              <a:t> </a:t>
            </a:r>
            <a:r>
              <a:rPr lang="mr-IN" sz="4000" dirty="0" smtClean="0"/>
              <a:t>………</a:t>
            </a:r>
            <a:endParaRPr lang="en-US" sz="4000" dirty="0"/>
          </a:p>
        </p:txBody>
      </p:sp>
    </p:spTree>
    <p:extLst>
      <p:ext uri="{BB962C8B-B14F-4D97-AF65-F5344CB8AC3E}">
        <p14:creationId xmlns:p14="http://schemas.microsoft.com/office/powerpoint/2010/main" val="1901063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974" y="100253"/>
            <a:ext cx="8845978" cy="4832092"/>
          </a:xfrm>
          <a:prstGeom prst="rect">
            <a:avLst/>
          </a:prstGeom>
        </p:spPr>
        <p:txBody>
          <a:bodyPr wrap="square">
            <a:spAutoFit/>
          </a:bodyPr>
          <a:lstStyle/>
          <a:p>
            <a:r>
              <a:rPr lang="mr-IN" sz="4400" baseline="30000" dirty="0" smtClean="0"/>
              <a:t>……</a:t>
            </a:r>
            <a:r>
              <a:rPr lang="en-US" sz="4400" baseline="30000" dirty="0" smtClean="0"/>
              <a:t> 23</a:t>
            </a:r>
            <a:r>
              <a:rPr lang="en-US" sz="4400" baseline="30000" dirty="0"/>
              <a:t> </a:t>
            </a:r>
            <a:r>
              <a:rPr lang="en-US" sz="4400" dirty="0"/>
              <a:t>So if you are offering your gift </a:t>
            </a:r>
            <a:r>
              <a:rPr lang="en-US" sz="4400" dirty="0" smtClean="0"/>
              <a:t>  at </a:t>
            </a:r>
            <a:r>
              <a:rPr lang="en-US" sz="4400" dirty="0"/>
              <a:t>the altar and there remember that your brother has something against you, </a:t>
            </a:r>
            <a:r>
              <a:rPr lang="en-US" sz="4400" dirty="0" smtClean="0"/>
              <a:t> </a:t>
            </a:r>
            <a:r>
              <a:rPr lang="en-US" sz="4400" baseline="30000" dirty="0" smtClean="0"/>
              <a:t>24</a:t>
            </a:r>
            <a:r>
              <a:rPr lang="en-US" sz="4400" baseline="30000" dirty="0"/>
              <a:t> </a:t>
            </a:r>
            <a:r>
              <a:rPr lang="en-US" sz="4400" dirty="0"/>
              <a:t>leave your gift there before the altar and go. First be reconciled </a:t>
            </a:r>
            <a:r>
              <a:rPr lang="en-US" sz="4400" dirty="0" smtClean="0"/>
              <a:t> to </a:t>
            </a:r>
            <a:r>
              <a:rPr lang="en-US" sz="4400" dirty="0"/>
              <a:t>your brother</a:t>
            </a:r>
            <a:r>
              <a:rPr lang="en-US" sz="4400" dirty="0" smtClean="0"/>
              <a:t>, and </a:t>
            </a:r>
            <a:r>
              <a:rPr lang="en-US" sz="4400" dirty="0"/>
              <a:t>then come and offer your gift.</a:t>
            </a:r>
          </a:p>
        </p:txBody>
      </p:sp>
    </p:spTree>
    <p:extLst>
      <p:ext uri="{BB962C8B-B14F-4D97-AF65-F5344CB8AC3E}">
        <p14:creationId xmlns:p14="http://schemas.microsoft.com/office/powerpoint/2010/main" val="8685313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539" y="300757"/>
            <a:ext cx="8812554" cy="4524315"/>
          </a:xfrm>
          <a:prstGeom prst="rect">
            <a:avLst/>
          </a:prstGeom>
        </p:spPr>
        <p:txBody>
          <a:bodyPr wrap="square">
            <a:spAutoFit/>
          </a:bodyPr>
          <a:lstStyle/>
          <a:p>
            <a:r>
              <a:rPr lang="en-US" sz="4800" b="1" dirty="0"/>
              <a:t>James 1:19-20</a:t>
            </a:r>
            <a:r>
              <a:rPr lang="en-US" sz="4800" b="1" baseline="30000" dirty="0"/>
              <a:t> </a:t>
            </a:r>
            <a:endParaRPr lang="en-US" sz="4800" b="1" baseline="30000" dirty="0" smtClean="0"/>
          </a:p>
          <a:p>
            <a:r>
              <a:rPr lang="en-US" sz="4800" dirty="0" smtClean="0"/>
              <a:t>Know </a:t>
            </a:r>
            <a:r>
              <a:rPr lang="en-US" sz="4800" dirty="0"/>
              <a:t>this, my beloved brothers: let every person be quick to hear, </a:t>
            </a:r>
            <a:r>
              <a:rPr lang="en-US" sz="4800" dirty="0" smtClean="0"/>
              <a:t> slow </a:t>
            </a:r>
            <a:r>
              <a:rPr lang="en-US" sz="4800" dirty="0"/>
              <a:t>to speak, slow to anger; </a:t>
            </a:r>
            <a:r>
              <a:rPr lang="en-US" sz="4800" dirty="0" smtClean="0"/>
              <a:t> </a:t>
            </a:r>
            <a:r>
              <a:rPr lang="en-US" sz="4800" baseline="30000" dirty="0" smtClean="0"/>
              <a:t>20</a:t>
            </a:r>
            <a:r>
              <a:rPr lang="en-US" sz="4800" baseline="30000" dirty="0"/>
              <a:t> </a:t>
            </a:r>
            <a:r>
              <a:rPr lang="en-US" sz="4800" dirty="0"/>
              <a:t>for the anger of man does not produce the righteousness of God.</a:t>
            </a:r>
            <a:r>
              <a:rPr lang="en-US" sz="4800" b="1" dirty="0"/>
              <a:t> </a:t>
            </a:r>
            <a:endParaRPr lang="en-US" sz="4800" dirty="0"/>
          </a:p>
        </p:txBody>
      </p:sp>
    </p:spTree>
    <p:extLst>
      <p:ext uri="{BB962C8B-B14F-4D97-AF65-F5344CB8AC3E}">
        <p14:creationId xmlns:p14="http://schemas.microsoft.com/office/powerpoint/2010/main" val="15309640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2821" y="167088"/>
            <a:ext cx="8701144" cy="4524316"/>
          </a:xfrm>
          <a:prstGeom prst="rect">
            <a:avLst/>
          </a:prstGeom>
        </p:spPr>
        <p:txBody>
          <a:bodyPr wrap="square">
            <a:spAutoFit/>
          </a:bodyPr>
          <a:lstStyle/>
          <a:p>
            <a:r>
              <a:rPr lang="en-US" sz="3600" b="1" dirty="0"/>
              <a:t>Romans 12:17-21</a:t>
            </a:r>
            <a:r>
              <a:rPr lang="en-US" sz="3600" b="1" baseline="30000" dirty="0"/>
              <a:t> </a:t>
            </a:r>
            <a:r>
              <a:rPr lang="en-US" sz="3600" b="1" baseline="30000" dirty="0" smtClean="0"/>
              <a:t> </a:t>
            </a:r>
          </a:p>
          <a:p>
            <a:r>
              <a:rPr lang="en-US" sz="3600" dirty="0" smtClean="0"/>
              <a:t>Repay </a:t>
            </a:r>
            <a:r>
              <a:rPr lang="en-US" sz="3600" dirty="0"/>
              <a:t>no one evil for evil, but give thought to do what is honorable in the sight of all.</a:t>
            </a:r>
            <a:r>
              <a:rPr lang="en-US" sz="3600" baseline="30000" dirty="0"/>
              <a:t>18 </a:t>
            </a:r>
            <a:r>
              <a:rPr lang="en-US" sz="3600" dirty="0"/>
              <a:t>If possible, so far as it depends on you, live peaceably with all. </a:t>
            </a:r>
            <a:r>
              <a:rPr lang="en-US" sz="3600" baseline="30000" dirty="0"/>
              <a:t>19 </a:t>
            </a:r>
            <a:r>
              <a:rPr lang="en-US" sz="3600" dirty="0"/>
              <a:t>Beloved, never avenge yourselves, but leave it to the wrath of God, for it is written, “Vengeance is mine, I will repay, says the Lord.</a:t>
            </a:r>
            <a:r>
              <a:rPr lang="en-US" sz="3600" dirty="0" smtClean="0"/>
              <a:t>”</a:t>
            </a:r>
            <a:r>
              <a:rPr lang="mr-IN" sz="3600" dirty="0" smtClean="0"/>
              <a:t>……</a:t>
            </a:r>
            <a:r>
              <a:rPr lang="en-US" sz="3600" dirty="0" smtClean="0"/>
              <a:t>..</a:t>
            </a:r>
            <a:r>
              <a:rPr lang="en-US" sz="3600" dirty="0"/>
              <a:t> </a:t>
            </a:r>
            <a:r>
              <a:rPr lang="en-US" sz="3600" dirty="0"/>
              <a:t> </a:t>
            </a:r>
          </a:p>
        </p:txBody>
      </p:sp>
    </p:spTree>
    <p:extLst>
      <p:ext uri="{BB962C8B-B14F-4D97-AF65-F5344CB8AC3E}">
        <p14:creationId xmlns:p14="http://schemas.microsoft.com/office/powerpoint/2010/main" val="39712569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3359" y="222783"/>
            <a:ext cx="8389195" cy="3785652"/>
          </a:xfrm>
          <a:prstGeom prst="rect">
            <a:avLst/>
          </a:prstGeom>
        </p:spPr>
        <p:txBody>
          <a:bodyPr wrap="square">
            <a:spAutoFit/>
          </a:bodyPr>
          <a:lstStyle/>
          <a:p>
            <a:r>
              <a:rPr lang="mr-IN" sz="4000" baseline="30000" dirty="0" smtClean="0"/>
              <a:t>………</a:t>
            </a:r>
            <a:r>
              <a:rPr lang="en-US" sz="4000" baseline="30000" dirty="0" smtClean="0"/>
              <a:t>.  20</a:t>
            </a:r>
            <a:r>
              <a:rPr lang="en-US" sz="4000" baseline="30000" dirty="0"/>
              <a:t> </a:t>
            </a:r>
            <a:r>
              <a:rPr lang="en-US" sz="4000" dirty="0"/>
              <a:t>To the contrary, “if your enemy is hungry, feed him; if he is thirsty, give him something to drink; for by so doing you will heap burning coals on his head.” </a:t>
            </a:r>
            <a:r>
              <a:rPr lang="en-US" sz="4000" baseline="30000" dirty="0" smtClean="0"/>
              <a:t>21</a:t>
            </a:r>
            <a:r>
              <a:rPr lang="en-US" sz="4000" baseline="30000" dirty="0"/>
              <a:t> </a:t>
            </a:r>
            <a:r>
              <a:rPr lang="en-US" sz="4000" dirty="0"/>
              <a:t>Do not be overcome by evil, but overcome evil with good.</a:t>
            </a:r>
          </a:p>
        </p:txBody>
      </p:sp>
    </p:spTree>
    <p:extLst>
      <p:ext uri="{BB962C8B-B14F-4D97-AF65-F5344CB8AC3E}">
        <p14:creationId xmlns:p14="http://schemas.microsoft.com/office/powerpoint/2010/main" val="2867864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2551" y="65186"/>
            <a:ext cx="8935106" cy="5078314"/>
          </a:xfrm>
          <a:prstGeom prst="rect">
            <a:avLst/>
          </a:prstGeom>
        </p:spPr>
        <p:txBody>
          <a:bodyPr wrap="square">
            <a:spAutoFit/>
          </a:bodyPr>
          <a:lstStyle/>
          <a:p>
            <a:r>
              <a:rPr lang="en-US" sz="3600" b="1" dirty="0"/>
              <a:t>1 Corinthians 13:1-4</a:t>
            </a:r>
            <a:r>
              <a:rPr lang="en-US" sz="3600" dirty="0"/>
              <a:t> If I speak in the tongues of men and of angels, but have not love, I am a noisy gong or a clanging cymbal. </a:t>
            </a:r>
            <a:r>
              <a:rPr lang="en-US" sz="3600" baseline="30000" dirty="0"/>
              <a:t>2 </a:t>
            </a:r>
            <a:r>
              <a:rPr lang="en-US" sz="3600" dirty="0"/>
              <a:t>And if I have prophetic powers, and understand all mysteries and all knowledge, and if I have all faith, so as to remove mountains, but have not love, I am nothing. </a:t>
            </a:r>
            <a:r>
              <a:rPr lang="en-US" sz="3600" baseline="30000" dirty="0"/>
              <a:t>3 </a:t>
            </a:r>
            <a:r>
              <a:rPr lang="en-US" sz="3600" dirty="0"/>
              <a:t>If I give away all I have, and if I deliver up my body to be burned, but have not love, I gain nothing</a:t>
            </a:r>
            <a:r>
              <a:rPr lang="en-US" sz="3600" dirty="0"/>
              <a:t> </a:t>
            </a:r>
            <a:r>
              <a:rPr lang="mr-IN" sz="3600" dirty="0" smtClean="0"/>
              <a:t>……</a:t>
            </a:r>
            <a:r>
              <a:rPr lang="en-US" sz="3600" dirty="0" smtClean="0"/>
              <a:t>..</a:t>
            </a:r>
            <a:endParaRPr lang="en-US" sz="3600" dirty="0"/>
          </a:p>
        </p:txBody>
      </p:sp>
    </p:spTree>
    <p:extLst>
      <p:ext uri="{BB962C8B-B14F-4D97-AF65-F5344CB8AC3E}">
        <p14:creationId xmlns:p14="http://schemas.microsoft.com/office/powerpoint/2010/main" val="7145590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668461" y="389871"/>
            <a:ext cx="8005219" cy="4502936"/>
          </a:xfrm>
          <a:prstGeom prst="rect">
            <a:avLst/>
          </a:prstGeom>
        </p:spPr>
      </p:pic>
      <p:sp>
        <p:nvSpPr>
          <p:cNvPr id="5" name="TextBox 4"/>
          <p:cNvSpPr txBox="1"/>
          <p:nvPr/>
        </p:nvSpPr>
        <p:spPr>
          <a:xfrm>
            <a:off x="-111411" y="1530052"/>
            <a:ext cx="9602123" cy="156966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9600" b="1" spc="50" dirty="0" smtClean="0">
                <a:ln w="11430"/>
                <a:solidFill>
                  <a:srgbClr val="0000FF"/>
                </a:solidFill>
                <a:effectLst>
                  <a:outerShdw blurRad="76200" dist="50800" dir="5400000" algn="tl" rotWithShape="0">
                    <a:srgbClr val="000000">
                      <a:alpha val="65000"/>
                    </a:srgbClr>
                  </a:outerShdw>
                </a:effectLst>
                <a:latin typeface="Charter Black"/>
                <a:cs typeface="Charter Black"/>
              </a:rPr>
              <a:t>Reconciliation</a:t>
            </a:r>
            <a:endParaRPr lang="en-US" sz="9600" b="1" spc="50" dirty="0">
              <a:ln w="11430"/>
              <a:solidFill>
                <a:srgbClr val="0000FF"/>
              </a:solidFill>
              <a:effectLst>
                <a:outerShdw blurRad="76200" dist="50800" dir="5400000" algn="tl" rotWithShape="0">
                  <a:srgbClr val="000000">
                    <a:alpha val="65000"/>
                  </a:srgbClr>
                </a:outerShdw>
              </a:effectLst>
              <a:latin typeface="Charter Black"/>
              <a:cs typeface="Charter Black"/>
            </a:endParaRPr>
          </a:p>
        </p:txBody>
      </p:sp>
      <p:sp>
        <p:nvSpPr>
          <p:cNvPr id="7" name="Rectangle 6"/>
          <p:cNvSpPr/>
          <p:nvPr/>
        </p:nvSpPr>
        <p:spPr>
          <a:xfrm>
            <a:off x="122551" y="125837"/>
            <a:ext cx="8912823" cy="76944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a:cs typeface="Cooper Black"/>
              </a:rPr>
              <a:t>Reconciliation In The Conflict </a:t>
            </a:r>
          </a:p>
        </p:txBody>
      </p:sp>
      <p:sp>
        <p:nvSpPr>
          <p:cNvPr id="8" name="Rectangle 7"/>
          <p:cNvSpPr/>
          <p:nvPr/>
        </p:nvSpPr>
        <p:spPr>
          <a:xfrm>
            <a:off x="563011" y="4313083"/>
            <a:ext cx="8110669" cy="70788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a:cs typeface="Cooper Black"/>
              </a:rPr>
              <a:t>Reconciliation In The Conflict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a:cs typeface="Cooper Black"/>
            </a:endParaRPr>
          </a:p>
        </p:txBody>
      </p:sp>
    </p:spTree>
    <p:extLst>
      <p:ext uri="{BB962C8B-B14F-4D97-AF65-F5344CB8AC3E}">
        <p14:creationId xmlns:p14="http://schemas.microsoft.com/office/powerpoint/2010/main" val="31534115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385" y="245062"/>
            <a:ext cx="8645439" cy="5016758"/>
          </a:xfrm>
          <a:prstGeom prst="rect">
            <a:avLst/>
          </a:prstGeom>
        </p:spPr>
        <p:txBody>
          <a:bodyPr wrap="square">
            <a:spAutoFit/>
          </a:bodyPr>
          <a:lstStyle/>
          <a:p>
            <a:r>
              <a:rPr lang="mr-IN" sz="4000" baseline="30000" dirty="0" smtClean="0"/>
              <a:t>………</a:t>
            </a:r>
            <a:r>
              <a:rPr lang="en-US" sz="4000" baseline="30000" dirty="0" smtClean="0"/>
              <a:t>. 4</a:t>
            </a:r>
            <a:r>
              <a:rPr lang="en-US" sz="4000" baseline="30000" dirty="0"/>
              <a:t> </a:t>
            </a:r>
            <a:r>
              <a:rPr lang="en-US" sz="4000" baseline="30000" dirty="0" smtClean="0"/>
              <a:t> </a:t>
            </a:r>
            <a:r>
              <a:rPr lang="en-US" sz="4000" dirty="0" smtClean="0"/>
              <a:t>Love </a:t>
            </a:r>
            <a:r>
              <a:rPr lang="en-US" sz="4000" dirty="0"/>
              <a:t>is patient and kind; love does not envy or boast; it is not arrogant </a:t>
            </a:r>
            <a:r>
              <a:rPr lang="en-US" sz="4000" baseline="30000" dirty="0"/>
              <a:t>5 </a:t>
            </a:r>
            <a:r>
              <a:rPr lang="en-US" sz="4000" dirty="0"/>
              <a:t>or rude. It does not insist on its own way; it is not irritable or resentful; </a:t>
            </a:r>
            <a:r>
              <a:rPr lang="en-US" sz="4000" baseline="30000" dirty="0"/>
              <a:t>6 </a:t>
            </a:r>
            <a:r>
              <a:rPr lang="en-US" sz="4000" dirty="0"/>
              <a:t>it does not rejoice at wrongdoing, but rejoices with the truth. </a:t>
            </a:r>
            <a:r>
              <a:rPr lang="en-US" sz="4000" baseline="30000" dirty="0"/>
              <a:t>7 </a:t>
            </a:r>
            <a:r>
              <a:rPr lang="en-US" sz="4000" dirty="0"/>
              <a:t>Love bears all things, believes all things, hopes all things, </a:t>
            </a:r>
            <a:r>
              <a:rPr lang="en-US" sz="4000" dirty="0" smtClean="0"/>
              <a:t> endures </a:t>
            </a:r>
            <a:r>
              <a:rPr lang="en-US" sz="4000" dirty="0"/>
              <a:t>all things.</a:t>
            </a:r>
            <a:r>
              <a:rPr lang="en-US" sz="4000" dirty="0"/>
              <a:t> </a:t>
            </a:r>
          </a:p>
        </p:txBody>
      </p:sp>
    </p:spTree>
    <p:extLst>
      <p:ext uri="{BB962C8B-B14F-4D97-AF65-F5344CB8AC3E}">
        <p14:creationId xmlns:p14="http://schemas.microsoft.com/office/powerpoint/2010/main" val="28875417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103" y="278480"/>
            <a:ext cx="8623157" cy="5016758"/>
          </a:xfrm>
          <a:prstGeom prst="rect">
            <a:avLst/>
          </a:prstGeom>
        </p:spPr>
        <p:txBody>
          <a:bodyPr wrap="square">
            <a:spAutoFit/>
          </a:bodyPr>
          <a:lstStyle/>
          <a:p>
            <a:r>
              <a:rPr lang="en-US" sz="4000" b="1" dirty="0"/>
              <a:t>Hebrews 12:14-15</a:t>
            </a:r>
            <a:r>
              <a:rPr lang="en-US" sz="4000" baseline="30000" dirty="0"/>
              <a:t> </a:t>
            </a:r>
            <a:r>
              <a:rPr lang="en-US" sz="4000" baseline="30000" dirty="0" smtClean="0"/>
              <a:t> </a:t>
            </a:r>
          </a:p>
          <a:p>
            <a:r>
              <a:rPr lang="en-US" sz="4000" dirty="0" smtClean="0"/>
              <a:t>Strive </a:t>
            </a:r>
            <a:r>
              <a:rPr lang="en-US" sz="4000" dirty="0"/>
              <a:t>for peace with everyone, and for the holiness without which no one will see the Lord. </a:t>
            </a:r>
            <a:r>
              <a:rPr lang="en-US" sz="4000" baseline="30000" dirty="0"/>
              <a:t>15 </a:t>
            </a:r>
            <a:r>
              <a:rPr lang="en-US" sz="4000" dirty="0"/>
              <a:t>See to it that no one fails to obtain the grace of God; that no “root of bitterness” springs up and causes trouble, and by it many become defiled</a:t>
            </a:r>
          </a:p>
          <a:p>
            <a:r>
              <a:rPr lang="en-US" sz="4000" dirty="0"/>
              <a:t> </a:t>
            </a:r>
          </a:p>
        </p:txBody>
      </p:sp>
    </p:spTree>
    <p:extLst>
      <p:ext uri="{BB962C8B-B14F-4D97-AF65-F5344CB8AC3E}">
        <p14:creationId xmlns:p14="http://schemas.microsoft.com/office/powerpoint/2010/main" val="138410026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5103" y="133669"/>
            <a:ext cx="8701144" cy="5632311"/>
          </a:xfrm>
          <a:prstGeom prst="rect">
            <a:avLst/>
          </a:prstGeom>
        </p:spPr>
        <p:txBody>
          <a:bodyPr wrap="square">
            <a:spAutoFit/>
          </a:bodyPr>
          <a:lstStyle/>
          <a:p>
            <a:r>
              <a:rPr lang="en-US" sz="4000" b="1" dirty="0"/>
              <a:t>Ephesians 4:1-3 </a:t>
            </a:r>
            <a:endParaRPr lang="en-US" sz="4000" b="1" dirty="0" smtClean="0"/>
          </a:p>
          <a:p>
            <a:r>
              <a:rPr lang="en-US" sz="4000" dirty="0" smtClean="0"/>
              <a:t>I </a:t>
            </a:r>
            <a:r>
              <a:rPr lang="en-US" sz="4000" dirty="0"/>
              <a:t>therefore, a prisoner for the Lord, urge you to walk in a manner worthy of the calling to which you have been called, </a:t>
            </a:r>
            <a:r>
              <a:rPr lang="en-US" sz="4000" dirty="0" smtClean="0"/>
              <a:t> </a:t>
            </a:r>
            <a:r>
              <a:rPr lang="en-US" sz="4000" baseline="30000" dirty="0" smtClean="0"/>
              <a:t>2</a:t>
            </a:r>
            <a:r>
              <a:rPr lang="en-US" sz="4000" baseline="30000" dirty="0"/>
              <a:t> </a:t>
            </a:r>
            <a:r>
              <a:rPr lang="en-US" sz="4000" dirty="0"/>
              <a:t>with all humility and gentleness, with </a:t>
            </a:r>
            <a:r>
              <a:rPr lang="en-US" sz="4000" dirty="0" smtClean="0"/>
              <a:t> patience</a:t>
            </a:r>
            <a:r>
              <a:rPr lang="en-US" sz="4000" dirty="0"/>
              <a:t>, bearing with one another in love, </a:t>
            </a:r>
            <a:r>
              <a:rPr lang="en-US" sz="4000" baseline="30000" dirty="0"/>
              <a:t>3 </a:t>
            </a:r>
            <a:r>
              <a:rPr lang="en-US" sz="4000" dirty="0"/>
              <a:t>eager to maintain the unity of the Spirit in the bond of peace.</a:t>
            </a:r>
          </a:p>
          <a:p>
            <a:r>
              <a:rPr lang="en-US" sz="4000" dirty="0"/>
              <a:t> </a:t>
            </a:r>
          </a:p>
        </p:txBody>
      </p:sp>
    </p:spTree>
    <p:extLst>
      <p:ext uri="{BB962C8B-B14F-4D97-AF65-F5344CB8AC3E}">
        <p14:creationId xmlns:p14="http://schemas.microsoft.com/office/powerpoint/2010/main" val="3226876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949" y="300757"/>
            <a:ext cx="8478323" cy="3785652"/>
          </a:xfrm>
          <a:prstGeom prst="rect">
            <a:avLst/>
          </a:prstGeom>
        </p:spPr>
        <p:txBody>
          <a:bodyPr wrap="square">
            <a:spAutoFit/>
          </a:bodyPr>
          <a:lstStyle/>
          <a:p>
            <a:r>
              <a:rPr lang="en-US" sz="4000" b="1" dirty="0"/>
              <a:t>1 Thessalonians 2:2</a:t>
            </a:r>
            <a:r>
              <a:rPr lang="en-US" sz="4000" b="1" baseline="30000" dirty="0"/>
              <a:t> </a:t>
            </a:r>
            <a:endParaRPr lang="en-US" sz="4000" b="1" baseline="30000" dirty="0" smtClean="0"/>
          </a:p>
          <a:p>
            <a:r>
              <a:rPr lang="en-US" sz="4000" dirty="0" smtClean="0"/>
              <a:t>But </a:t>
            </a:r>
            <a:r>
              <a:rPr lang="en-US" sz="4000" dirty="0"/>
              <a:t>though we had already suffered and been shamefully treated at Philippi, as you know, we had boldness in our God to declare to you the gospel of God in the midst of much conflict.</a:t>
            </a:r>
            <a:endParaRPr lang="en-US" sz="4000" b="1" dirty="0"/>
          </a:p>
        </p:txBody>
      </p:sp>
    </p:spTree>
    <p:extLst>
      <p:ext uri="{BB962C8B-B14F-4D97-AF65-F5344CB8AC3E}">
        <p14:creationId xmlns:p14="http://schemas.microsoft.com/office/powerpoint/2010/main" val="1604015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975" y="76326"/>
            <a:ext cx="8779132" cy="5078313"/>
          </a:xfrm>
          <a:prstGeom prst="rect">
            <a:avLst/>
          </a:prstGeom>
        </p:spPr>
        <p:txBody>
          <a:bodyPr wrap="square">
            <a:spAutoFit/>
          </a:bodyPr>
          <a:lstStyle/>
          <a:p>
            <a:r>
              <a:rPr lang="en-US" sz="5400" dirty="0"/>
              <a:t>1 Peter 4:12</a:t>
            </a:r>
            <a:r>
              <a:rPr lang="en-US" sz="5400" baseline="30000" dirty="0"/>
              <a:t> </a:t>
            </a:r>
            <a:endParaRPr lang="en-US" sz="5400" baseline="30000" dirty="0" smtClean="0"/>
          </a:p>
          <a:p>
            <a:r>
              <a:rPr lang="en-US" sz="5400" dirty="0" smtClean="0"/>
              <a:t>Beloved</a:t>
            </a:r>
            <a:r>
              <a:rPr lang="en-US" sz="5400" dirty="0"/>
              <a:t>, do not be surprised at the fiery trial when it comes upon you to test you, as though something strange were happening to you</a:t>
            </a:r>
            <a:r>
              <a:rPr lang="en-US" sz="5400" dirty="0"/>
              <a:t> </a:t>
            </a:r>
          </a:p>
        </p:txBody>
      </p:sp>
    </p:spTree>
    <p:extLst>
      <p:ext uri="{BB962C8B-B14F-4D97-AF65-F5344CB8AC3E}">
        <p14:creationId xmlns:p14="http://schemas.microsoft.com/office/powerpoint/2010/main" val="2246470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808" y="267339"/>
            <a:ext cx="8556310" cy="4524315"/>
          </a:xfrm>
          <a:prstGeom prst="rect">
            <a:avLst/>
          </a:prstGeom>
        </p:spPr>
        <p:txBody>
          <a:bodyPr wrap="square">
            <a:spAutoFit/>
          </a:bodyPr>
          <a:lstStyle/>
          <a:p>
            <a:pPr algn="ctr"/>
            <a:r>
              <a:rPr lang="en-US" sz="4800" b="1" dirty="0"/>
              <a:t>Romans 15:13</a:t>
            </a:r>
            <a:r>
              <a:rPr lang="en-US" sz="4800" dirty="0"/>
              <a:t> </a:t>
            </a:r>
            <a:endParaRPr lang="en-US" sz="4800" dirty="0" smtClean="0"/>
          </a:p>
          <a:p>
            <a:pPr algn="ctr"/>
            <a:r>
              <a:rPr lang="en-US" sz="4800" dirty="0" smtClean="0"/>
              <a:t>May </a:t>
            </a:r>
            <a:r>
              <a:rPr lang="en-US" sz="4800" dirty="0"/>
              <a:t>the God of hope fill you with all joy and peace in believing, so that by the power of the Holy Spirit you may abound in hope.</a:t>
            </a:r>
          </a:p>
          <a:p>
            <a:pPr algn="ctr"/>
            <a:r>
              <a:rPr lang="en-US" sz="4800" dirty="0"/>
              <a:t> </a:t>
            </a:r>
          </a:p>
        </p:txBody>
      </p:sp>
    </p:spTree>
    <p:extLst>
      <p:ext uri="{BB962C8B-B14F-4D97-AF65-F5344CB8AC3E}">
        <p14:creationId xmlns:p14="http://schemas.microsoft.com/office/powerpoint/2010/main" val="3997123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563011" y="330555"/>
            <a:ext cx="8110669" cy="4562252"/>
          </a:xfrm>
          <a:prstGeom prst="rect">
            <a:avLst/>
          </a:prstGeom>
        </p:spPr>
      </p:pic>
      <p:sp>
        <p:nvSpPr>
          <p:cNvPr id="5" name="TextBox 4"/>
          <p:cNvSpPr txBox="1"/>
          <p:nvPr/>
        </p:nvSpPr>
        <p:spPr>
          <a:xfrm>
            <a:off x="-111411" y="1530052"/>
            <a:ext cx="9602123" cy="156966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9600" b="1" spc="50" dirty="0" smtClean="0">
                <a:ln w="11430"/>
                <a:solidFill>
                  <a:srgbClr val="0000FF"/>
                </a:solidFill>
                <a:effectLst>
                  <a:outerShdw blurRad="76200" dist="50800" dir="5400000" algn="tl" rotWithShape="0">
                    <a:srgbClr val="000000">
                      <a:alpha val="65000"/>
                    </a:srgbClr>
                  </a:outerShdw>
                </a:effectLst>
                <a:latin typeface="Charter Black"/>
                <a:cs typeface="Charter Black"/>
              </a:rPr>
              <a:t>Reconciliation</a:t>
            </a:r>
            <a:endParaRPr lang="en-US" sz="9600" b="1" spc="50" dirty="0">
              <a:ln w="11430"/>
              <a:solidFill>
                <a:srgbClr val="0000FF"/>
              </a:solidFill>
              <a:effectLst>
                <a:outerShdw blurRad="76200" dist="50800" dir="5400000" algn="tl" rotWithShape="0">
                  <a:srgbClr val="000000">
                    <a:alpha val="65000"/>
                  </a:srgbClr>
                </a:outerShdw>
              </a:effectLst>
              <a:latin typeface="Charter Black"/>
              <a:cs typeface="Charter Black"/>
            </a:endParaRPr>
          </a:p>
        </p:txBody>
      </p:sp>
      <p:sp>
        <p:nvSpPr>
          <p:cNvPr id="7" name="Rectangle 6"/>
          <p:cNvSpPr/>
          <p:nvPr/>
        </p:nvSpPr>
        <p:spPr>
          <a:xfrm>
            <a:off x="122551" y="125837"/>
            <a:ext cx="8912823" cy="76944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a:cs typeface="Cooper Black"/>
              </a:rPr>
              <a:t>Reconciliation In The Conflict </a:t>
            </a:r>
          </a:p>
        </p:txBody>
      </p:sp>
      <p:sp>
        <p:nvSpPr>
          <p:cNvPr id="8" name="Rectangle 7"/>
          <p:cNvSpPr/>
          <p:nvPr/>
        </p:nvSpPr>
        <p:spPr>
          <a:xfrm>
            <a:off x="563011" y="4313083"/>
            <a:ext cx="8110669" cy="70788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a:cs typeface="Cooper Black"/>
              </a:rPr>
              <a:t>Reconciliation In The Conflict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a:cs typeface="Cooper Black"/>
            </a:endParaRPr>
          </a:p>
        </p:txBody>
      </p:sp>
    </p:spTree>
    <p:extLst>
      <p:ext uri="{BB962C8B-B14F-4D97-AF65-F5344CB8AC3E}">
        <p14:creationId xmlns:p14="http://schemas.microsoft.com/office/powerpoint/2010/main" val="84663468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44"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54455" y="155949"/>
            <a:ext cx="8858637" cy="5078314"/>
          </a:xfrm>
          <a:prstGeom prst="rect">
            <a:avLst/>
          </a:prstGeom>
        </p:spPr>
        <p:txBody>
          <a:bodyPr wrap="square">
            <a:spAutoFit/>
          </a:bodyPr>
          <a:lstStyle/>
          <a:p>
            <a:r>
              <a:rPr lang="en-US" sz="3600" b="1" dirty="0"/>
              <a:t>Romans 14:10-12</a:t>
            </a:r>
            <a:r>
              <a:rPr lang="en-US" sz="3600" b="1" baseline="30000" dirty="0"/>
              <a:t> </a:t>
            </a:r>
            <a:endParaRPr lang="en-US" sz="3600" b="1" baseline="30000" dirty="0" smtClean="0"/>
          </a:p>
          <a:p>
            <a:r>
              <a:rPr lang="en-US" sz="3600" dirty="0" smtClean="0"/>
              <a:t>Why </a:t>
            </a:r>
            <a:r>
              <a:rPr lang="en-US" sz="3600" dirty="0"/>
              <a:t>do you pass judgment on your brother? Or you, why do you despise your brother? For we will all stand before the judgment seat of God; </a:t>
            </a:r>
            <a:r>
              <a:rPr lang="en-US" sz="3600" baseline="30000" dirty="0"/>
              <a:t>11 </a:t>
            </a:r>
            <a:r>
              <a:rPr lang="en-US" sz="3600" dirty="0"/>
              <a:t>for it is written, “As I live, says the Lord, every knee shall bow to me, and every tongue shall confess to God.” </a:t>
            </a:r>
            <a:r>
              <a:rPr lang="en-US" sz="3600" baseline="30000" dirty="0"/>
              <a:t>12 </a:t>
            </a:r>
            <a:r>
              <a:rPr lang="en-US" sz="3600" dirty="0"/>
              <a:t>So then each of us will give an account of himself to God.</a:t>
            </a:r>
          </a:p>
          <a:p>
            <a:r>
              <a:rPr lang="en-US" sz="3600" dirty="0"/>
              <a:t> </a:t>
            </a:r>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410" y="155948"/>
            <a:ext cx="9032590" cy="5016757"/>
          </a:xfrm>
          <a:prstGeom prst="rect">
            <a:avLst/>
          </a:prstGeom>
        </p:spPr>
        <p:txBody>
          <a:bodyPr wrap="square">
            <a:spAutoFit/>
          </a:bodyPr>
          <a:lstStyle/>
          <a:p>
            <a:r>
              <a:rPr lang="en-US" sz="3200" b="1" dirty="0"/>
              <a:t>Acts 15:37-40</a:t>
            </a:r>
            <a:r>
              <a:rPr lang="en-US" sz="3200" b="1" baseline="30000" dirty="0"/>
              <a:t> </a:t>
            </a:r>
            <a:endParaRPr lang="en-US" sz="3200" b="1" baseline="30000" dirty="0" smtClean="0"/>
          </a:p>
          <a:p>
            <a:r>
              <a:rPr lang="en-US" sz="3200" dirty="0" smtClean="0"/>
              <a:t>Now </a:t>
            </a:r>
            <a:r>
              <a:rPr lang="en-US" sz="3200" dirty="0"/>
              <a:t>Barnabas wanted to take with them John called Mark. </a:t>
            </a:r>
            <a:r>
              <a:rPr lang="en-US" sz="3200" baseline="30000" dirty="0"/>
              <a:t>38 </a:t>
            </a:r>
            <a:r>
              <a:rPr lang="en-US" sz="3200" dirty="0"/>
              <a:t>But Paul thought best not to take with them one who had withdrawn from them in </a:t>
            </a:r>
            <a:r>
              <a:rPr lang="en-US" sz="3200" dirty="0" err="1"/>
              <a:t>Pamphylia</a:t>
            </a:r>
            <a:r>
              <a:rPr lang="en-US" sz="3200" dirty="0"/>
              <a:t> and had not gone with them to the work. </a:t>
            </a:r>
            <a:r>
              <a:rPr lang="en-US" sz="3200" dirty="0" smtClean="0"/>
              <a:t> </a:t>
            </a:r>
            <a:r>
              <a:rPr lang="en-US" sz="3200" baseline="30000" dirty="0" smtClean="0"/>
              <a:t>39</a:t>
            </a:r>
            <a:r>
              <a:rPr lang="en-US" sz="3200" baseline="30000" dirty="0"/>
              <a:t> </a:t>
            </a:r>
            <a:r>
              <a:rPr lang="en-US" sz="3200" dirty="0"/>
              <a:t>And there arose a sharp disagreement, so that they separated from each other. Barnabas took Mark with him and sailed away to Cyprus, </a:t>
            </a:r>
            <a:r>
              <a:rPr lang="en-US" sz="3200" baseline="30000" dirty="0"/>
              <a:t>40 </a:t>
            </a:r>
            <a:r>
              <a:rPr lang="en-US" sz="3200" dirty="0"/>
              <a:t>but Paul chose Silas and departed, having been commended by the brothers to the grace of the Lord.</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821" y="178227"/>
            <a:ext cx="8834836" cy="5355313"/>
          </a:xfrm>
          <a:prstGeom prst="rect">
            <a:avLst/>
          </a:prstGeom>
        </p:spPr>
        <p:txBody>
          <a:bodyPr wrap="square">
            <a:spAutoFit/>
          </a:bodyPr>
          <a:lstStyle/>
          <a:p>
            <a:r>
              <a:rPr lang="en-US" sz="4800" b="1" dirty="0"/>
              <a:t>Colossians 4:10</a:t>
            </a:r>
            <a:r>
              <a:rPr lang="en-US" sz="4800" dirty="0"/>
              <a:t> </a:t>
            </a:r>
            <a:endParaRPr lang="en-US" sz="4800" dirty="0" smtClean="0"/>
          </a:p>
          <a:p>
            <a:r>
              <a:rPr lang="en-US" sz="4800" dirty="0" smtClean="0"/>
              <a:t>Aristarchus </a:t>
            </a:r>
            <a:r>
              <a:rPr lang="en-US" sz="4800" dirty="0"/>
              <a:t>my fellow prisoner greets you, with Mark the cousin of Barnabas about whom you received instructions: if he comes to you, welcome him.</a:t>
            </a:r>
          </a:p>
          <a:p>
            <a:endParaRPr lang="en-US" sz="3600" b="1" dirty="0" smtClean="0"/>
          </a:p>
          <a:p>
            <a:r>
              <a:rPr lang="en-US" dirty="0"/>
              <a:t> </a:t>
            </a:r>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90" y="278479"/>
            <a:ext cx="8433759" cy="4708981"/>
          </a:xfrm>
          <a:prstGeom prst="rect">
            <a:avLst/>
          </a:prstGeom>
        </p:spPr>
        <p:txBody>
          <a:bodyPr wrap="square">
            <a:spAutoFit/>
          </a:bodyPr>
          <a:lstStyle/>
          <a:p>
            <a:r>
              <a:rPr lang="en-US" sz="6000" b="1" dirty="0"/>
              <a:t>2 Timothy 4:11</a:t>
            </a:r>
            <a:r>
              <a:rPr lang="en-US" sz="6000" b="1" baseline="30000" dirty="0"/>
              <a:t> </a:t>
            </a:r>
            <a:endParaRPr lang="en-US" sz="6000" b="1" baseline="30000" dirty="0" smtClean="0"/>
          </a:p>
          <a:p>
            <a:r>
              <a:rPr lang="en-US" sz="6000" dirty="0" smtClean="0"/>
              <a:t>Only </a:t>
            </a:r>
            <a:r>
              <a:rPr lang="en-US" sz="6000" dirty="0"/>
              <a:t>Luke is with me. Get Mark and bring him with you, for he is useful to me for ministry. </a:t>
            </a:r>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243" y="278480"/>
            <a:ext cx="8623157" cy="4524316"/>
          </a:xfrm>
          <a:prstGeom prst="rect">
            <a:avLst/>
          </a:prstGeom>
        </p:spPr>
        <p:txBody>
          <a:bodyPr wrap="square">
            <a:spAutoFit/>
          </a:bodyPr>
          <a:lstStyle/>
          <a:p>
            <a:r>
              <a:rPr lang="en-US" sz="3600" b="1" dirty="0"/>
              <a:t>2 Corinthians 5:17-19</a:t>
            </a:r>
            <a:r>
              <a:rPr lang="en-US" sz="3600" b="1" baseline="30000" dirty="0"/>
              <a:t> </a:t>
            </a:r>
            <a:endParaRPr lang="en-US" sz="3600" b="1" baseline="30000" dirty="0" smtClean="0"/>
          </a:p>
          <a:p>
            <a:r>
              <a:rPr lang="en-US" sz="3600" dirty="0" smtClean="0"/>
              <a:t>Therefore</a:t>
            </a:r>
            <a:r>
              <a:rPr lang="en-US" sz="3600" dirty="0"/>
              <a:t>, if anyone is in Christ, he is a new creation. The old has passed away; behold, the new has come. </a:t>
            </a:r>
            <a:r>
              <a:rPr lang="en-US" sz="3600" baseline="30000" dirty="0"/>
              <a:t>18 </a:t>
            </a:r>
            <a:r>
              <a:rPr lang="en-US" sz="3600" dirty="0"/>
              <a:t>All this is from God, </a:t>
            </a:r>
            <a:r>
              <a:rPr lang="en-US" sz="3600" dirty="0" smtClean="0"/>
              <a:t> who </a:t>
            </a:r>
            <a:r>
              <a:rPr lang="en-US" sz="3600" dirty="0"/>
              <a:t>through Christ reconciled us to himself and gave us the ministry of reconciliation; </a:t>
            </a:r>
            <a:r>
              <a:rPr lang="en-US" sz="3600" dirty="0" smtClean="0"/>
              <a:t> </a:t>
            </a:r>
            <a:r>
              <a:rPr lang="en-US" sz="3600" baseline="30000" dirty="0" smtClean="0"/>
              <a:t>19</a:t>
            </a:r>
            <a:r>
              <a:rPr lang="en-US" sz="3600" baseline="30000" dirty="0"/>
              <a:t> </a:t>
            </a:r>
            <a:r>
              <a:rPr lang="en-US" sz="3600" dirty="0"/>
              <a:t>that is, in Christ God was reconciling the world to himself, </a:t>
            </a:r>
            <a:r>
              <a:rPr lang="en-US" sz="3600" dirty="0"/>
              <a:t> </a:t>
            </a:r>
            <a:r>
              <a:rPr lang="mr-IN" sz="3600" dirty="0" smtClean="0"/>
              <a:t>……</a:t>
            </a:r>
            <a:r>
              <a:rPr lang="en-US" sz="3600" dirty="0" smtClean="0"/>
              <a:t>..</a:t>
            </a:r>
            <a:endParaRPr lang="en-US" sz="3600" dirty="0"/>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653" y="356453"/>
            <a:ext cx="8433759" cy="4401205"/>
          </a:xfrm>
          <a:prstGeom prst="rect">
            <a:avLst/>
          </a:prstGeom>
        </p:spPr>
        <p:txBody>
          <a:bodyPr wrap="square">
            <a:spAutoFit/>
          </a:bodyPr>
          <a:lstStyle/>
          <a:p>
            <a:r>
              <a:rPr lang="mr-IN" sz="4000" dirty="0" smtClean="0"/>
              <a:t>…</a:t>
            </a:r>
            <a:r>
              <a:rPr lang="en-US" sz="4000" dirty="0" smtClean="0"/>
              <a:t>.. not </a:t>
            </a:r>
            <a:r>
              <a:rPr lang="en-US" sz="4000" dirty="0"/>
              <a:t>counting their trespasses against them, and entrusting to us the message of reconciliation. </a:t>
            </a:r>
            <a:r>
              <a:rPr lang="en-US" sz="4000" b="1" baseline="30000" dirty="0"/>
              <a:t>20 </a:t>
            </a:r>
            <a:r>
              <a:rPr lang="en-US" sz="4000" dirty="0"/>
              <a:t>Therefore, </a:t>
            </a:r>
            <a:r>
              <a:rPr lang="en-US" sz="4000" dirty="0" smtClean="0"/>
              <a:t> we </a:t>
            </a:r>
            <a:r>
              <a:rPr lang="en-US" sz="4000" dirty="0"/>
              <a:t>are ambassadors for Christ, God making his appeal through us. We implore you on behalf of Christ, be reconciled to God.</a:t>
            </a:r>
          </a:p>
        </p:txBody>
      </p:sp>
    </p:spTree>
    <p:extLst>
      <p:ext uri="{BB962C8B-B14F-4D97-AF65-F5344CB8AC3E}">
        <p14:creationId xmlns:p14="http://schemas.microsoft.com/office/powerpoint/2010/main" val="36006779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8794" y="200506"/>
            <a:ext cx="8333491" cy="4524316"/>
          </a:xfrm>
          <a:prstGeom prst="rect">
            <a:avLst/>
          </a:prstGeom>
        </p:spPr>
        <p:txBody>
          <a:bodyPr wrap="square">
            <a:spAutoFit/>
          </a:bodyPr>
          <a:lstStyle/>
          <a:p>
            <a:r>
              <a:rPr lang="en-US" sz="3600" b="1" dirty="0"/>
              <a:t>Romans 5:10-11</a:t>
            </a:r>
            <a:r>
              <a:rPr lang="en-US" sz="3600" b="1" baseline="30000" dirty="0"/>
              <a:t> </a:t>
            </a:r>
            <a:endParaRPr lang="en-US" sz="3600" b="1" baseline="30000" dirty="0" smtClean="0"/>
          </a:p>
          <a:p>
            <a:r>
              <a:rPr lang="en-US" sz="3600" dirty="0" smtClean="0"/>
              <a:t>For </a:t>
            </a:r>
            <a:r>
              <a:rPr lang="en-US" sz="3600" dirty="0"/>
              <a:t>if while we were enemies we were reconciled to God by the death of his Son, much more, now that we are reconciled, shall we be saved by his life. </a:t>
            </a:r>
            <a:r>
              <a:rPr lang="en-US" sz="3600" baseline="30000" dirty="0"/>
              <a:t>11 </a:t>
            </a:r>
            <a:r>
              <a:rPr lang="en-US" sz="3600" dirty="0"/>
              <a:t>More than that, we also rejoice in God through our Lord Jesus Christ, through whom we have now received reconciliation.</a:t>
            </a:r>
            <a:endParaRPr lang="en-US" sz="3600" b="1" dirty="0"/>
          </a:p>
        </p:txBody>
      </p:sp>
    </p:spTree>
    <p:extLst>
      <p:ext uri="{BB962C8B-B14F-4D97-AF65-F5344CB8AC3E}">
        <p14:creationId xmlns:p14="http://schemas.microsoft.com/office/powerpoint/2010/main" val="30505227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33670</TotalTime>
  <Words>212</Words>
  <Application>Microsoft Macintosh PowerPoint</Application>
  <PresentationFormat>On-screen Show (16:9)</PresentationFormat>
  <Paragraphs>54</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900</cp:revision>
  <dcterms:created xsi:type="dcterms:W3CDTF">2016-08-27T22:55:59Z</dcterms:created>
  <dcterms:modified xsi:type="dcterms:W3CDTF">2021-05-09T11:48:33Z</dcterms:modified>
</cp:coreProperties>
</file>