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76" r:id="rId2"/>
    <p:sldId id="397" r:id="rId3"/>
    <p:sldId id="398" r:id="rId4"/>
    <p:sldId id="354" r:id="rId5"/>
    <p:sldId id="469" r:id="rId6"/>
    <p:sldId id="380" r:id="rId7"/>
    <p:sldId id="429" r:id="rId8"/>
    <p:sldId id="345" r:id="rId9"/>
    <p:sldId id="445" r:id="rId10"/>
    <p:sldId id="335" r:id="rId11"/>
    <p:sldId id="430" r:id="rId12"/>
    <p:sldId id="431" r:id="rId13"/>
    <p:sldId id="432" r:id="rId14"/>
    <p:sldId id="433" r:id="rId15"/>
    <p:sldId id="435" r:id="rId16"/>
    <p:sldId id="434" r:id="rId17"/>
    <p:sldId id="453" r:id="rId18"/>
    <p:sldId id="454" r:id="rId19"/>
    <p:sldId id="455" r:id="rId20"/>
    <p:sldId id="456" r:id="rId21"/>
    <p:sldId id="462" r:id="rId22"/>
    <p:sldId id="470" r:id="rId23"/>
    <p:sldId id="471"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65" d="100"/>
          <a:sy n="165" d="100"/>
        </p:scale>
        <p:origin x="-104" y="-17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3/27/21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3/27/21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3/27/21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3/27/21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3/27/21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3/27/21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3/27/21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4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88" y="200121"/>
            <a:ext cx="8543636" cy="4832092"/>
          </a:xfrm>
          <a:prstGeom prst="rect">
            <a:avLst/>
          </a:prstGeom>
        </p:spPr>
        <p:txBody>
          <a:bodyPr wrap="square">
            <a:spAutoFit/>
          </a:bodyPr>
          <a:lstStyle/>
          <a:p>
            <a:r>
              <a:rPr lang="en-US" sz="4400" b="1" dirty="0"/>
              <a:t>James 1:27</a:t>
            </a:r>
            <a:r>
              <a:rPr lang="en-US" sz="4400" dirty="0"/>
              <a:t> </a:t>
            </a:r>
            <a:endParaRPr lang="en-US" sz="4400" dirty="0" smtClean="0"/>
          </a:p>
          <a:p>
            <a:r>
              <a:rPr lang="en-US" sz="4400" dirty="0" smtClean="0"/>
              <a:t>Religion </a:t>
            </a:r>
            <a:r>
              <a:rPr lang="en-US" sz="4400" dirty="0"/>
              <a:t>that is pure and undefiled before God the Father is this: to visit orphans and widows in their affliction, and to keep oneself </a:t>
            </a:r>
            <a:r>
              <a:rPr lang="en-US" sz="4400" dirty="0" smtClean="0"/>
              <a:t> unstained </a:t>
            </a:r>
            <a:r>
              <a:rPr lang="en-US" sz="4400" dirty="0"/>
              <a:t>from the world.</a:t>
            </a:r>
          </a:p>
          <a:p>
            <a:r>
              <a:rPr lang="en-US" sz="4400" b="1" dirty="0"/>
              <a:t> </a:t>
            </a:r>
            <a:endParaRPr lang="en-US" sz="4400"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55" y="130848"/>
            <a:ext cx="8897697" cy="5016758"/>
          </a:xfrm>
          <a:prstGeom prst="rect">
            <a:avLst/>
          </a:prstGeom>
        </p:spPr>
        <p:txBody>
          <a:bodyPr wrap="square">
            <a:spAutoFit/>
          </a:bodyPr>
          <a:lstStyle/>
          <a:p>
            <a:pPr algn="ctr"/>
            <a:r>
              <a:rPr lang="en-US" sz="4000" b="1" dirty="0">
                <a:solidFill>
                  <a:srgbClr val="FFFF00"/>
                </a:solidFill>
              </a:rPr>
              <a:t>WOE </a:t>
            </a:r>
            <a:r>
              <a:rPr lang="en-US" sz="4000" b="1" dirty="0" smtClean="0">
                <a:solidFill>
                  <a:srgbClr val="FFFF00"/>
                </a:solidFill>
              </a:rPr>
              <a:t>!</a:t>
            </a:r>
            <a:r>
              <a:rPr lang="en-US" sz="4000" b="1" dirty="0" smtClean="0"/>
              <a:t> </a:t>
            </a:r>
          </a:p>
          <a:p>
            <a:pPr algn="ctr"/>
            <a:r>
              <a:rPr lang="en-US" sz="3600" dirty="0" smtClean="0"/>
              <a:t>Matthew </a:t>
            </a:r>
            <a:r>
              <a:rPr lang="en-US" sz="3600" dirty="0"/>
              <a:t>23:15 </a:t>
            </a:r>
            <a:r>
              <a:rPr lang="en-US" sz="4000" b="1" baseline="30000" dirty="0"/>
              <a:t>  </a:t>
            </a:r>
            <a:endParaRPr lang="en-US" sz="4000" b="1" baseline="30000" dirty="0" smtClean="0"/>
          </a:p>
          <a:p>
            <a:pPr algn="ctr"/>
            <a:r>
              <a:rPr lang="en-US" sz="4000" dirty="0" smtClean="0"/>
              <a:t>Woe </a:t>
            </a:r>
            <a:r>
              <a:rPr lang="en-US" sz="4000" dirty="0"/>
              <a:t>to you, scribes and Pharisees, hypocrites! For you travel across sea and land to make a single proselyte, and when he becomes a proselyte, you make </a:t>
            </a:r>
            <a:r>
              <a:rPr lang="en-US" sz="4000" dirty="0" smtClean="0"/>
              <a:t>him twice </a:t>
            </a:r>
            <a:r>
              <a:rPr lang="en-US" sz="4000" dirty="0"/>
              <a:t>as much a child of hell as yourselves.</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606" y="61577"/>
            <a:ext cx="8628304" cy="4647426"/>
          </a:xfrm>
          <a:prstGeom prst="rect">
            <a:avLst/>
          </a:prstGeom>
        </p:spPr>
        <p:txBody>
          <a:bodyPr wrap="square">
            <a:spAutoFit/>
          </a:bodyPr>
          <a:lstStyle/>
          <a:p>
            <a:pPr algn="ctr"/>
            <a:r>
              <a:rPr lang="en-US" sz="4400" b="1" dirty="0">
                <a:solidFill>
                  <a:srgbClr val="FFFF00"/>
                </a:solidFill>
              </a:rPr>
              <a:t>WOE </a:t>
            </a:r>
            <a:r>
              <a:rPr lang="en-US" sz="4400" b="1" dirty="0" smtClean="0">
                <a:solidFill>
                  <a:srgbClr val="FFFF00"/>
                </a:solidFill>
              </a:rPr>
              <a:t>! </a:t>
            </a:r>
          </a:p>
          <a:p>
            <a:pPr algn="ctr"/>
            <a:r>
              <a:rPr lang="en-US" sz="3600" dirty="0" smtClean="0"/>
              <a:t>Matthew </a:t>
            </a:r>
            <a:r>
              <a:rPr lang="en-US" sz="3600" dirty="0"/>
              <a:t>23:16-22 </a:t>
            </a:r>
            <a:r>
              <a:rPr lang="en-US" sz="3600" baseline="30000" dirty="0"/>
              <a:t> </a:t>
            </a:r>
            <a:r>
              <a:rPr lang="en-US" sz="3600" dirty="0"/>
              <a:t> </a:t>
            </a:r>
            <a:endParaRPr lang="en-US" sz="3600" dirty="0" smtClean="0"/>
          </a:p>
          <a:p>
            <a:r>
              <a:rPr lang="en-US" sz="3600" dirty="0" smtClean="0"/>
              <a:t>Woe </a:t>
            </a:r>
            <a:r>
              <a:rPr lang="en-US" sz="3600" dirty="0"/>
              <a:t>to you, blind guides, who say, ‘If anyone swears by the temple, it is nothing, but if anyone swears by the gold of the temple, he is bound by his oath.’ </a:t>
            </a:r>
            <a:r>
              <a:rPr lang="en-US" sz="3600" b="1" baseline="30000" dirty="0"/>
              <a:t>17 </a:t>
            </a:r>
            <a:r>
              <a:rPr lang="en-US" sz="3600" dirty="0"/>
              <a:t>You blind fools! For which is greater, the gold or the temple that has made the gold sacred?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303" y="84668"/>
            <a:ext cx="8643697" cy="5016757"/>
          </a:xfrm>
          <a:prstGeom prst="rect">
            <a:avLst/>
          </a:prstGeom>
        </p:spPr>
        <p:txBody>
          <a:bodyPr wrap="square">
            <a:spAutoFit/>
          </a:bodyPr>
          <a:lstStyle/>
          <a:p>
            <a:r>
              <a:rPr lang="mr-IN" sz="3200" b="1" baseline="30000" dirty="0" smtClean="0"/>
              <a:t>………</a:t>
            </a:r>
            <a:r>
              <a:rPr lang="en-US" sz="3200" b="1" baseline="30000" dirty="0" smtClean="0"/>
              <a:t>.18</a:t>
            </a:r>
            <a:r>
              <a:rPr lang="en-US" sz="3200" b="1" baseline="30000" dirty="0"/>
              <a:t> </a:t>
            </a:r>
            <a:r>
              <a:rPr lang="en-US" sz="3200" dirty="0"/>
              <a:t>And you say, ‘If anyone swears by the altar, it is nothing, but if anyone swears by the gift that is on the altar, he is bound by his oath.’ </a:t>
            </a:r>
            <a:r>
              <a:rPr lang="en-US" sz="3200" b="1" baseline="30000" dirty="0"/>
              <a:t>19 </a:t>
            </a:r>
            <a:r>
              <a:rPr lang="en-US" sz="3200" dirty="0"/>
              <a:t>You blind men! For which is greater, the gift or the altar that makes the gift sacred? </a:t>
            </a:r>
            <a:r>
              <a:rPr lang="en-US" sz="3200" b="1" baseline="30000" dirty="0"/>
              <a:t>20 </a:t>
            </a:r>
            <a:r>
              <a:rPr lang="en-US" sz="3200" dirty="0"/>
              <a:t>So whoever swears by the altar swears by it and by everything on it. </a:t>
            </a:r>
            <a:r>
              <a:rPr lang="en-US" sz="3200" b="1" baseline="30000" dirty="0"/>
              <a:t>21 </a:t>
            </a:r>
            <a:r>
              <a:rPr lang="en-US" sz="3200" dirty="0"/>
              <a:t>And whoever swears by the temple swears by it and by him who dwells in it. </a:t>
            </a:r>
            <a:r>
              <a:rPr lang="en-US" sz="3200" b="1" baseline="30000" dirty="0"/>
              <a:t>22 </a:t>
            </a:r>
            <a:r>
              <a:rPr lang="en-US" sz="3200" dirty="0"/>
              <a:t>And whoever swears by heaven swears by the throne of God and by him who sits upon it.</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544" y="192424"/>
            <a:ext cx="8420485" cy="4708981"/>
          </a:xfrm>
          <a:prstGeom prst="rect">
            <a:avLst/>
          </a:prstGeom>
        </p:spPr>
        <p:txBody>
          <a:bodyPr wrap="square">
            <a:spAutoFit/>
          </a:bodyPr>
          <a:lstStyle/>
          <a:p>
            <a:pPr algn="ctr"/>
            <a:r>
              <a:rPr lang="en-US" sz="6000" b="1" dirty="0"/>
              <a:t>Matthew 5:37</a:t>
            </a:r>
            <a:r>
              <a:rPr lang="en-US" sz="6000" dirty="0"/>
              <a:t> </a:t>
            </a:r>
            <a:endParaRPr lang="en-US" sz="6000" dirty="0" smtClean="0"/>
          </a:p>
          <a:p>
            <a:pPr algn="ctr"/>
            <a:r>
              <a:rPr lang="en-US" sz="6000" dirty="0" smtClean="0"/>
              <a:t>Let </a:t>
            </a:r>
            <a:r>
              <a:rPr lang="en-US" sz="6000" dirty="0"/>
              <a:t>what you say be simply ‘Yes’ or ‘No’; anything more than this comes from evil.</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757" y="92364"/>
            <a:ext cx="8920787" cy="4893647"/>
          </a:xfrm>
          <a:prstGeom prst="rect">
            <a:avLst/>
          </a:prstGeom>
        </p:spPr>
        <p:txBody>
          <a:bodyPr wrap="square">
            <a:spAutoFit/>
          </a:bodyPr>
          <a:lstStyle/>
          <a:p>
            <a:pPr algn="ctr"/>
            <a:r>
              <a:rPr lang="en-US" sz="4800" b="1" dirty="0">
                <a:solidFill>
                  <a:srgbClr val="FFFF00"/>
                </a:solidFill>
              </a:rPr>
              <a:t>WOE </a:t>
            </a:r>
            <a:r>
              <a:rPr lang="en-US" sz="4800" b="1" dirty="0" smtClean="0">
                <a:solidFill>
                  <a:srgbClr val="FFFF00"/>
                </a:solidFill>
              </a:rPr>
              <a:t>! </a:t>
            </a:r>
          </a:p>
          <a:p>
            <a:pPr algn="ctr"/>
            <a:r>
              <a:rPr lang="en-US" sz="4400" dirty="0" smtClean="0"/>
              <a:t>Matthew </a:t>
            </a:r>
            <a:r>
              <a:rPr lang="en-US" sz="4400" dirty="0"/>
              <a:t>23:23-24 </a:t>
            </a:r>
            <a:r>
              <a:rPr lang="en-US" sz="4400" baseline="30000" dirty="0"/>
              <a:t> </a:t>
            </a:r>
            <a:r>
              <a:rPr lang="en-US" sz="4400" b="1" baseline="30000" dirty="0"/>
              <a:t> </a:t>
            </a:r>
            <a:endParaRPr lang="en-US" sz="4400" b="1" baseline="30000" dirty="0" smtClean="0"/>
          </a:p>
          <a:p>
            <a:r>
              <a:rPr lang="en-US" sz="4400" dirty="0" smtClean="0"/>
              <a:t>“</a:t>
            </a:r>
            <a:r>
              <a:rPr lang="en-US" sz="4400" dirty="0"/>
              <a:t>Woe to you, scribes and Pharisees, hypocrites! For you tithe mint and dill and cumin, and have neglected the weightier matters of the law: justice and mercy and </a:t>
            </a:r>
            <a:r>
              <a:rPr lang="en-US" sz="4400" dirty="0" smtClean="0"/>
              <a:t>faithfulness</a:t>
            </a:r>
            <a:r>
              <a:rPr lang="mr-IN" sz="4400" dirty="0" smtClean="0"/>
              <a:t>………</a:t>
            </a:r>
            <a:r>
              <a:rPr lang="en-US" sz="4400" dirty="0" smtClean="0"/>
              <a:t>..</a:t>
            </a:r>
            <a:r>
              <a:rPr lang="en-US" sz="4400" dirty="0"/>
              <a:t> </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152" y="307880"/>
            <a:ext cx="8497454" cy="4524315"/>
          </a:xfrm>
          <a:prstGeom prst="rect">
            <a:avLst/>
          </a:prstGeom>
        </p:spPr>
        <p:txBody>
          <a:bodyPr wrap="square">
            <a:spAutoFit/>
          </a:bodyPr>
          <a:lstStyle/>
          <a:p>
            <a:r>
              <a:rPr lang="mr-IN" sz="4800" dirty="0" smtClean="0"/>
              <a:t>……</a:t>
            </a:r>
            <a:r>
              <a:rPr lang="en-US" sz="4800" dirty="0" smtClean="0"/>
              <a:t>These </a:t>
            </a:r>
            <a:r>
              <a:rPr lang="en-US" sz="4800" dirty="0"/>
              <a:t>you ought to have done, without neglecting the others. </a:t>
            </a:r>
            <a:r>
              <a:rPr lang="en-US" sz="4800" dirty="0" smtClean="0"/>
              <a:t> </a:t>
            </a:r>
            <a:r>
              <a:rPr lang="en-US" sz="4800" b="1" baseline="30000" dirty="0" smtClean="0"/>
              <a:t>24</a:t>
            </a:r>
            <a:r>
              <a:rPr lang="en-US" sz="4800" b="1" baseline="30000" dirty="0"/>
              <a:t> </a:t>
            </a:r>
            <a:r>
              <a:rPr lang="en-US" sz="4800" dirty="0"/>
              <a:t>You blind guides, straining out a gnat and swallowing a camel!</a:t>
            </a:r>
          </a:p>
          <a:p>
            <a:r>
              <a:rPr lang="en-US" sz="4800" dirty="0"/>
              <a:t> </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303" y="292486"/>
            <a:ext cx="8574424" cy="3785652"/>
          </a:xfrm>
          <a:prstGeom prst="rect">
            <a:avLst/>
          </a:prstGeom>
        </p:spPr>
        <p:txBody>
          <a:bodyPr wrap="square">
            <a:spAutoFit/>
          </a:bodyPr>
          <a:lstStyle/>
          <a:p>
            <a:pPr algn="ctr"/>
            <a:r>
              <a:rPr lang="en-US" sz="4800" b="1" dirty="0"/>
              <a:t>Matthew 9:13</a:t>
            </a:r>
            <a:r>
              <a:rPr lang="en-US" sz="4800" dirty="0"/>
              <a:t> </a:t>
            </a:r>
            <a:endParaRPr lang="en-US" sz="4800" dirty="0" smtClean="0"/>
          </a:p>
          <a:p>
            <a:pPr algn="ctr"/>
            <a:r>
              <a:rPr lang="en-US" sz="4800" dirty="0" smtClean="0"/>
              <a:t>But </a:t>
            </a:r>
            <a:r>
              <a:rPr lang="en-US" sz="4800" dirty="0"/>
              <a:t>go and learn what this means: ‘I desire mercy, not sacrifice.’ For I have not come to call the righteous, but sinners.”</a:t>
            </a:r>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758" y="123152"/>
            <a:ext cx="8905394" cy="4647426"/>
          </a:xfrm>
          <a:prstGeom prst="rect">
            <a:avLst/>
          </a:prstGeom>
        </p:spPr>
        <p:txBody>
          <a:bodyPr wrap="square">
            <a:spAutoFit/>
          </a:bodyPr>
          <a:lstStyle/>
          <a:p>
            <a:pPr algn="ctr"/>
            <a:r>
              <a:rPr lang="en-US" sz="4800" b="1" dirty="0">
                <a:solidFill>
                  <a:srgbClr val="FFFF00"/>
                </a:solidFill>
              </a:rPr>
              <a:t>WOE </a:t>
            </a:r>
            <a:r>
              <a:rPr lang="en-US" sz="4800" b="1" dirty="0" smtClean="0">
                <a:solidFill>
                  <a:srgbClr val="FFFF00"/>
                </a:solidFill>
              </a:rPr>
              <a:t>! </a:t>
            </a:r>
          </a:p>
          <a:p>
            <a:pPr algn="ctr"/>
            <a:r>
              <a:rPr lang="en-US" sz="3200" dirty="0" smtClean="0"/>
              <a:t>Matthew </a:t>
            </a:r>
            <a:r>
              <a:rPr lang="en-US" sz="3200" dirty="0"/>
              <a:t>23:25-26 </a:t>
            </a:r>
            <a:r>
              <a:rPr lang="en-US" sz="3200" baseline="30000" dirty="0"/>
              <a:t>  </a:t>
            </a:r>
            <a:endParaRPr lang="en-US" sz="3200" baseline="30000" dirty="0" smtClean="0"/>
          </a:p>
          <a:p>
            <a:pPr algn="ctr"/>
            <a:r>
              <a:rPr lang="en-US" sz="3600" dirty="0" smtClean="0"/>
              <a:t>“</a:t>
            </a:r>
            <a:r>
              <a:rPr lang="en-US" sz="3600" dirty="0"/>
              <a:t>Woe to you, scribes and Pharisees, hypocrites! For you clean the outside of the cup and the plate, but inside they are full of greed and self-indulgence. </a:t>
            </a:r>
            <a:r>
              <a:rPr lang="en-US" sz="3600" b="1" baseline="30000" dirty="0"/>
              <a:t>26 </a:t>
            </a:r>
            <a:r>
              <a:rPr lang="en-US" sz="3600" dirty="0"/>
              <a:t>You blind Pharisee! First clean the inside of the cup and the plate, that the outside also may be clean.</a:t>
            </a:r>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029" y="207819"/>
            <a:ext cx="8828425" cy="4154983"/>
          </a:xfrm>
          <a:prstGeom prst="rect">
            <a:avLst/>
          </a:prstGeom>
        </p:spPr>
        <p:txBody>
          <a:bodyPr wrap="square">
            <a:spAutoFit/>
          </a:bodyPr>
          <a:lstStyle/>
          <a:p>
            <a:pPr algn="ctr"/>
            <a:r>
              <a:rPr lang="en-US" sz="4400" b="1" dirty="0"/>
              <a:t>Psalm 24:3-4</a:t>
            </a:r>
            <a:r>
              <a:rPr lang="en-US" sz="4400" dirty="0"/>
              <a:t> </a:t>
            </a:r>
            <a:endParaRPr lang="en-US" sz="4400" dirty="0" smtClean="0"/>
          </a:p>
          <a:p>
            <a:pPr algn="ctr"/>
            <a:r>
              <a:rPr lang="en-US" sz="4400" dirty="0" smtClean="0"/>
              <a:t>Who </a:t>
            </a:r>
            <a:r>
              <a:rPr lang="en-US" sz="4400" dirty="0"/>
              <a:t>may ascend the mountain of the Lord? Who may stand in his holy place</a:t>
            </a:r>
            <a:r>
              <a:rPr lang="en-US" sz="4400" dirty="0" smtClean="0"/>
              <a:t>? </a:t>
            </a:r>
            <a:r>
              <a:rPr lang="en-US" sz="4400" b="1" baseline="30000" dirty="0" smtClean="0"/>
              <a:t>4</a:t>
            </a:r>
            <a:r>
              <a:rPr lang="en-US" sz="4400" b="1" baseline="30000" dirty="0"/>
              <a:t> </a:t>
            </a:r>
            <a:r>
              <a:rPr lang="en-US" sz="4400" dirty="0"/>
              <a:t>The one who has clean hands </a:t>
            </a:r>
            <a:r>
              <a:rPr lang="en-US" sz="4400" dirty="0" smtClean="0"/>
              <a:t> and </a:t>
            </a:r>
            <a:r>
              <a:rPr lang="en-US" sz="4400" dirty="0"/>
              <a:t>a pure heart, who does not trust in an idol or swear by a false god.</a:t>
            </a:r>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 y="148007"/>
            <a:ext cx="9143999" cy="1077218"/>
          </a:xfrm>
          <a:prstGeom prst="rect">
            <a:avLst/>
          </a:prstGeom>
        </p:spPr>
        <p:txBody>
          <a:bodyPr wrap="square">
            <a:spAutoFit/>
          </a:bodyPr>
          <a:lstStyle/>
          <a:p>
            <a:pPr algn="ctr"/>
            <a:r>
              <a:rPr lang="en-US" sz="3200" b="1" dirty="0" smtClean="0">
                <a:latin typeface="Arial"/>
                <a:cs typeface="Arial"/>
              </a:rPr>
              <a:t>A </a:t>
            </a:r>
            <a:r>
              <a:rPr lang="en-US" sz="3200" b="1" dirty="0">
                <a:latin typeface="Arial"/>
                <a:cs typeface="Arial"/>
              </a:rPr>
              <a:t>SOMETIMES FORGOTTEN BUT VERY IMPORTANT TEACHING</a:t>
            </a:r>
            <a:endParaRPr lang="en-US" sz="3200" dirty="0">
              <a:latin typeface="Arial"/>
              <a:cs typeface="Arial"/>
            </a:endParaRPr>
          </a:p>
        </p:txBody>
      </p:sp>
      <p:sp>
        <p:nvSpPr>
          <p:cNvPr id="6" name="Rectangle 5"/>
          <p:cNvSpPr/>
          <p:nvPr/>
        </p:nvSpPr>
        <p:spPr>
          <a:xfrm>
            <a:off x="230909" y="1232922"/>
            <a:ext cx="1878061" cy="1015663"/>
          </a:xfrm>
          <a:prstGeom prst="rect">
            <a:avLst/>
          </a:prstGeom>
        </p:spPr>
        <p:txBody>
          <a:bodyPr wrap="square">
            <a:spAutoFit/>
          </a:bodyPr>
          <a:lstStyle/>
          <a:p>
            <a:r>
              <a:rPr lang="en-US" sz="6000" b="1" dirty="0" smtClean="0"/>
              <a:t>WOE</a:t>
            </a:r>
            <a:endParaRPr lang="en-US" sz="6000" dirty="0"/>
          </a:p>
        </p:txBody>
      </p:sp>
      <p:sp>
        <p:nvSpPr>
          <p:cNvPr id="8" name="Rectangle 7"/>
          <p:cNvSpPr/>
          <p:nvPr/>
        </p:nvSpPr>
        <p:spPr>
          <a:xfrm>
            <a:off x="6811507" y="1232922"/>
            <a:ext cx="1777650" cy="1015663"/>
          </a:xfrm>
          <a:prstGeom prst="rect">
            <a:avLst/>
          </a:prstGeom>
        </p:spPr>
        <p:txBody>
          <a:bodyPr wrap="none">
            <a:spAutoFit/>
          </a:bodyPr>
          <a:lstStyle/>
          <a:p>
            <a:r>
              <a:rPr lang="en-US" sz="6000" b="1" dirty="0"/>
              <a:t>WOE</a:t>
            </a:r>
            <a:endParaRPr lang="en-US" sz="6000" dirty="0"/>
          </a:p>
        </p:txBody>
      </p:sp>
      <p:sp>
        <p:nvSpPr>
          <p:cNvPr id="9" name="Rectangle 8"/>
          <p:cNvSpPr/>
          <p:nvPr/>
        </p:nvSpPr>
        <p:spPr>
          <a:xfrm>
            <a:off x="5503022" y="3926478"/>
            <a:ext cx="1140456" cy="646331"/>
          </a:xfrm>
          <a:prstGeom prst="rect">
            <a:avLst/>
          </a:prstGeom>
        </p:spPr>
        <p:txBody>
          <a:bodyPr wrap="none">
            <a:spAutoFit/>
          </a:bodyPr>
          <a:lstStyle/>
          <a:p>
            <a:r>
              <a:rPr lang="en-US" sz="3600" b="1" dirty="0"/>
              <a:t>WOE</a:t>
            </a:r>
            <a:endParaRPr lang="en-US" sz="3600" dirty="0"/>
          </a:p>
        </p:txBody>
      </p:sp>
      <p:sp>
        <p:nvSpPr>
          <p:cNvPr id="10" name="Rectangle 9"/>
          <p:cNvSpPr/>
          <p:nvPr/>
        </p:nvSpPr>
        <p:spPr>
          <a:xfrm>
            <a:off x="307567" y="3102902"/>
            <a:ext cx="1140456" cy="646331"/>
          </a:xfrm>
          <a:prstGeom prst="rect">
            <a:avLst/>
          </a:prstGeom>
        </p:spPr>
        <p:txBody>
          <a:bodyPr wrap="none">
            <a:spAutoFit/>
          </a:bodyPr>
          <a:lstStyle/>
          <a:p>
            <a:r>
              <a:rPr lang="en-US" sz="3600" b="1" dirty="0"/>
              <a:t>WOE</a:t>
            </a:r>
            <a:endParaRPr lang="en-US" sz="3600" dirty="0"/>
          </a:p>
        </p:txBody>
      </p:sp>
      <p:sp>
        <p:nvSpPr>
          <p:cNvPr id="11" name="Rectangle 10"/>
          <p:cNvSpPr/>
          <p:nvPr/>
        </p:nvSpPr>
        <p:spPr>
          <a:xfrm>
            <a:off x="1092658" y="2456356"/>
            <a:ext cx="662561" cy="369332"/>
          </a:xfrm>
          <a:prstGeom prst="rect">
            <a:avLst/>
          </a:prstGeom>
        </p:spPr>
        <p:txBody>
          <a:bodyPr wrap="none">
            <a:spAutoFit/>
          </a:bodyPr>
          <a:lstStyle/>
          <a:p>
            <a:r>
              <a:rPr lang="en-US" b="1" dirty="0"/>
              <a:t>WOE</a:t>
            </a:r>
            <a:endParaRPr lang="en-US" dirty="0"/>
          </a:p>
        </p:txBody>
      </p:sp>
      <p:sp>
        <p:nvSpPr>
          <p:cNvPr id="12" name="Rectangle 11"/>
          <p:cNvSpPr/>
          <p:nvPr/>
        </p:nvSpPr>
        <p:spPr>
          <a:xfrm>
            <a:off x="7011628" y="2733570"/>
            <a:ext cx="715661" cy="400110"/>
          </a:xfrm>
          <a:prstGeom prst="rect">
            <a:avLst/>
          </a:prstGeom>
        </p:spPr>
        <p:txBody>
          <a:bodyPr wrap="none">
            <a:spAutoFit/>
          </a:bodyPr>
          <a:lstStyle/>
          <a:p>
            <a:r>
              <a:rPr lang="en-US" sz="2000" b="1" dirty="0"/>
              <a:t>WOE</a:t>
            </a:r>
            <a:endParaRPr lang="en-US" sz="2000" dirty="0"/>
          </a:p>
        </p:txBody>
      </p:sp>
      <p:sp>
        <p:nvSpPr>
          <p:cNvPr id="13" name="Rectangle 12"/>
          <p:cNvSpPr/>
          <p:nvPr/>
        </p:nvSpPr>
        <p:spPr>
          <a:xfrm>
            <a:off x="7926596" y="4496053"/>
            <a:ext cx="662561" cy="369332"/>
          </a:xfrm>
          <a:prstGeom prst="rect">
            <a:avLst/>
          </a:prstGeom>
        </p:spPr>
        <p:txBody>
          <a:bodyPr wrap="none">
            <a:spAutoFit/>
          </a:bodyPr>
          <a:lstStyle/>
          <a:p>
            <a:r>
              <a:rPr lang="en-US" b="1" dirty="0"/>
              <a:t>WOE</a:t>
            </a:r>
            <a:endParaRPr lang="en-US"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61" y="100062"/>
            <a:ext cx="8974666" cy="5078314"/>
          </a:xfrm>
          <a:prstGeom prst="rect">
            <a:avLst/>
          </a:prstGeom>
        </p:spPr>
        <p:txBody>
          <a:bodyPr wrap="square">
            <a:spAutoFit/>
          </a:bodyPr>
          <a:lstStyle/>
          <a:p>
            <a:pPr algn="ctr"/>
            <a:r>
              <a:rPr lang="en-US" sz="4000" b="1" dirty="0">
                <a:solidFill>
                  <a:srgbClr val="FFFF00"/>
                </a:solidFill>
              </a:rPr>
              <a:t>WOE </a:t>
            </a:r>
            <a:r>
              <a:rPr lang="en-US" sz="4000" b="1" dirty="0" smtClean="0">
                <a:solidFill>
                  <a:srgbClr val="FFFF00"/>
                </a:solidFill>
              </a:rPr>
              <a:t>! </a:t>
            </a:r>
          </a:p>
          <a:p>
            <a:pPr algn="ctr"/>
            <a:r>
              <a:rPr lang="en-US" sz="3200" dirty="0" smtClean="0"/>
              <a:t>Matthew </a:t>
            </a:r>
            <a:r>
              <a:rPr lang="en-US" sz="3200" dirty="0"/>
              <a:t>23:27-28 </a:t>
            </a:r>
            <a:r>
              <a:rPr lang="en-US" sz="3200" baseline="30000" dirty="0"/>
              <a:t>  </a:t>
            </a:r>
            <a:endParaRPr lang="en-US" sz="3200" baseline="30000" dirty="0" smtClean="0"/>
          </a:p>
          <a:p>
            <a:pPr algn="ctr"/>
            <a:r>
              <a:rPr lang="en-US" sz="3600" dirty="0" smtClean="0"/>
              <a:t>“</a:t>
            </a:r>
            <a:r>
              <a:rPr lang="en-US" sz="3600" dirty="0"/>
              <a:t>Woe to you, scribes and Pharisees, hypocrites! For you are like whitewashed tombs, which outwardly appear beautiful, but within are full of dead people's bones and all uncleanness. </a:t>
            </a:r>
            <a:r>
              <a:rPr lang="en-US" sz="3600" b="1" baseline="30000" dirty="0"/>
              <a:t>28 </a:t>
            </a:r>
            <a:r>
              <a:rPr lang="en-US" sz="3600" dirty="0"/>
              <a:t>So you also outwardly appear righteous to others, but within you are full of hypocrisy and lawlessness.</a:t>
            </a:r>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061" y="84668"/>
            <a:ext cx="8435878" cy="5139869"/>
          </a:xfrm>
          <a:prstGeom prst="rect">
            <a:avLst/>
          </a:prstGeom>
        </p:spPr>
        <p:txBody>
          <a:bodyPr wrap="square">
            <a:spAutoFit/>
          </a:bodyPr>
          <a:lstStyle/>
          <a:p>
            <a:pPr algn="ctr"/>
            <a:r>
              <a:rPr lang="en-US" sz="4400" b="1" dirty="0">
                <a:solidFill>
                  <a:srgbClr val="FFFF00"/>
                </a:solidFill>
              </a:rPr>
              <a:t>WOE </a:t>
            </a:r>
            <a:r>
              <a:rPr lang="en-US" sz="4400" b="1" dirty="0" smtClean="0">
                <a:solidFill>
                  <a:srgbClr val="FFFF00"/>
                </a:solidFill>
              </a:rPr>
              <a:t>! </a:t>
            </a:r>
          </a:p>
          <a:p>
            <a:pPr algn="ctr"/>
            <a:r>
              <a:rPr lang="en-US" sz="3200" dirty="0" smtClean="0"/>
              <a:t>Matthew </a:t>
            </a:r>
            <a:r>
              <a:rPr lang="en-US" sz="3200" dirty="0"/>
              <a:t>23:29-33 </a:t>
            </a:r>
            <a:r>
              <a:rPr lang="en-US" sz="3600" b="1" baseline="30000" dirty="0"/>
              <a:t>  </a:t>
            </a:r>
            <a:endParaRPr lang="en-US" sz="3600" b="1" baseline="30000" dirty="0" smtClean="0"/>
          </a:p>
          <a:p>
            <a:r>
              <a:rPr lang="en-US" sz="3600" dirty="0" smtClean="0"/>
              <a:t>“</a:t>
            </a:r>
            <a:r>
              <a:rPr lang="en-US" sz="3600" dirty="0"/>
              <a:t>Woe to you, scribes and Pharisees, hypocrites! For you build the tombs of the prophets and decorate the monuments of the righteous, </a:t>
            </a:r>
            <a:r>
              <a:rPr lang="en-US" sz="3600" b="1" baseline="30000" dirty="0"/>
              <a:t>30 </a:t>
            </a:r>
            <a:r>
              <a:rPr lang="en-US" sz="3600" dirty="0"/>
              <a:t>saying, ‘If we had lived in the days of our fathers, we would not have taken part with them in shedding the blood of the prophets.</a:t>
            </a:r>
            <a:r>
              <a:rPr lang="en-US" sz="3600" dirty="0" smtClean="0"/>
              <a:t>’ </a:t>
            </a:r>
            <a:r>
              <a:rPr lang="mr-IN" sz="3600" dirty="0" smtClean="0"/>
              <a:t>………</a:t>
            </a:r>
            <a:r>
              <a:rPr lang="en-US" sz="3600" dirty="0" smtClean="0"/>
              <a:t>.. </a:t>
            </a:r>
            <a:endParaRPr lang="en-US" sz="3600" dirty="0"/>
          </a:p>
        </p:txBody>
      </p:sp>
    </p:spTree>
    <p:extLst>
      <p:ext uri="{BB962C8B-B14F-4D97-AF65-F5344CB8AC3E}">
        <p14:creationId xmlns:p14="http://schemas.microsoft.com/office/powerpoint/2010/main" val="34897460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09" y="230909"/>
            <a:ext cx="8597515" cy="3785652"/>
          </a:xfrm>
          <a:prstGeom prst="rect">
            <a:avLst/>
          </a:prstGeom>
        </p:spPr>
        <p:txBody>
          <a:bodyPr wrap="square">
            <a:spAutoFit/>
          </a:bodyPr>
          <a:lstStyle/>
          <a:p>
            <a:r>
              <a:rPr lang="mr-IN" sz="4000" dirty="0" smtClean="0"/>
              <a:t>……</a:t>
            </a:r>
            <a:r>
              <a:rPr lang="en-US" sz="4000" dirty="0" smtClean="0"/>
              <a:t>..</a:t>
            </a:r>
            <a:r>
              <a:rPr lang="en-US" sz="4000" dirty="0"/>
              <a:t> </a:t>
            </a:r>
            <a:r>
              <a:rPr lang="en-US" sz="4000" b="1" baseline="30000" dirty="0"/>
              <a:t>31 </a:t>
            </a:r>
            <a:r>
              <a:rPr lang="en-US" sz="4000" dirty="0"/>
              <a:t>Thus you witness against yourselves that you are sons of those who murdered the prophets. </a:t>
            </a:r>
            <a:r>
              <a:rPr lang="en-US" sz="4000" b="1" baseline="30000" dirty="0"/>
              <a:t>32 </a:t>
            </a:r>
            <a:r>
              <a:rPr lang="en-US" sz="4000" dirty="0"/>
              <a:t>Fill up, then, the measure of your fathers. </a:t>
            </a:r>
            <a:r>
              <a:rPr lang="en-US" sz="4000" b="1" baseline="30000" dirty="0"/>
              <a:t>33 </a:t>
            </a:r>
            <a:r>
              <a:rPr lang="en-US" sz="4000" dirty="0"/>
              <a:t>You serpents, you brood of vipers, how are you to escape being sentenced to hell?</a:t>
            </a:r>
          </a:p>
        </p:txBody>
      </p:sp>
    </p:spTree>
    <p:extLst>
      <p:ext uri="{BB962C8B-B14F-4D97-AF65-F5344CB8AC3E}">
        <p14:creationId xmlns:p14="http://schemas.microsoft.com/office/powerpoint/2010/main" val="42009736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 y="148007"/>
            <a:ext cx="9143999" cy="1077218"/>
          </a:xfrm>
          <a:prstGeom prst="rect">
            <a:avLst/>
          </a:prstGeom>
        </p:spPr>
        <p:txBody>
          <a:bodyPr wrap="square">
            <a:spAutoFit/>
          </a:bodyPr>
          <a:lstStyle/>
          <a:p>
            <a:pPr algn="ctr"/>
            <a:r>
              <a:rPr lang="en-US" sz="3200" b="1" dirty="0" smtClean="0">
                <a:latin typeface="Arial"/>
                <a:cs typeface="Arial"/>
              </a:rPr>
              <a:t>A </a:t>
            </a:r>
            <a:r>
              <a:rPr lang="en-US" sz="3200" b="1" dirty="0">
                <a:latin typeface="Arial"/>
                <a:cs typeface="Arial"/>
              </a:rPr>
              <a:t>SOMETIMES FORGOTTEN BUT VERY IMPORTANT TEACHING</a:t>
            </a:r>
            <a:endParaRPr lang="en-US" sz="3200" dirty="0">
              <a:latin typeface="Arial"/>
              <a:cs typeface="Arial"/>
            </a:endParaRPr>
          </a:p>
        </p:txBody>
      </p:sp>
      <p:sp>
        <p:nvSpPr>
          <p:cNvPr id="6" name="Rectangle 5"/>
          <p:cNvSpPr/>
          <p:nvPr/>
        </p:nvSpPr>
        <p:spPr>
          <a:xfrm>
            <a:off x="230909" y="1232922"/>
            <a:ext cx="1878061" cy="1015663"/>
          </a:xfrm>
          <a:prstGeom prst="rect">
            <a:avLst/>
          </a:prstGeom>
        </p:spPr>
        <p:txBody>
          <a:bodyPr wrap="square">
            <a:spAutoFit/>
          </a:bodyPr>
          <a:lstStyle/>
          <a:p>
            <a:r>
              <a:rPr lang="en-US" sz="6000" b="1" dirty="0" smtClean="0"/>
              <a:t>WOE</a:t>
            </a:r>
            <a:endParaRPr lang="en-US" sz="6000" dirty="0"/>
          </a:p>
        </p:txBody>
      </p:sp>
      <p:sp>
        <p:nvSpPr>
          <p:cNvPr id="8" name="Rectangle 7"/>
          <p:cNvSpPr/>
          <p:nvPr/>
        </p:nvSpPr>
        <p:spPr>
          <a:xfrm>
            <a:off x="6811507" y="1232922"/>
            <a:ext cx="1777650" cy="1015663"/>
          </a:xfrm>
          <a:prstGeom prst="rect">
            <a:avLst/>
          </a:prstGeom>
        </p:spPr>
        <p:txBody>
          <a:bodyPr wrap="none">
            <a:spAutoFit/>
          </a:bodyPr>
          <a:lstStyle/>
          <a:p>
            <a:r>
              <a:rPr lang="en-US" sz="6000" b="1" dirty="0"/>
              <a:t>WOE</a:t>
            </a:r>
            <a:endParaRPr lang="en-US" sz="6000" dirty="0"/>
          </a:p>
        </p:txBody>
      </p:sp>
      <p:sp>
        <p:nvSpPr>
          <p:cNvPr id="9" name="Rectangle 8"/>
          <p:cNvSpPr/>
          <p:nvPr/>
        </p:nvSpPr>
        <p:spPr>
          <a:xfrm>
            <a:off x="5503022" y="3926478"/>
            <a:ext cx="1140456" cy="646331"/>
          </a:xfrm>
          <a:prstGeom prst="rect">
            <a:avLst/>
          </a:prstGeom>
        </p:spPr>
        <p:txBody>
          <a:bodyPr wrap="none">
            <a:spAutoFit/>
          </a:bodyPr>
          <a:lstStyle/>
          <a:p>
            <a:r>
              <a:rPr lang="en-US" sz="3600" b="1" dirty="0"/>
              <a:t>WOE</a:t>
            </a:r>
            <a:endParaRPr lang="en-US" sz="3600" dirty="0"/>
          </a:p>
        </p:txBody>
      </p:sp>
      <p:sp>
        <p:nvSpPr>
          <p:cNvPr id="10" name="Rectangle 9"/>
          <p:cNvSpPr/>
          <p:nvPr/>
        </p:nvSpPr>
        <p:spPr>
          <a:xfrm>
            <a:off x="307567" y="3102902"/>
            <a:ext cx="1140456" cy="646331"/>
          </a:xfrm>
          <a:prstGeom prst="rect">
            <a:avLst/>
          </a:prstGeom>
        </p:spPr>
        <p:txBody>
          <a:bodyPr wrap="none">
            <a:spAutoFit/>
          </a:bodyPr>
          <a:lstStyle/>
          <a:p>
            <a:r>
              <a:rPr lang="en-US" sz="3600" b="1" dirty="0"/>
              <a:t>WOE</a:t>
            </a:r>
            <a:endParaRPr lang="en-US" sz="3600" dirty="0"/>
          </a:p>
        </p:txBody>
      </p:sp>
      <p:sp>
        <p:nvSpPr>
          <p:cNvPr id="11" name="Rectangle 10"/>
          <p:cNvSpPr/>
          <p:nvPr/>
        </p:nvSpPr>
        <p:spPr>
          <a:xfrm>
            <a:off x="1092658" y="2456356"/>
            <a:ext cx="662561" cy="369332"/>
          </a:xfrm>
          <a:prstGeom prst="rect">
            <a:avLst/>
          </a:prstGeom>
        </p:spPr>
        <p:txBody>
          <a:bodyPr wrap="none">
            <a:spAutoFit/>
          </a:bodyPr>
          <a:lstStyle/>
          <a:p>
            <a:r>
              <a:rPr lang="en-US" b="1" dirty="0"/>
              <a:t>WOE</a:t>
            </a:r>
            <a:endParaRPr lang="en-US" dirty="0"/>
          </a:p>
        </p:txBody>
      </p:sp>
      <p:sp>
        <p:nvSpPr>
          <p:cNvPr id="12" name="Rectangle 11"/>
          <p:cNvSpPr/>
          <p:nvPr/>
        </p:nvSpPr>
        <p:spPr>
          <a:xfrm>
            <a:off x="7011628" y="2733570"/>
            <a:ext cx="715661" cy="400110"/>
          </a:xfrm>
          <a:prstGeom prst="rect">
            <a:avLst/>
          </a:prstGeom>
        </p:spPr>
        <p:txBody>
          <a:bodyPr wrap="none">
            <a:spAutoFit/>
          </a:bodyPr>
          <a:lstStyle/>
          <a:p>
            <a:r>
              <a:rPr lang="en-US" sz="2000" b="1" dirty="0"/>
              <a:t>WOE</a:t>
            </a:r>
            <a:endParaRPr lang="en-US" sz="2000" dirty="0"/>
          </a:p>
        </p:txBody>
      </p:sp>
      <p:sp>
        <p:nvSpPr>
          <p:cNvPr id="13" name="Rectangle 12"/>
          <p:cNvSpPr/>
          <p:nvPr/>
        </p:nvSpPr>
        <p:spPr>
          <a:xfrm>
            <a:off x="7926596" y="4496053"/>
            <a:ext cx="662561" cy="369332"/>
          </a:xfrm>
          <a:prstGeom prst="rect">
            <a:avLst/>
          </a:prstGeom>
        </p:spPr>
        <p:txBody>
          <a:bodyPr wrap="none">
            <a:spAutoFit/>
          </a:bodyPr>
          <a:lstStyle/>
          <a:p>
            <a:r>
              <a:rPr lang="en-US" b="1" dirty="0"/>
              <a:t>WOE</a:t>
            </a:r>
            <a:endParaRPr lang="en-US" dirty="0"/>
          </a:p>
        </p:txBody>
      </p:sp>
    </p:spTree>
    <p:extLst>
      <p:ext uri="{BB962C8B-B14F-4D97-AF65-F5344CB8AC3E}">
        <p14:creationId xmlns:p14="http://schemas.microsoft.com/office/powerpoint/2010/main" val="24462491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5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84667" y="61577"/>
            <a:ext cx="8997757" cy="5078314"/>
          </a:xfrm>
          <a:prstGeom prst="rect">
            <a:avLst/>
          </a:prstGeom>
        </p:spPr>
        <p:txBody>
          <a:bodyPr wrap="square">
            <a:spAutoFit/>
          </a:bodyPr>
          <a:lstStyle/>
          <a:p>
            <a:r>
              <a:rPr lang="en-US" sz="3600" b="1" u="sng" dirty="0"/>
              <a:t>Matthew 5:3</a:t>
            </a:r>
            <a:r>
              <a:rPr lang="en-US" sz="3600" b="1" u="sng" baseline="30000" dirty="0"/>
              <a:t> </a:t>
            </a:r>
            <a:r>
              <a:rPr lang="en-US" sz="3600" dirty="0"/>
              <a:t>“Blessed are the poor in spirit, for theirs is the kingdom of heaven.              </a:t>
            </a:r>
            <a:r>
              <a:rPr lang="en-US" sz="3600" b="1" u="sng" dirty="0"/>
              <a:t>Matthew 5:4</a:t>
            </a:r>
            <a:r>
              <a:rPr lang="en-US" sz="3600" dirty="0"/>
              <a:t> “Blessed are those who mourn, for they shall be comforted.                         </a:t>
            </a:r>
            <a:r>
              <a:rPr lang="en-US" sz="3600" b="1" u="sng" dirty="0"/>
              <a:t>Matthew 5:5</a:t>
            </a:r>
            <a:r>
              <a:rPr lang="en-US" sz="3600" b="1" u="sng" baseline="30000" dirty="0"/>
              <a:t> </a:t>
            </a:r>
            <a:r>
              <a:rPr lang="en-US" sz="3600" dirty="0"/>
              <a:t>“Blessed are the meek, for they shall inherit the earth.                                     </a:t>
            </a:r>
            <a:r>
              <a:rPr lang="en-US" sz="3600" b="1" u="sng" dirty="0"/>
              <a:t>Matthew 5:6</a:t>
            </a:r>
            <a:r>
              <a:rPr lang="en-US" sz="3600" b="1" u="sng" baseline="30000" dirty="0"/>
              <a:t> </a:t>
            </a:r>
            <a:r>
              <a:rPr lang="en-US" sz="3600" dirty="0"/>
              <a:t>“Blessed are those who hunger and thirst for righteousness, for they shall be satisfied. </a:t>
            </a:r>
            <a:endParaRPr lang="en-US" sz="3600"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3" y="76970"/>
            <a:ext cx="8982363" cy="4524316"/>
          </a:xfrm>
          <a:prstGeom prst="rect">
            <a:avLst/>
          </a:prstGeom>
        </p:spPr>
        <p:txBody>
          <a:bodyPr wrap="square">
            <a:spAutoFit/>
          </a:bodyPr>
          <a:lstStyle/>
          <a:p>
            <a:r>
              <a:rPr lang="en-US" sz="3600" b="1" u="sng" dirty="0"/>
              <a:t>Matthew 5:7</a:t>
            </a:r>
            <a:r>
              <a:rPr lang="en-US" sz="3600" dirty="0"/>
              <a:t> “Blessed are the merciful, for they shall receive mercy.                                   </a:t>
            </a:r>
            <a:r>
              <a:rPr lang="en-US" sz="3600" dirty="0" smtClean="0"/>
              <a:t>                   </a:t>
            </a:r>
          </a:p>
          <a:p>
            <a:endParaRPr lang="en-US" sz="3600" b="1" u="sng" dirty="0" smtClean="0"/>
          </a:p>
          <a:p>
            <a:r>
              <a:rPr lang="en-US" sz="3600" b="1" u="sng" dirty="0" smtClean="0"/>
              <a:t>Matthew </a:t>
            </a:r>
            <a:r>
              <a:rPr lang="en-US" sz="3600" b="1" u="sng" dirty="0"/>
              <a:t>5:8</a:t>
            </a:r>
            <a:r>
              <a:rPr lang="en-US" sz="3600" dirty="0"/>
              <a:t> “Blessed are the pure in heart, for they shall see God.                                  </a:t>
            </a:r>
            <a:r>
              <a:rPr lang="en-US" sz="3600" dirty="0" smtClean="0"/>
              <a:t>                    </a:t>
            </a:r>
          </a:p>
          <a:p>
            <a:endParaRPr lang="en-US" sz="3600" b="1" u="sng" dirty="0"/>
          </a:p>
          <a:p>
            <a:r>
              <a:rPr lang="en-US" sz="3600" b="1" u="sng" dirty="0" smtClean="0"/>
              <a:t>Matthew </a:t>
            </a:r>
            <a:r>
              <a:rPr lang="en-US" sz="3600" b="1" u="sng" dirty="0"/>
              <a:t>5:9</a:t>
            </a:r>
            <a:r>
              <a:rPr lang="en-US" sz="3600" b="1" u="sng" baseline="30000" dirty="0"/>
              <a:t> </a:t>
            </a:r>
            <a:r>
              <a:rPr lang="en-US" sz="3600" dirty="0"/>
              <a:t>“Blessed are the peacemakers, for they shall be called sons of God.            </a:t>
            </a:r>
            <a:endParaRPr lang="en-US" sz="3600" dirty="0" smtClean="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182" y="100061"/>
            <a:ext cx="8566727" cy="5170678"/>
          </a:xfrm>
          <a:prstGeom prst="rect">
            <a:avLst/>
          </a:prstGeom>
        </p:spPr>
        <p:txBody>
          <a:bodyPr wrap="square">
            <a:spAutoFit/>
          </a:bodyPr>
          <a:lstStyle/>
          <a:p>
            <a:r>
              <a:rPr lang="en-US" sz="3600" b="1" u="sng" dirty="0"/>
              <a:t>Matthew 5:10-12</a:t>
            </a:r>
            <a:r>
              <a:rPr lang="en-US" sz="3600" b="1" u="sng" baseline="30000" dirty="0"/>
              <a:t> </a:t>
            </a:r>
            <a:r>
              <a:rPr lang="en-US" sz="3600" dirty="0" smtClean="0"/>
              <a:t>“</a:t>
            </a:r>
            <a:r>
              <a:rPr lang="en-US" sz="3600" dirty="0"/>
              <a:t>Blessed are those who are persecuted for righteousness' sake, for </a:t>
            </a:r>
            <a:r>
              <a:rPr lang="en-US" sz="3600" dirty="0" smtClean="0"/>
              <a:t>theirs  </a:t>
            </a:r>
            <a:r>
              <a:rPr lang="en-US" sz="3600" dirty="0"/>
              <a:t>is the kingdom of heaven.</a:t>
            </a:r>
            <a:r>
              <a:rPr lang="en-US" sz="3600" b="1" baseline="30000" dirty="0" smtClean="0"/>
              <a:t>11</a:t>
            </a:r>
            <a:r>
              <a:rPr lang="en-US" sz="3600" dirty="0" smtClean="0"/>
              <a:t>“</a:t>
            </a:r>
            <a:r>
              <a:rPr lang="en-US" sz="3600" dirty="0"/>
              <a:t>Blessed are you when </a:t>
            </a:r>
            <a:r>
              <a:rPr lang="en-US" sz="3600" dirty="0" smtClean="0"/>
              <a:t>others </a:t>
            </a:r>
            <a:r>
              <a:rPr lang="en-US" sz="3600" dirty="0"/>
              <a:t>revile you and persecute you and utter all kinds of evil against you falsely on my account. </a:t>
            </a:r>
            <a:r>
              <a:rPr lang="en-US" sz="3600" b="1" baseline="30000" dirty="0"/>
              <a:t>12 </a:t>
            </a:r>
            <a:r>
              <a:rPr lang="en-US" sz="3600" dirty="0"/>
              <a:t>Rejoice and be glad, for your reward </a:t>
            </a:r>
            <a:r>
              <a:rPr lang="en-US" sz="3600" dirty="0" smtClean="0"/>
              <a:t>is </a:t>
            </a:r>
            <a:r>
              <a:rPr lang="en-US" sz="3600" dirty="0"/>
              <a:t>great in heaven, for so they persecuted the prophets who were before you.</a:t>
            </a:r>
          </a:p>
        </p:txBody>
      </p:sp>
    </p:spTree>
    <p:extLst>
      <p:ext uri="{BB962C8B-B14F-4D97-AF65-F5344CB8AC3E}">
        <p14:creationId xmlns:p14="http://schemas.microsoft.com/office/powerpoint/2010/main" val="562859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215516"/>
            <a:ext cx="8636000" cy="4616648"/>
          </a:xfrm>
          <a:prstGeom prst="rect">
            <a:avLst/>
          </a:prstGeom>
        </p:spPr>
        <p:txBody>
          <a:bodyPr wrap="square">
            <a:spAutoFit/>
          </a:bodyPr>
          <a:lstStyle/>
          <a:p>
            <a:pPr algn="ctr"/>
            <a:r>
              <a:rPr lang="en-US" sz="5400" b="1" dirty="0" smtClean="0">
                <a:solidFill>
                  <a:srgbClr val="FFFF00"/>
                </a:solidFill>
              </a:rPr>
              <a:t>WOE !</a:t>
            </a:r>
            <a:r>
              <a:rPr lang="en-US" sz="4000" b="1" dirty="0" smtClean="0"/>
              <a:t>  </a:t>
            </a:r>
          </a:p>
          <a:p>
            <a:pPr algn="ctr"/>
            <a:r>
              <a:rPr lang="en-US" sz="4000" b="1" dirty="0" smtClean="0"/>
              <a:t>Matthew </a:t>
            </a:r>
            <a:r>
              <a:rPr lang="en-US" sz="4000" b="1" dirty="0"/>
              <a:t>23:13 </a:t>
            </a:r>
            <a:r>
              <a:rPr lang="en-US" sz="4000" b="1" baseline="30000" dirty="0"/>
              <a:t>  </a:t>
            </a:r>
            <a:endParaRPr lang="en-US" sz="4000" b="1" baseline="30000" dirty="0" smtClean="0"/>
          </a:p>
          <a:p>
            <a:pPr algn="ctr"/>
            <a:r>
              <a:rPr lang="en-US" sz="4000" dirty="0" smtClean="0"/>
              <a:t>“</a:t>
            </a:r>
            <a:r>
              <a:rPr lang="en-US" sz="4000" dirty="0"/>
              <a:t>But woe to you, scribes and Pharisees, hypocrites! For you shut the kingdom of heaven in people's faces. For you neither enter yourselves nor allow those who would enter to go in. </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42" y="72883"/>
            <a:ext cx="8851516" cy="5078314"/>
          </a:xfrm>
          <a:prstGeom prst="rect">
            <a:avLst/>
          </a:prstGeom>
        </p:spPr>
        <p:txBody>
          <a:bodyPr wrap="square">
            <a:spAutoFit/>
          </a:bodyPr>
          <a:lstStyle/>
          <a:p>
            <a:r>
              <a:rPr lang="en-US" sz="3600" b="1" i="1" dirty="0"/>
              <a:t>Matthew 18:6-7</a:t>
            </a:r>
            <a:r>
              <a:rPr lang="en-US" sz="3600" b="1" dirty="0"/>
              <a:t> </a:t>
            </a:r>
            <a:endParaRPr lang="en-US" sz="3600" b="1" dirty="0" smtClean="0"/>
          </a:p>
          <a:p>
            <a:r>
              <a:rPr lang="en-US" sz="3600" dirty="0" smtClean="0"/>
              <a:t>But</a:t>
            </a:r>
            <a:r>
              <a:rPr lang="en-US" sz="3600" dirty="0"/>
              <a:t> whoever causes one of these little ones who believe in me to sin, it would be better for him to have a great millstone fastened around his neck and to be drowned in the depth of the sea.</a:t>
            </a:r>
            <a:r>
              <a:rPr lang="en-US" sz="3600" b="1" baseline="30000" dirty="0"/>
              <a:t>7 </a:t>
            </a:r>
            <a:r>
              <a:rPr lang="en-US" sz="3600" dirty="0"/>
              <a:t>“Woe to the world for temptations to sin! For it is necessary that temptations come, but woe to the one by whom the temptation comes!  </a:t>
            </a:r>
            <a:endParaRPr lang="en-US" sz="36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7" y="238606"/>
            <a:ext cx="8597515" cy="4247317"/>
          </a:xfrm>
          <a:prstGeom prst="rect">
            <a:avLst/>
          </a:prstGeom>
        </p:spPr>
        <p:txBody>
          <a:bodyPr wrap="square">
            <a:spAutoFit/>
          </a:bodyPr>
          <a:lstStyle/>
          <a:p>
            <a:r>
              <a:rPr lang="en-US" sz="5400" b="1" dirty="0"/>
              <a:t>James 4:</a:t>
            </a:r>
            <a:r>
              <a:rPr lang="en-US" sz="5400" b="1" dirty="0" smtClean="0"/>
              <a:t>17</a:t>
            </a:r>
          </a:p>
          <a:p>
            <a:r>
              <a:rPr lang="en-US" sz="5400" dirty="0" smtClean="0"/>
              <a:t> </a:t>
            </a:r>
            <a:r>
              <a:rPr lang="en-US" sz="5400" dirty="0"/>
              <a:t>So whoever knows the right thing to do and fails to do it, for him it is sin.</a:t>
            </a:r>
          </a:p>
          <a:p>
            <a:r>
              <a:rPr lang="en-US" sz="5400" b="1" dirty="0"/>
              <a:t> </a:t>
            </a:r>
            <a:endParaRPr lang="en-US" sz="54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212" y="254000"/>
            <a:ext cx="8712970" cy="4616648"/>
          </a:xfrm>
          <a:prstGeom prst="rect">
            <a:avLst/>
          </a:prstGeom>
        </p:spPr>
        <p:txBody>
          <a:bodyPr wrap="square">
            <a:spAutoFit/>
          </a:bodyPr>
          <a:lstStyle/>
          <a:p>
            <a:pPr algn="ctr"/>
            <a:r>
              <a:rPr lang="en-US" sz="5400" b="1" dirty="0">
                <a:solidFill>
                  <a:srgbClr val="FFFF00"/>
                </a:solidFill>
              </a:rPr>
              <a:t>WOE </a:t>
            </a:r>
            <a:r>
              <a:rPr lang="en-US" sz="5400" b="1" dirty="0" smtClean="0">
                <a:solidFill>
                  <a:srgbClr val="FFFF00"/>
                </a:solidFill>
              </a:rPr>
              <a:t>!</a:t>
            </a:r>
          </a:p>
          <a:p>
            <a:pPr algn="ctr"/>
            <a:r>
              <a:rPr lang="en-US" sz="4000" b="1" dirty="0" smtClean="0"/>
              <a:t>Matthew </a:t>
            </a:r>
            <a:r>
              <a:rPr lang="en-US" sz="4000" b="1" dirty="0"/>
              <a:t>23:14</a:t>
            </a:r>
            <a:r>
              <a:rPr lang="en-US" sz="4000" dirty="0"/>
              <a:t> </a:t>
            </a:r>
            <a:endParaRPr lang="en-US" sz="4000" dirty="0" smtClean="0"/>
          </a:p>
          <a:p>
            <a:pPr algn="ctr"/>
            <a:r>
              <a:rPr lang="en-US" sz="4000" dirty="0" smtClean="0"/>
              <a:t>Woe </a:t>
            </a:r>
            <a:r>
              <a:rPr lang="en-US" sz="4000" dirty="0"/>
              <a:t>to you, scribes and Pharisees, hypocrites! For you devour widows’ houses, and for a pretense make long prayers. Therefore you will receive greater condemnation.</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35941</TotalTime>
  <Words>257</Words>
  <Application>Microsoft Macintosh PowerPoint</Application>
  <PresentationFormat>On-screen Show (16:9)</PresentationFormat>
  <Paragraphs>65</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921</cp:revision>
  <dcterms:created xsi:type="dcterms:W3CDTF">2016-08-27T22:55:59Z</dcterms:created>
  <dcterms:modified xsi:type="dcterms:W3CDTF">2021-03-27T17:52:53Z</dcterms:modified>
</cp:coreProperties>
</file>