
<file path=[Content_Types].xml><?xml version="1.0" encoding="utf-8"?>
<Types xmlns="http://schemas.openxmlformats.org/package/2006/content-types">
  <Default Extension="xml" ContentType="application/xml"/>
  <Default Extension="jp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376" r:id="rId2"/>
    <p:sldId id="397" r:id="rId3"/>
    <p:sldId id="398" r:id="rId4"/>
    <p:sldId id="354" r:id="rId5"/>
    <p:sldId id="469" r:id="rId6"/>
    <p:sldId id="380" r:id="rId7"/>
    <p:sldId id="429" r:id="rId8"/>
    <p:sldId id="345" r:id="rId9"/>
    <p:sldId id="445" r:id="rId10"/>
    <p:sldId id="335" r:id="rId11"/>
    <p:sldId id="430" r:id="rId12"/>
    <p:sldId id="431" r:id="rId13"/>
    <p:sldId id="432" r:id="rId14"/>
    <p:sldId id="433" r:id="rId15"/>
    <p:sldId id="435" r:id="rId16"/>
    <p:sldId id="434" r:id="rId17"/>
    <p:sldId id="453" r:id="rId18"/>
    <p:sldId id="470" r:id="rId19"/>
    <p:sldId id="261"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0537"/>
    <a:srgbClr val="25060F"/>
    <a:srgbClr val="430544"/>
    <a:srgbClr val="4C064E"/>
    <a:srgbClr val="7F0081"/>
    <a:srgbClr val="68005C"/>
    <a:srgbClr val="A70503"/>
    <a:srgbClr val="452303"/>
    <a:srgbClr val="E0690A"/>
    <a:srgbClr val="F9CD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94607" autoAdjust="0"/>
  </p:normalViewPr>
  <p:slideViewPr>
    <p:cSldViewPr snapToGrid="0" snapToObjects="1">
      <p:cViewPr varScale="1">
        <p:scale>
          <a:sx n="164" d="100"/>
          <a:sy n="164" d="100"/>
        </p:scale>
        <p:origin x="-120" y="-15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4/10/21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4/10/21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4/10/21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4/10/21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4/10/21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4/10/21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4/10/21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4/10/21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4/10/21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4/10/21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4/10/21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4/10/21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4/10/21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1.docx"/><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2.docx"/><Relationship Id="rId5"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40"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6838" y="224557"/>
            <a:ext cx="8720004" cy="4555093"/>
          </a:xfrm>
          <a:prstGeom prst="rect">
            <a:avLst/>
          </a:prstGeom>
        </p:spPr>
        <p:txBody>
          <a:bodyPr wrap="square">
            <a:spAutoFit/>
          </a:bodyPr>
          <a:lstStyle/>
          <a:p>
            <a:pPr algn="ctr"/>
            <a:r>
              <a:rPr lang="en-US" sz="3200" b="1" dirty="0"/>
              <a:t>We have freedom NOT condemnation</a:t>
            </a:r>
            <a:endParaRPr lang="en-US" sz="3200" dirty="0"/>
          </a:p>
          <a:p>
            <a:pPr algn="ctr"/>
            <a:endParaRPr lang="en-US" b="1" dirty="0" smtClean="0"/>
          </a:p>
          <a:p>
            <a:pPr algn="ctr"/>
            <a:r>
              <a:rPr lang="en-US" sz="4000" b="1" dirty="0" smtClean="0"/>
              <a:t>Romans </a:t>
            </a:r>
            <a:r>
              <a:rPr lang="en-US" sz="4000" b="1" dirty="0"/>
              <a:t>8:1-2 </a:t>
            </a:r>
            <a:endParaRPr lang="en-US" sz="4000" b="1" dirty="0" smtClean="0"/>
          </a:p>
          <a:p>
            <a:pPr algn="ctr"/>
            <a:r>
              <a:rPr lang="en-US" sz="4000" dirty="0" smtClean="0"/>
              <a:t>There </a:t>
            </a:r>
            <a:r>
              <a:rPr lang="en-US" sz="4000" dirty="0"/>
              <a:t>is therefore now no condemnation for those who are in Christ Jesus. </a:t>
            </a:r>
            <a:endParaRPr lang="en-US" sz="4000" dirty="0" smtClean="0"/>
          </a:p>
          <a:p>
            <a:pPr algn="ctr"/>
            <a:r>
              <a:rPr lang="en-US" sz="4000" baseline="30000" dirty="0" smtClean="0"/>
              <a:t>2</a:t>
            </a:r>
            <a:r>
              <a:rPr lang="en-US" sz="4000" baseline="30000" dirty="0"/>
              <a:t> </a:t>
            </a:r>
            <a:r>
              <a:rPr lang="en-US" sz="4000" dirty="0"/>
              <a:t>For the law of the Spirit of life has set you free in Christ Jesus from the law of sin and death.</a:t>
            </a:r>
            <a:endParaRPr lang="en-US" sz="4000" b="1" dirty="0"/>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047" y="240044"/>
            <a:ext cx="8557375" cy="3908762"/>
          </a:xfrm>
          <a:prstGeom prst="rect">
            <a:avLst/>
          </a:prstGeom>
        </p:spPr>
        <p:txBody>
          <a:bodyPr wrap="square">
            <a:spAutoFit/>
          </a:bodyPr>
          <a:lstStyle/>
          <a:p>
            <a:pPr algn="ctr"/>
            <a:r>
              <a:rPr lang="en-US" sz="3600" b="1" dirty="0"/>
              <a:t>We are raised up and united with Jesus </a:t>
            </a:r>
            <a:endParaRPr lang="en-US" sz="3600" dirty="0"/>
          </a:p>
          <a:p>
            <a:pPr algn="ctr"/>
            <a:endParaRPr lang="en-US" sz="3600" b="1" dirty="0" smtClean="0"/>
          </a:p>
          <a:p>
            <a:pPr algn="ctr"/>
            <a:r>
              <a:rPr lang="en-US" sz="4400" b="1" dirty="0" smtClean="0"/>
              <a:t>Ephesians </a:t>
            </a:r>
            <a:r>
              <a:rPr lang="en-US" sz="4400" b="1" dirty="0"/>
              <a:t>2:6</a:t>
            </a:r>
            <a:r>
              <a:rPr lang="en-US" sz="4400" b="1" baseline="30000" dirty="0"/>
              <a:t> </a:t>
            </a:r>
            <a:endParaRPr lang="en-US" sz="4400" b="1" baseline="30000" dirty="0" smtClean="0"/>
          </a:p>
          <a:p>
            <a:pPr algn="ctr"/>
            <a:r>
              <a:rPr lang="en-US" sz="4400" dirty="0" smtClean="0"/>
              <a:t>and </a:t>
            </a:r>
            <a:r>
              <a:rPr lang="en-US" sz="4400" dirty="0"/>
              <a:t>raised us up with him and seated us with him in the heavenly places in Christ </a:t>
            </a:r>
            <a:r>
              <a:rPr lang="en-US" sz="4400" dirty="0" smtClean="0"/>
              <a:t>Jesus</a:t>
            </a:r>
            <a:endParaRPr lang="en-US" sz="4400" dirty="0"/>
          </a:p>
        </p:txBody>
      </p:sp>
    </p:spTree>
    <p:extLst>
      <p:ext uri="{BB962C8B-B14F-4D97-AF65-F5344CB8AC3E}">
        <p14:creationId xmlns:p14="http://schemas.microsoft.com/office/powerpoint/2010/main" val="13835679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9396" y="65186"/>
            <a:ext cx="8727748" cy="5078314"/>
          </a:xfrm>
          <a:prstGeom prst="rect">
            <a:avLst/>
          </a:prstGeom>
        </p:spPr>
        <p:txBody>
          <a:bodyPr wrap="square">
            <a:spAutoFit/>
          </a:bodyPr>
          <a:lstStyle/>
          <a:p>
            <a:pPr algn="ctr"/>
            <a:r>
              <a:rPr lang="en-US" sz="3600" b="1" dirty="0"/>
              <a:t>Colossians 3:1-4 </a:t>
            </a:r>
            <a:endParaRPr lang="en-US" sz="3600" b="1" dirty="0" smtClean="0"/>
          </a:p>
          <a:p>
            <a:pPr algn="ctr"/>
            <a:r>
              <a:rPr lang="en-US" sz="3600" dirty="0" smtClean="0"/>
              <a:t>If </a:t>
            </a:r>
            <a:r>
              <a:rPr lang="en-US" sz="3600" dirty="0"/>
              <a:t>then you have been raised with Christ, seek the things that are above, where Christ is, seated at the right hand of God. </a:t>
            </a:r>
            <a:r>
              <a:rPr lang="en-US" sz="3600" baseline="30000" dirty="0"/>
              <a:t>2 </a:t>
            </a:r>
            <a:r>
              <a:rPr lang="en-US" sz="3600" dirty="0"/>
              <a:t>Set your minds on things that are above, not on things that are on earth. </a:t>
            </a:r>
            <a:r>
              <a:rPr lang="en-US" sz="3600" baseline="30000" dirty="0"/>
              <a:t>3 </a:t>
            </a:r>
            <a:r>
              <a:rPr lang="en-US" sz="3600" dirty="0"/>
              <a:t>For you have died, and your life is hidden with Christ in God. </a:t>
            </a:r>
            <a:r>
              <a:rPr lang="en-US" sz="3600" baseline="30000" dirty="0"/>
              <a:t>4 </a:t>
            </a:r>
            <a:r>
              <a:rPr lang="en-US" sz="3600" dirty="0"/>
              <a:t>When Christ who is your life appears, then you also will appear with him in glory.</a:t>
            </a:r>
            <a:endParaRPr lang="en-US" sz="3600" b="1" dirty="0"/>
          </a:p>
        </p:txBody>
      </p:sp>
    </p:spTree>
    <p:extLst>
      <p:ext uri="{BB962C8B-B14F-4D97-AF65-F5344CB8AC3E}">
        <p14:creationId xmlns:p14="http://schemas.microsoft.com/office/powerpoint/2010/main" val="40793749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9769" y="263273"/>
            <a:ext cx="8487677" cy="3939540"/>
          </a:xfrm>
          <a:prstGeom prst="rect">
            <a:avLst/>
          </a:prstGeom>
        </p:spPr>
        <p:txBody>
          <a:bodyPr wrap="square">
            <a:spAutoFit/>
          </a:bodyPr>
          <a:lstStyle/>
          <a:p>
            <a:pPr algn="ctr"/>
            <a:r>
              <a:rPr lang="en-US" sz="3200" b="1" dirty="0"/>
              <a:t>God honors His followers </a:t>
            </a:r>
          </a:p>
          <a:p>
            <a:pPr algn="ctr"/>
            <a:endParaRPr lang="en-US" b="1" dirty="0" smtClean="0"/>
          </a:p>
          <a:p>
            <a:pPr algn="ctr"/>
            <a:r>
              <a:rPr lang="en-US" sz="4000" b="1" dirty="0" smtClean="0"/>
              <a:t>John </a:t>
            </a:r>
            <a:r>
              <a:rPr lang="en-US" sz="4000" b="1" dirty="0"/>
              <a:t>12:26</a:t>
            </a:r>
            <a:r>
              <a:rPr lang="en-US" sz="4000" b="1" baseline="30000" dirty="0"/>
              <a:t> </a:t>
            </a:r>
            <a:endParaRPr lang="en-US" sz="4000" b="1" baseline="30000" dirty="0" smtClean="0"/>
          </a:p>
          <a:p>
            <a:pPr algn="ctr"/>
            <a:r>
              <a:rPr lang="en-US" sz="4000" dirty="0" smtClean="0"/>
              <a:t>If </a:t>
            </a:r>
            <a:r>
              <a:rPr lang="en-US" sz="4000" dirty="0"/>
              <a:t>anyone serves me, he must follow me; and where I am, there will my servant be also. If anyone serves me, the Father will honor him.</a:t>
            </a:r>
            <a:endParaRPr lang="en-US" sz="4000" b="1" dirty="0"/>
          </a:p>
        </p:txBody>
      </p:sp>
    </p:spTree>
    <p:extLst>
      <p:ext uri="{BB962C8B-B14F-4D97-AF65-F5344CB8AC3E}">
        <p14:creationId xmlns:p14="http://schemas.microsoft.com/office/powerpoint/2010/main" val="21657999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97" y="61947"/>
            <a:ext cx="8960075" cy="4985980"/>
          </a:xfrm>
          <a:prstGeom prst="rect">
            <a:avLst/>
          </a:prstGeom>
        </p:spPr>
        <p:txBody>
          <a:bodyPr wrap="square">
            <a:spAutoFit/>
          </a:bodyPr>
          <a:lstStyle/>
          <a:p>
            <a:pPr algn="ctr" fontAlgn="base"/>
            <a:r>
              <a:rPr lang="en-US" sz="2400" b="1" dirty="0"/>
              <a:t>We have received a spirit of adoptions as sons and heirs with Christ.</a:t>
            </a:r>
            <a:endParaRPr lang="en-US" sz="2400" dirty="0"/>
          </a:p>
          <a:p>
            <a:pPr algn="ctr"/>
            <a:endParaRPr lang="en-US" b="1" dirty="0" smtClean="0"/>
          </a:p>
          <a:p>
            <a:pPr algn="ctr"/>
            <a:r>
              <a:rPr lang="en-US" sz="3600" b="1" dirty="0" smtClean="0"/>
              <a:t>Romans </a:t>
            </a:r>
            <a:r>
              <a:rPr lang="en-US" sz="3600" b="1" dirty="0"/>
              <a:t>8:15-16</a:t>
            </a:r>
            <a:r>
              <a:rPr lang="en-US" sz="3600" dirty="0"/>
              <a:t> </a:t>
            </a:r>
            <a:endParaRPr lang="en-US" sz="3600" dirty="0" smtClean="0"/>
          </a:p>
          <a:p>
            <a:pPr algn="ctr"/>
            <a:r>
              <a:rPr lang="en-US" sz="4000" dirty="0" smtClean="0"/>
              <a:t>For</a:t>
            </a:r>
            <a:r>
              <a:rPr lang="en-US" sz="4000" dirty="0"/>
              <a:t> you did not receive the spirit of slavery to fall back into fear, but you have received the Spirit of adoption as sons, </a:t>
            </a:r>
            <a:r>
              <a:rPr lang="en-US" sz="4000" dirty="0" smtClean="0"/>
              <a:t>by </a:t>
            </a:r>
            <a:r>
              <a:rPr lang="en-US" sz="4000" dirty="0"/>
              <a:t>whom we cry, </a:t>
            </a:r>
            <a:r>
              <a:rPr lang="en-US" sz="4000" dirty="0" smtClean="0"/>
              <a:t>“</a:t>
            </a:r>
            <a:r>
              <a:rPr lang="en-US" sz="4000" dirty="0"/>
              <a:t>Abba! Father</a:t>
            </a:r>
            <a:r>
              <a:rPr lang="en-US" sz="4000" dirty="0" smtClean="0"/>
              <a:t>!”            </a:t>
            </a:r>
            <a:r>
              <a:rPr lang="en-US" sz="4000" b="1" baseline="30000" dirty="0" smtClean="0"/>
              <a:t>16</a:t>
            </a:r>
            <a:r>
              <a:rPr lang="en-US" sz="4000" b="1" baseline="30000" dirty="0"/>
              <a:t> </a:t>
            </a:r>
            <a:r>
              <a:rPr lang="en-US" sz="4000" dirty="0"/>
              <a:t>The Spirit himself bears witness with our spirit that we are children of </a:t>
            </a:r>
            <a:r>
              <a:rPr lang="en-US" sz="4000" dirty="0" smtClean="0"/>
              <a:t>God</a:t>
            </a:r>
            <a:r>
              <a:rPr lang="en-US" sz="4000" dirty="0"/>
              <a:t>.</a:t>
            </a:r>
            <a:endParaRPr lang="en-US" sz="4000" dirty="0"/>
          </a:p>
        </p:txBody>
      </p:sp>
    </p:spTree>
    <p:extLst>
      <p:ext uri="{BB962C8B-B14F-4D97-AF65-F5344CB8AC3E}">
        <p14:creationId xmlns:p14="http://schemas.microsoft.com/office/powerpoint/2010/main" val="1901063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8117" y="178096"/>
            <a:ext cx="8750981" cy="4431983"/>
          </a:xfrm>
          <a:prstGeom prst="rect">
            <a:avLst/>
          </a:prstGeom>
        </p:spPr>
        <p:txBody>
          <a:bodyPr wrap="square">
            <a:spAutoFit/>
          </a:bodyPr>
          <a:lstStyle/>
          <a:p>
            <a:pPr algn="ctr"/>
            <a:r>
              <a:rPr lang="en-US" sz="2800" b="1" dirty="0"/>
              <a:t>The sufferings of this present time cannot compare</a:t>
            </a:r>
            <a:r>
              <a:rPr lang="en-US" sz="2800" dirty="0"/>
              <a:t> </a:t>
            </a:r>
          </a:p>
          <a:p>
            <a:pPr algn="ctr"/>
            <a:endParaRPr lang="en-US" b="1" dirty="0" smtClean="0"/>
          </a:p>
          <a:p>
            <a:pPr algn="ctr"/>
            <a:r>
              <a:rPr lang="en-US" sz="4400" b="1" dirty="0" smtClean="0"/>
              <a:t>Romans </a:t>
            </a:r>
            <a:r>
              <a:rPr lang="en-US" sz="4400" b="1" dirty="0"/>
              <a:t>8:18</a:t>
            </a:r>
            <a:r>
              <a:rPr lang="en-US" sz="4400" dirty="0"/>
              <a:t> </a:t>
            </a:r>
            <a:endParaRPr lang="en-US" sz="4400" dirty="0" smtClean="0"/>
          </a:p>
          <a:p>
            <a:pPr algn="ctr"/>
            <a:r>
              <a:rPr lang="en-US" sz="4800" dirty="0" smtClean="0"/>
              <a:t>For </a:t>
            </a:r>
            <a:r>
              <a:rPr lang="en-US" sz="4800" dirty="0"/>
              <a:t>I consider that the sufferings </a:t>
            </a:r>
            <a:endParaRPr lang="en-US" sz="4800" dirty="0" smtClean="0"/>
          </a:p>
          <a:p>
            <a:pPr algn="ctr"/>
            <a:r>
              <a:rPr lang="en-US" sz="4800" dirty="0" smtClean="0"/>
              <a:t>of </a:t>
            </a:r>
            <a:r>
              <a:rPr lang="en-US" sz="4800" dirty="0"/>
              <a:t>this present time are not worth comparing with the glory </a:t>
            </a:r>
            <a:endParaRPr lang="en-US" sz="4800" dirty="0" smtClean="0"/>
          </a:p>
          <a:p>
            <a:pPr algn="ctr"/>
            <a:r>
              <a:rPr lang="en-US" sz="4800" dirty="0" smtClean="0"/>
              <a:t>that </a:t>
            </a:r>
            <a:r>
              <a:rPr lang="en-US" sz="4800" dirty="0"/>
              <a:t>is to be revealed to us. </a:t>
            </a:r>
          </a:p>
        </p:txBody>
      </p:sp>
    </p:spTree>
    <p:extLst>
      <p:ext uri="{BB962C8B-B14F-4D97-AF65-F5344CB8AC3E}">
        <p14:creationId xmlns:p14="http://schemas.microsoft.com/office/powerpoint/2010/main" val="8685313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629" y="154866"/>
            <a:ext cx="8766469" cy="5139868"/>
          </a:xfrm>
          <a:prstGeom prst="rect">
            <a:avLst/>
          </a:prstGeom>
        </p:spPr>
        <p:txBody>
          <a:bodyPr wrap="square">
            <a:spAutoFit/>
          </a:bodyPr>
          <a:lstStyle/>
          <a:p>
            <a:pPr algn="ctr" fontAlgn="base"/>
            <a:r>
              <a:rPr lang="en-US" sz="2800" b="1" dirty="0"/>
              <a:t>Our bodies will be soon be completely redeemed </a:t>
            </a:r>
            <a:endParaRPr lang="en-US" sz="2800" dirty="0"/>
          </a:p>
          <a:p>
            <a:pPr algn="ctr"/>
            <a:endParaRPr lang="en-US" b="1" dirty="0" smtClean="0"/>
          </a:p>
          <a:p>
            <a:pPr algn="ctr"/>
            <a:r>
              <a:rPr lang="en-US" sz="4400" b="1" dirty="0" smtClean="0"/>
              <a:t>Romans </a:t>
            </a:r>
            <a:r>
              <a:rPr lang="en-US" sz="4400" b="1" dirty="0"/>
              <a:t>8:</a:t>
            </a:r>
            <a:r>
              <a:rPr lang="en-US" sz="4400" b="1" dirty="0" smtClean="0"/>
              <a:t>23</a:t>
            </a:r>
          </a:p>
          <a:p>
            <a:pPr algn="ctr"/>
            <a:r>
              <a:rPr lang="en-US" sz="4400" dirty="0" smtClean="0"/>
              <a:t> </a:t>
            </a:r>
            <a:r>
              <a:rPr lang="en-US" sz="4400" dirty="0"/>
              <a:t>And not only the creation, but we ourselves, who have the firstfruits of the Spirit, groan inwardly as we wait eagerly for adoption as sons, the redemption of our bodies. </a:t>
            </a:r>
          </a:p>
          <a:p>
            <a:r>
              <a:rPr lang="en-US" dirty="0"/>
              <a:t> </a:t>
            </a:r>
          </a:p>
        </p:txBody>
      </p:sp>
    </p:spTree>
    <p:extLst>
      <p:ext uri="{BB962C8B-B14F-4D97-AF65-F5344CB8AC3E}">
        <p14:creationId xmlns:p14="http://schemas.microsoft.com/office/powerpoint/2010/main" val="15309640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9396" y="162611"/>
            <a:ext cx="8867144" cy="4401205"/>
          </a:xfrm>
          <a:prstGeom prst="rect">
            <a:avLst/>
          </a:prstGeom>
        </p:spPr>
        <p:txBody>
          <a:bodyPr wrap="square">
            <a:spAutoFit/>
          </a:bodyPr>
          <a:lstStyle/>
          <a:p>
            <a:pPr algn="ctr"/>
            <a:r>
              <a:rPr lang="en-US" sz="4000" b="1" dirty="0"/>
              <a:t>Philippians 3:20-21</a:t>
            </a:r>
            <a:r>
              <a:rPr lang="en-US" sz="4000" b="1" baseline="30000" dirty="0"/>
              <a:t> </a:t>
            </a:r>
            <a:endParaRPr lang="en-US" sz="4000" b="1" baseline="30000" dirty="0" smtClean="0"/>
          </a:p>
          <a:p>
            <a:pPr algn="ctr"/>
            <a:r>
              <a:rPr lang="en-US" sz="4000" dirty="0" smtClean="0"/>
              <a:t>But</a:t>
            </a:r>
            <a:r>
              <a:rPr lang="en-US" sz="4000" dirty="0"/>
              <a:t> our citizenship is in heaven, and from it we await a Savior, the Lord Jesus Christ, </a:t>
            </a:r>
            <a:r>
              <a:rPr lang="en-US" sz="4000" dirty="0" smtClean="0"/>
              <a:t> </a:t>
            </a:r>
            <a:r>
              <a:rPr lang="en-US" sz="4000" b="1" baseline="30000" dirty="0" smtClean="0"/>
              <a:t>21</a:t>
            </a:r>
            <a:r>
              <a:rPr lang="en-US" sz="4000" b="1" baseline="30000" dirty="0"/>
              <a:t> </a:t>
            </a:r>
            <a:r>
              <a:rPr lang="en-US" sz="4000" dirty="0"/>
              <a:t>who will transform our lowly body to be like his glorious body, by the power that enables him even to subject all things to himself.</a:t>
            </a:r>
          </a:p>
        </p:txBody>
      </p:sp>
    </p:spTree>
    <p:extLst>
      <p:ext uri="{BB962C8B-B14F-4D97-AF65-F5344CB8AC3E}">
        <p14:creationId xmlns:p14="http://schemas.microsoft.com/office/powerpoint/2010/main" val="397125694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24960117_2772216489692072_2571252130408057044_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7265" y="0"/>
            <a:ext cx="5668777" cy="5143500"/>
          </a:xfrm>
          <a:prstGeom prst="rect">
            <a:avLst/>
          </a:prstGeom>
        </p:spPr>
      </p:pic>
      <p:sp>
        <p:nvSpPr>
          <p:cNvPr id="3" name="TextBox 2"/>
          <p:cNvSpPr txBox="1"/>
          <p:nvPr/>
        </p:nvSpPr>
        <p:spPr>
          <a:xfrm>
            <a:off x="0" y="7743"/>
            <a:ext cx="1657265" cy="3477875"/>
          </a:xfrm>
          <a:prstGeom prst="rect">
            <a:avLst/>
          </a:prstGeom>
          <a:noFill/>
        </p:spPr>
        <p:txBody>
          <a:bodyPr wrap="square" rtlCol="0">
            <a:spAutoFit/>
          </a:bodyPr>
          <a:lstStyle/>
          <a:p>
            <a:pPr algn="ctr"/>
            <a:endParaRPr lang="en-US" sz="3600" dirty="0" smtClean="0"/>
          </a:p>
          <a:p>
            <a:pPr algn="ctr"/>
            <a:r>
              <a:rPr lang="en-US" sz="3600" dirty="0" smtClean="0"/>
              <a:t>THE </a:t>
            </a:r>
          </a:p>
          <a:p>
            <a:pPr algn="ctr"/>
            <a:r>
              <a:rPr lang="en-US" sz="3200" b="1" dirty="0" smtClean="0"/>
              <a:t>POWER</a:t>
            </a:r>
          </a:p>
          <a:p>
            <a:pPr algn="ctr"/>
            <a:r>
              <a:rPr lang="en-US" sz="3600" dirty="0" smtClean="0"/>
              <a:t>OF </a:t>
            </a:r>
          </a:p>
          <a:p>
            <a:pPr algn="ctr"/>
            <a:r>
              <a:rPr lang="en-US" sz="4000" dirty="0" smtClean="0"/>
              <a:t>NEW </a:t>
            </a:r>
          </a:p>
          <a:p>
            <a:pPr algn="ctr"/>
            <a:r>
              <a:rPr lang="en-US" sz="4000" dirty="0" smtClean="0"/>
              <a:t>LIFE</a:t>
            </a:r>
            <a:endParaRPr lang="en-US" sz="4000" dirty="0"/>
          </a:p>
        </p:txBody>
      </p:sp>
      <p:sp>
        <p:nvSpPr>
          <p:cNvPr id="6" name="Rectangle 5"/>
          <p:cNvSpPr/>
          <p:nvPr/>
        </p:nvSpPr>
        <p:spPr>
          <a:xfrm>
            <a:off x="7326042" y="10570"/>
            <a:ext cx="1817958" cy="3477875"/>
          </a:xfrm>
          <a:prstGeom prst="rect">
            <a:avLst/>
          </a:prstGeom>
        </p:spPr>
        <p:txBody>
          <a:bodyPr wrap="square">
            <a:spAutoFit/>
          </a:bodyPr>
          <a:lstStyle/>
          <a:p>
            <a:pPr algn="ctr"/>
            <a:endParaRPr lang="en-US" sz="3600" dirty="0" smtClean="0"/>
          </a:p>
          <a:p>
            <a:pPr algn="ctr"/>
            <a:r>
              <a:rPr lang="en-US" sz="3600" dirty="0" smtClean="0"/>
              <a:t>THE </a:t>
            </a:r>
            <a:endParaRPr lang="en-US" sz="3600" dirty="0"/>
          </a:p>
          <a:p>
            <a:pPr algn="ctr"/>
            <a:r>
              <a:rPr lang="en-US" sz="3200" b="1" dirty="0"/>
              <a:t>POWER</a:t>
            </a:r>
          </a:p>
          <a:p>
            <a:pPr algn="ctr"/>
            <a:r>
              <a:rPr lang="en-US" sz="3600" dirty="0"/>
              <a:t>OF</a:t>
            </a:r>
            <a:r>
              <a:rPr lang="en-US" dirty="0"/>
              <a:t> </a:t>
            </a:r>
          </a:p>
          <a:p>
            <a:pPr algn="ctr"/>
            <a:r>
              <a:rPr lang="en-US" sz="4000" dirty="0"/>
              <a:t>NEW </a:t>
            </a:r>
          </a:p>
          <a:p>
            <a:pPr algn="ctr"/>
            <a:r>
              <a:rPr lang="en-US" sz="4000" dirty="0"/>
              <a:t>LIFE</a:t>
            </a:r>
            <a:endParaRPr lang="en-US" sz="4000" dirty="0"/>
          </a:p>
        </p:txBody>
      </p:sp>
      <p:sp>
        <p:nvSpPr>
          <p:cNvPr id="8" name="Rectangle 7"/>
          <p:cNvSpPr/>
          <p:nvPr/>
        </p:nvSpPr>
        <p:spPr>
          <a:xfrm>
            <a:off x="0" y="3471673"/>
            <a:ext cx="9144000" cy="2031325"/>
          </a:xfrm>
          <a:prstGeom prst="rect">
            <a:avLst/>
          </a:prstGeom>
        </p:spPr>
        <p:txBody>
          <a:bodyPr wrap="square">
            <a:spAutoFit/>
          </a:bodyPr>
          <a:lstStyle/>
          <a:p>
            <a:pPr algn="ctr"/>
            <a:endParaRPr lang="en-US"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en-US" sz="3200" b="1" u="sng" dirty="0" smtClean="0">
                <a:ln w="17780" cmpd="sng">
                  <a:solidFill>
                    <a:srgbClr val="FFFFFF"/>
                  </a:solidFill>
                  <a:prstDash val="solid"/>
                  <a:miter lim="800000"/>
                </a:ln>
                <a:solidFill>
                  <a:srgbClr val="25060F"/>
                </a:solidFill>
                <a:effectLst>
                  <a:outerShdw blurRad="50800" algn="tl" rotWithShape="0">
                    <a:srgbClr val="000000"/>
                  </a:outerShdw>
                </a:effectLst>
              </a:rPr>
              <a:t>Therefore</a:t>
            </a:r>
            <a:r>
              <a:rPr lang="en-US" sz="3200" b="1" u="sng" dirty="0">
                <a:ln w="17780" cmpd="sng">
                  <a:solidFill>
                    <a:srgbClr val="FFFFFF"/>
                  </a:solidFill>
                  <a:prstDash val="solid"/>
                  <a:miter lim="800000"/>
                </a:ln>
                <a:solidFill>
                  <a:srgbClr val="25060F"/>
                </a:solidFill>
                <a:effectLst>
                  <a:outerShdw blurRad="50800" algn="tl" rotWithShape="0">
                    <a:srgbClr val="000000"/>
                  </a:outerShdw>
                </a:effectLst>
              </a:rPr>
              <a:t>, if anyone is in Christ, he is a new creation</a:t>
            </a:r>
            <a:r>
              <a:rPr lang="en-US" sz="3200" b="1" u="sng" dirty="0" smtClean="0">
                <a:ln w="17780" cmpd="sng">
                  <a:solidFill>
                    <a:srgbClr val="FFFFFF"/>
                  </a:solidFill>
                  <a:prstDash val="solid"/>
                  <a:miter lim="800000"/>
                </a:ln>
                <a:solidFill>
                  <a:srgbClr val="25060F"/>
                </a:solidFill>
                <a:effectLst>
                  <a:outerShdw blurRad="50800" algn="tl" rotWithShape="0">
                    <a:srgbClr val="000000"/>
                  </a:outerShdw>
                </a:effectLst>
              </a:rPr>
              <a:t>. </a:t>
            </a:r>
          </a:p>
          <a:p>
            <a:pPr algn="ctr"/>
            <a:r>
              <a:rPr lang="en-US" sz="3200" b="1" u="sng" dirty="0" smtClean="0">
                <a:ln w="17780" cmpd="sng">
                  <a:solidFill>
                    <a:srgbClr val="FFFFFF"/>
                  </a:solidFill>
                  <a:prstDash val="solid"/>
                  <a:miter lim="800000"/>
                </a:ln>
                <a:solidFill>
                  <a:srgbClr val="25060F"/>
                </a:solidFill>
                <a:effectLst>
                  <a:outerShdw blurRad="50800" algn="tl" rotWithShape="0">
                    <a:srgbClr val="000000"/>
                  </a:outerShdw>
                </a:effectLst>
              </a:rPr>
              <a:t>The </a:t>
            </a:r>
            <a:r>
              <a:rPr lang="en-US" sz="3200" b="1" u="sng" dirty="0">
                <a:ln w="17780" cmpd="sng">
                  <a:solidFill>
                    <a:srgbClr val="FFFFFF"/>
                  </a:solidFill>
                  <a:prstDash val="solid"/>
                  <a:miter lim="800000"/>
                </a:ln>
                <a:solidFill>
                  <a:srgbClr val="25060F"/>
                </a:solidFill>
                <a:effectLst>
                  <a:outerShdw blurRad="50800" algn="tl" rotWithShape="0">
                    <a:srgbClr val="000000"/>
                  </a:outerShdw>
                </a:effectLst>
              </a:rPr>
              <a:t>old has passed away; behold, the new has come</a:t>
            </a:r>
            <a:r>
              <a:rPr lang="en-US" sz="3200" b="1" u="sng" dirty="0" smtClean="0">
                <a:ln w="17780" cmpd="sng">
                  <a:solidFill>
                    <a:srgbClr val="FFFFFF"/>
                  </a:solidFill>
                  <a:prstDash val="solid"/>
                  <a:miter lim="800000"/>
                </a:ln>
                <a:solidFill>
                  <a:srgbClr val="25060F"/>
                </a:solidFill>
                <a:effectLst>
                  <a:outerShdw blurRad="50800" algn="tl" rotWithShape="0">
                    <a:srgbClr val="000000"/>
                  </a:outerShdw>
                </a:effectLst>
              </a:rPr>
              <a:t>.</a:t>
            </a:r>
            <a:r>
              <a:rPr lang="en-US" sz="3200" b="1" u="sng" dirty="0">
                <a:ln w="17780" cmpd="sng">
                  <a:solidFill>
                    <a:srgbClr val="FFFFFF"/>
                  </a:solidFill>
                  <a:prstDash val="solid"/>
                  <a:miter lim="800000"/>
                </a:ln>
                <a:solidFill>
                  <a:srgbClr val="25060F"/>
                </a:solidFill>
                <a:effectLst>
                  <a:outerShdw blurRad="50800" algn="tl" rotWithShape="0">
                    <a:srgbClr val="000000"/>
                  </a:outerShdw>
                </a:effectLst>
              </a:rPr>
              <a:t> </a:t>
            </a:r>
            <a:r>
              <a:rPr lang="en-US" sz="3200" b="1" u="sng" dirty="0" smtClean="0">
                <a:ln w="17780" cmpd="sng">
                  <a:solidFill>
                    <a:srgbClr val="FFFFFF"/>
                  </a:solidFill>
                  <a:prstDash val="solid"/>
                  <a:miter lim="800000"/>
                </a:ln>
                <a:solidFill>
                  <a:srgbClr val="25060F"/>
                </a:solidFill>
                <a:effectLst>
                  <a:outerShdw blurRad="50800" algn="tl" rotWithShape="0">
                    <a:srgbClr val="000000"/>
                  </a:outerShdw>
                </a:effectLst>
              </a:rPr>
              <a:t>       </a:t>
            </a:r>
            <a:r>
              <a:rPr lang="en-US" sz="2400" b="1" u="sng" dirty="0" smtClean="0">
                <a:ln w="17780" cmpd="sng">
                  <a:solidFill>
                    <a:srgbClr val="FFFFFF"/>
                  </a:solidFill>
                  <a:prstDash val="solid"/>
                  <a:miter lim="800000"/>
                </a:ln>
                <a:solidFill>
                  <a:srgbClr val="25060F"/>
                </a:solidFill>
                <a:effectLst>
                  <a:outerShdw blurRad="50800" algn="tl" rotWithShape="0">
                    <a:srgbClr val="000000"/>
                  </a:outerShdw>
                </a:effectLst>
              </a:rPr>
              <a:t>                </a:t>
            </a:r>
            <a:r>
              <a:rPr lang="en-US" sz="2400" b="1" dirty="0" smtClean="0">
                <a:ln w="17780" cmpd="sng">
                  <a:solidFill>
                    <a:srgbClr val="FFFFFF"/>
                  </a:solidFill>
                  <a:prstDash val="solid"/>
                  <a:miter lim="800000"/>
                </a:ln>
                <a:solidFill>
                  <a:srgbClr val="25060F"/>
                </a:solidFill>
                <a:effectLst>
                  <a:outerShdw blurRad="50800" algn="tl" rotWithShape="0">
                    <a:srgbClr val="000000"/>
                  </a:outerShdw>
                </a:effectLst>
              </a:rPr>
              <a:t>2 </a:t>
            </a:r>
            <a:r>
              <a:rPr lang="en-US" sz="2400" b="1" dirty="0">
                <a:ln w="17780" cmpd="sng">
                  <a:solidFill>
                    <a:srgbClr val="FFFFFF"/>
                  </a:solidFill>
                  <a:prstDash val="solid"/>
                  <a:miter lim="800000"/>
                </a:ln>
                <a:solidFill>
                  <a:srgbClr val="25060F"/>
                </a:solidFill>
                <a:effectLst>
                  <a:outerShdw blurRad="50800" algn="tl" rotWithShape="0">
                    <a:srgbClr val="000000"/>
                  </a:outerShdw>
                </a:effectLst>
              </a:rPr>
              <a:t>Corinthians 5:17</a:t>
            </a:r>
          </a:p>
          <a:p>
            <a:pPr algn="ctr"/>
            <a:endParaRPr lang="en-US" u="sng" dirty="0">
              <a:solidFill>
                <a:schemeClr val="bg1"/>
              </a:solidFill>
            </a:endParaRPr>
          </a:p>
        </p:txBody>
      </p:sp>
      <p:sp>
        <p:nvSpPr>
          <p:cNvPr id="9" name="Rectangle 8"/>
          <p:cNvSpPr/>
          <p:nvPr/>
        </p:nvSpPr>
        <p:spPr>
          <a:xfrm>
            <a:off x="372801" y="69335"/>
            <a:ext cx="895873" cy="369332"/>
          </a:xfrm>
          <a:prstGeom prst="rect">
            <a:avLst/>
          </a:prstGeom>
        </p:spPr>
        <p:txBody>
          <a:bodyPr wrap="none">
            <a:spAutoFit/>
          </a:bodyPr>
          <a:lstStyle/>
          <a:p>
            <a:r>
              <a:rPr lang="en-US" b="1" dirty="0">
                <a:solidFill>
                  <a:prstClr val="black"/>
                </a:solidFill>
              </a:rPr>
              <a:t>The old </a:t>
            </a:r>
            <a:endParaRPr lang="en-US" dirty="0"/>
          </a:p>
        </p:txBody>
      </p:sp>
    </p:spTree>
    <p:extLst>
      <p:ext uri="{BB962C8B-B14F-4D97-AF65-F5344CB8AC3E}">
        <p14:creationId xmlns:p14="http://schemas.microsoft.com/office/powerpoint/2010/main" val="381794210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56"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24960117_2772216489692072_2571252130408057044_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7265" y="0"/>
            <a:ext cx="5668777" cy="5143500"/>
          </a:xfrm>
          <a:prstGeom prst="rect">
            <a:avLst/>
          </a:prstGeom>
        </p:spPr>
      </p:pic>
      <p:sp>
        <p:nvSpPr>
          <p:cNvPr id="3" name="TextBox 2"/>
          <p:cNvSpPr txBox="1"/>
          <p:nvPr/>
        </p:nvSpPr>
        <p:spPr>
          <a:xfrm>
            <a:off x="0" y="7743"/>
            <a:ext cx="1657265" cy="3477875"/>
          </a:xfrm>
          <a:prstGeom prst="rect">
            <a:avLst/>
          </a:prstGeom>
          <a:noFill/>
        </p:spPr>
        <p:txBody>
          <a:bodyPr wrap="square" rtlCol="0">
            <a:spAutoFit/>
          </a:bodyPr>
          <a:lstStyle/>
          <a:p>
            <a:pPr algn="ctr"/>
            <a:endParaRPr lang="en-US" sz="3600" dirty="0" smtClean="0"/>
          </a:p>
          <a:p>
            <a:pPr algn="ctr"/>
            <a:r>
              <a:rPr lang="en-US" sz="3600" dirty="0" smtClean="0"/>
              <a:t>THE </a:t>
            </a:r>
          </a:p>
          <a:p>
            <a:pPr algn="ctr"/>
            <a:r>
              <a:rPr lang="en-US" sz="3200" b="1" dirty="0" smtClean="0"/>
              <a:t>POWER</a:t>
            </a:r>
          </a:p>
          <a:p>
            <a:pPr algn="ctr"/>
            <a:r>
              <a:rPr lang="en-US" sz="3600" dirty="0" smtClean="0"/>
              <a:t>OF </a:t>
            </a:r>
          </a:p>
          <a:p>
            <a:pPr algn="ctr"/>
            <a:r>
              <a:rPr lang="en-US" sz="4000" dirty="0" smtClean="0"/>
              <a:t>NEW </a:t>
            </a:r>
          </a:p>
          <a:p>
            <a:pPr algn="ctr"/>
            <a:r>
              <a:rPr lang="en-US" sz="4000" dirty="0" smtClean="0"/>
              <a:t>LIFE</a:t>
            </a:r>
            <a:endParaRPr lang="en-US" sz="4000" dirty="0"/>
          </a:p>
        </p:txBody>
      </p:sp>
      <p:sp>
        <p:nvSpPr>
          <p:cNvPr id="6" name="Rectangle 5"/>
          <p:cNvSpPr/>
          <p:nvPr/>
        </p:nvSpPr>
        <p:spPr>
          <a:xfrm>
            <a:off x="7326042" y="10570"/>
            <a:ext cx="1817958" cy="3477875"/>
          </a:xfrm>
          <a:prstGeom prst="rect">
            <a:avLst/>
          </a:prstGeom>
        </p:spPr>
        <p:txBody>
          <a:bodyPr wrap="square">
            <a:spAutoFit/>
          </a:bodyPr>
          <a:lstStyle/>
          <a:p>
            <a:pPr algn="ctr"/>
            <a:endParaRPr lang="en-US" sz="3600" dirty="0" smtClean="0"/>
          </a:p>
          <a:p>
            <a:pPr algn="ctr"/>
            <a:r>
              <a:rPr lang="en-US" sz="3600" dirty="0" smtClean="0"/>
              <a:t>THE </a:t>
            </a:r>
            <a:endParaRPr lang="en-US" sz="3600" dirty="0"/>
          </a:p>
          <a:p>
            <a:pPr algn="ctr"/>
            <a:r>
              <a:rPr lang="en-US" sz="3200" b="1" dirty="0"/>
              <a:t>POWER</a:t>
            </a:r>
          </a:p>
          <a:p>
            <a:pPr algn="ctr"/>
            <a:r>
              <a:rPr lang="en-US" sz="3600" dirty="0"/>
              <a:t>OF</a:t>
            </a:r>
            <a:r>
              <a:rPr lang="en-US" dirty="0"/>
              <a:t> </a:t>
            </a:r>
          </a:p>
          <a:p>
            <a:pPr algn="ctr"/>
            <a:r>
              <a:rPr lang="en-US" sz="4000" dirty="0"/>
              <a:t>NEW </a:t>
            </a:r>
          </a:p>
          <a:p>
            <a:pPr algn="ctr"/>
            <a:r>
              <a:rPr lang="en-US" sz="4000" dirty="0"/>
              <a:t>LIFE</a:t>
            </a:r>
            <a:endParaRPr lang="en-US" sz="4000" dirty="0"/>
          </a:p>
        </p:txBody>
      </p:sp>
      <p:sp>
        <p:nvSpPr>
          <p:cNvPr id="8" name="Rectangle 7"/>
          <p:cNvSpPr/>
          <p:nvPr/>
        </p:nvSpPr>
        <p:spPr>
          <a:xfrm>
            <a:off x="0" y="3471673"/>
            <a:ext cx="9144000" cy="2031325"/>
          </a:xfrm>
          <a:prstGeom prst="rect">
            <a:avLst/>
          </a:prstGeom>
        </p:spPr>
        <p:txBody>
          <a:bodyPr wrap="square">
            <a:spAutoFit/>
          </a:bodyPr>
          <a:lstStyle/>
          <a:p>
            <a:pPr algn="ctr"/>
            <a:endParaRPr lang="en-US" sz="2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a:r>
              <a:rPr lang="en-US" sz="3200" b="1" dirty="0" smtClean="0">
                <a:ln w="17780" cmpd="sng">
                  <a:solidFill>
                    <a:srgbClr val="FFFFFF"/>
                  </a:solidFill>
                  <a:prstDash val="solid"/>
                  <a:miter lim="800000"/>
                </a:ln>
                <a:solidFill>
                  <a:srgbClr val="25060F"/>
                </a:solidFill>
                <a:effectLst>
                  <a:outerShdw blurRad="50800" algn="tl" rotWithShape="0">
                    <a:srgbClr val="000000"/>
                  </a:outerShdw>
                </a:effectLst>
              </a:rPr>
              <a:t>Therefore</a:t>
            </a:r>
            <a:r>
              <a:rPr lang="en-US" sz="3200" b="1" dirty="0">
                <a:ln w="17780" cmpd="sng">
                  <a:solidFill>
                    <a:srgbClr val="FFFFFF"/>
                  </a:solidFill>
                  <a:prstDash val="solid"/>
                  <a:miter lim="800000"/>
                </a:ln>
                <a:solidFill>
                  <a:srgbClr val="25060F"/>
                </a:solidFill>
                <a:effectLst>
                  <a:outerShdw blurRad="50800" algn="tl" rotWithShape="0">
                    <a:srgbClr val="000000"/>
                  </a:outerShdw>
                </a:effectLst>
              </a:rPr>
              <a:t>, if anyone is in Christ, he is a new creation</a:t>
            </a:r>
            <a:r>
              <a:rPr lang="en-US" sz="3200" b="1" dirty="0" smtClean="0">
                <a:ln w="17780" cmpd="sng">
                  <a:solidFill>
                    <a:srgbClr val="FFFFFF"/>
                  </a:solidFill>
                  <a:prstDash val="solid"/>
                  <a:miter lim="800000"/>
                </a:ln>
                <a:solidFill>
                  <a:srgbClr val="25060F"/>
                </a:solidFill>
                <a:effectLst>
                  <a:outerShdw blurRad="50800" algn="tl" rotWithShape="0">
                    <a:srgbClr val="000000"/>
                  </a:outerShdw>
                </a:effectLst>
              </a:rPr>
              <a:t>.</a:t>
            </a:r>
            <a:r>
              <a:rPr lang="en-US" sz="3200" b="1" u="sng" dirty="0" smtClean="0">
                <a:ln w="17780" cmpd="sng">
                  <a:solidFill>
                    <a:srgbClr val="FFFFFF"/>
                  </a:solidFill>
                  <a:prstDash val="solid"/>
                  <a:miter lim="800000"/>
                </a:ln>
                <a:solidFill>
                  <a:srgbClr val="25060F"/>
                </a:solidFill>
                <a:effectLst>
                  <a:outerShdw blurRad="50800" algn="tl" rotWithShape="0">
                    <a:srgbClr val="000000"/>
                  </a:outerShdw>
                </a:effectLst>
              </a:rPr>
              <a:t> </a:t>
            </a:r>
          </a:p>
          <a:p>
            <a:pPr algn="ctr"/>
            <a:r>
              <a:rPr lang="en-US" sz="3200" b="1" dirty="0" smtClean="0">
                <a:ln w="17780" cmpd="sng">
                  <a:solidFill>
                    <a:srgbClr val="FFFFFF"/>
                  </a:solidFill>
                  <a:prstDash val="solid"/>
                  <a:miter lim="800000"/>
                </a:ln>
                <a:solidFill>
                  <a:srgbClr val="25060F"/>
                </a:solidFill>
                <a:effectLst>
                  <a:outerShdw blurRad="50800" algn="tl" rotWithShape="0">
                    <a:srgbClr val="000000"/>
                  </a:outerShdw>
                </a:effectLst>
              </a:rPr>
              <a:t>The </a:t>
            </a:r>
            <a:r>
              <a:rPr lang="en-US" sz="3200" b="1" dirty="0">
                <a:ln w="17780" cmpd="sng">
                  <a:solidFill>
                    <a:srgbClr val="FFFFFF"/>
                  </a:solidFill>
                  <a:prstDash val="solid"/>
                  <a:miter lim="800000"/>
                </a:ln>
                <a:solidFill>
                  <a:srgbClr val="25060F"/>
                </a:solidFill>
                <a:effectLst>
                  <a:outerShdw blurRad="50800" algn="tl" rotWithShape="0">
                    <a:srgbClr val="000000"/>
                  </a:outerShdw>
                </a:effectLst>
              </a:rPr>
              <a:t>old has passed away; behold, the new has come</a:t>
            </a:r>
            <a:r>
              <a:rPr lang="en-US" sz="3200" b="1" dirty="0" smtClean="0">
                <a:ln w="17780" cmpd="sng">
                  <a:solidFill>
                    <a:srgbClr val="FFFFFF"/>
                  </a:solidFill>
                  <a:prstDash val="solid"/>
                  <a:miter lim="800000"/>
                </a:ln>
                <a:solidFill>
                  <a:srgbClr val="25060F"/>
                </a:solidFill>
                <a:effectLst>
                  <a:outerShdw blurRad="50800" algn="tl" rotWithShape="0">
                    <a:srgbClr val="000000"/>
                  </a:outerShdw>
                </a:effectLst>
              </a:rPr>
              <a:t>.</a:t>
            </a:r>
            <a:r>
              <a:rPr lang="en-US" sz="3200" b="1" dirty="0">
                <a:ln w="17780" cmpd="sng">
                  <a:solidFill>
                    <a:srgbClr val="FFFFFF"/>
                  </a:solidFill>
                  <a:prstDash val="solid"/>
                  <a:miter lim="800000"/>
                </a:ln>
                <a:solidFill>
                  <a:srgbClr val="25060F"/>
                </a:solidFill>
                <a:effectLst>
                  <a:outerShdw blurRad="50800" algn="tl" rotWithShape="0">
                    <a:srgbClr val="000000"/>
                  </a:outerShdw>
                </a:effectLst>
              </a:rPr>
              <a:t> </a:t>
            </a:r>
            <a:r>
              <a:rPr lang="en-US" sz="3200" b="1" dirty="0" smtClean="0">
                <a:ln w="17780" cmpd="sng">
                  <a:solidFill>
                    <a:srgbClr val="FFFFFF"/>
                  </a:solidFill>
                  <a:prstDash val="solid"/>
                  <a:miter lim="800000"/>
                </a:ln>
                <a:solidFill>
                  <a:srgbClr val="25060F"/>
                </a:solidFill>
                <a:effectLst>
                  <a:outerShdw blurRad="50800" algn="tl" rotWithShape="0">
                    <a:srgbClr val="000000"/>
                  </a:outerShdw>
                </a:effectLst>
              </a:rPr>
              <a:t>       </a:t>
            </a:r>
            <a:r>
              <a:rPr lang="en-US" sz="2400" b="1" dirty="0" smtClean="0">
                <a:ln w="17780" cmpd="sng">
                  <a:solidFill>
                    <a:srgbClr val="FFFFFF"/>
                  </a:solidFill>
                  <a:prstDash val="solid"/>
                  <a:miter lim="800000"/>
                </a:ln>
                <a:solidFill>
                  <a:srgbClr val="25060F"/>
                </a:solidFill>
                <a:effectLst>
                  <a:outerShdw blurRad="50800" algn="tl" rotWithShape="0">
                    <a:srgbClr val="000000"/>
                  </a:outerShdw>
                </a:effectLst>
              </a:rPr>
              <a:t>                2 </a:t>
            </a:r>
            <a:r>
              <a:rPr lang="en-US" sz="2400" b="1" dirty="0">
                <a:ln w="17780" cmpd="sng">
                  <a:solidFill>
                    <a:srgbClr val="FFFFFF"/>
                  </a:solidFill>
                  <a:prstDash val="solid"/>
                  <a:miter lim="800000"/>
                </a:ln>
                <a:solidFill>
                  <a:srgbClr val="25060F"/>
                </a:solidFill>
                <a:effectLst>
                  <a:outerShdw blurRad="50800" algn="tl" rotWithShape="0">
                    <a:srgbClr val="000000"/>
                  </a:outerShdw>
                </a:effectLst>
              </a:rPr>
              <a:t>Corinthians 5:17</a:t>
            </a:r>
          </a:p>
          <a:p>
            <a:pPr algn="ctr"/>
            <a:endParaRPr lang="en-US" u="sng" dirty="0">
              <a:solidFill>
                <a:schemeClr val="bg1"/>
              </a:solidFill>
            </a:endParaRPr>
          </a:p>
        </p:txBody>
      </p:sp>
      <p:sp>
        <p:nvSpPr>
          <p:cNvPr id="9" name="Rectangle 8"/>
          <p:cNvSpPr/>
          <p:nvPr/>
        </p:nvSpPr>
        <p:spPr>
          <a:xfrm>
            <a:off x="372801" y="69335"/>
            <a:ext cx="895873" cy="369332"/>
          </a:xfrm>
          <a:prstGeom prst="rect">
            <a:avLst/>
          </a:prstGeom>
        </p:spPr>
        <p:txBody>
          <a:bodyPr wrap="none">
            <a:spAutoFit/>
          </a:bodyPr>
          <a:lstStyle/>
          <a:p>
            <a:r>
              <a:rPr lang="en-US" b="1" dirty="0">
                <a:solidFill>
                  <a:prstClr val="black"/>
                </a:solidFill>
              </a:rPr>
              <a:t>The old </a:t>
            </a:r>
            <a:endParaRPr lang="en-US" dirty="0"/>
          </a:p>
        </p:txBody>
      </p:sp>
    </p:spTree>
    <p:extLst>
      <p:ext uri="{BB962C8B-B14F-4D97-AF65-F5344CB8AC3E}">
        <p14:creationId xmlns:p14="http://schemas.microsoft.com/office/powerpoint/2010/main" val="35731395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2" name="Rectangle 1"/>
          <p:cNvSpPr/>
          <p:nvPr/>
        </p:nvSpPr>
        <p:spPr>
          <a:xfrm>
            <a:off x="271048" y="108406"/>
            <a:ext cx="8495421" cy="5139869"/>
          </a:xfrm>
          <a:prstGeom prst="rect">
            <a:avLst/>
          </a:prstGeom>
        </p:spPr>
        <p:txBody>
          <a:bodyPr wrap="square">
            <a:spAutoFit/>
          </a:bodyPr>
          <a:lstStyle/>
          <a:p>
            <a:r>
              <a:rPr lang="en-US" sz="3600" b="1" dirty="0"/>
              <a:t>Romans 6:5-11</a:t>
            </a:r>
            <a:r>
              <a:rPr lang="en-US" sz="3600" b="1" baseline="30000" dirty="0"/>
              <a:t> </a:t>
            </a:r>
            <a:endParaRPr lang="en-US" sz="3600" b="1" baseline="30000" dirty="0" smtClean="0"/>
          </a:p>
          <a:p>
            <a:r>
              <a:rPr lang="en-US" sz="3600" dirty="0" smtClean="0"/>
              <a:t>For</a:t>
            </a:r>
            <a:r>
              <a:rPr lang="en-US" sz="3600" dirty="0"/>
              <a:t> if we have been united with him in a death like his, we shall certainly be united with him in a resurrection like his. </a:t>
            </a:r>
            <a:r>
              <a:rPr lang="en-US" sz="3600" baseline="30000" dirty="0"/>
              <a:t>6 </a:t>
            </a:r>
            <a:r>
              <a:rPr lang="en-US" sz="3600" dirty="0"/>
              <a:t>We know that our old self was crucified with him in order that the body of sin might be brought to nothing, so that we would no longer be enslaved to sin. </a:t>
            </a:r>
            <a:r>
              <a:rPr lang="en-US" sz="3600" baseline="30000" dirty="0"/>
              <a:t>7 </a:t>
            </a:r>
            <a:r>
              <a:rPr lang="en-US" sz="3600" dirty="0"/>
              <a:t>For one who has died has been set free from sin  </a:t>
            </a:r>
            <a:r>
              <a:rPr lang="en-US" sz="3600" dirty="0" smtClean="0"/>
              <a:t>…</a:t>
            </a:r>
            <a:r>
              <a:rPr lang="mr-IN" sz="3600" dirty="0" smtClean="0"/>
              <a:t>…</a:t>
            </a:r>
            <a:r>
              <a:rPr lang="en-US" sz="3600" dirty="0" smtClean="0"/>
              <a:t>..</a:t>
            </a:r>
            <a:r>
              <a:rPr lang="en-US" sz="3600" dirty="0"/>
              <a:t> </a:t>
            </a:r>
            <a:endParaRPr lang="en-US" sz="3600" b="1" dirty="0"/>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350" y="77433"/>
            <a:ext cx="8727748" cy="5078314"/>
          </a:xfrm>
          <a:prstGeom prst="rect">
            <a:avLst/>
          </a:prstGeom>
        </p:spPr>
        <p:txBody>
          <a:bodyPr wrap="square">
            <a:spAutoFit/>
          </a:bodyPr>
          <a:lstStyle/>
          <a:p>
            <a:r>
              <a:rPr lang="en-US" sz="3600" baseline="30000" dirty="0"/>
              <a:t>……. 8 </a:t>
            </a:r>
            <a:r>
              <a:rPr lang="en-US" sz="3600" dirty="0"/>
              <a:t>Now if we have died with Christ, we believe that we will also live with him. </a:t>
            </a:r>
            <a:r>
              <a:rPr lang="en-US" sz="3600" baseline="30000" dirty="0"/>
              <a:t>9 </a:t>
            </a:r>
            <a:r>
              <a:rPr lang="en-US" sz="3600" dirty="0"/>
              <a:t>We know that Christ, being raised from the dead, will never die again; death no longer has dominion over him. </a:t>
            </a:r>
            <a:r>
              <a:rPr lang="en-US" sz="3600" baseline="30000" dirty="0"/>
              <a:t>10 </a:t>
            </a:r>
            <a:r>
              <a:rPr lang="en-US" sz="3600" dirty="0"/>
              <a:t>For the death he died he died to sin, once for all, but the life he lives he lives to God. </a:t>
            </a:r>
            <a:r>
              <a:rPr lang="en-US" sz="3600" baseline="30000" dirty="0"/>
              <a:t>11 </a:t>
            </a:r>
            <a:r>
              <a:rPr lang="en-US" sz="3600" dirty="0"/>
              <a:t>So you also must consider yourselves dead to sin and alive to God in Christ Jesus.</a:t>
            </a:r>
            <a:endParaRPr lang="en-US" sz="3600" b="1" dirty="0"/>
          </a:p>
        </p:txBody>
      </p:sp>
    </p:spTree>
    <p:extLst>
      <p:ext uri="{BB962C8B-B14F-4D97-AF65-F5344CB8AC3E}">
        <p14:creationId xmlns:p14="http://schemas.microsoft.com/office/powerpoint/2010/main" val="232995219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9466" y="139381"/>
            <a:ext cx="8332793" cy="5016758"/>
          </a:xfrm>
          <a:prstGeom prst="rect">
            <a:avLst/>
          </a:prstGeom>
        </p:spPr>
        <p:txBody>
          <a:bodyPr wrap="square">
            <a:spAutoFit/>
          </a:bodyPr>
          <a:lstStyle/>
          <a:p>
            <a:r>
              <a:rPr lang="en-US" sz="4000" b="1" dirty="0"/>
              <a:t>Ephesians 1:19-</a:t>
            </a:r>
            <a:r>
              <a:rPr lang="en-US" sz="4000" b="1" dirty="0" smtClean="0"/>
              <a:t>23</a:t>
            </a:r>
          </a:p>
          <a:p>
            <a:r>
              <a:rPr lang="en-US" sz="4000" b="1" baseline="30000" dirty="0"/>
              <a:t> </a:t>
            </a:r>
            <a:r>
              <a:rPr lang="en-US" sz="4000" dirty="0"/>
              <a:t>and what is the immeasurable greatness of his power toward us who believe, </a:t>
            </a:r>
            <a:r>
              <a:rPr lang="en-US" sz="4000" dirty="0" smtClean="0"/>
              <a:t> according </a:t>
            </a:r>
            <a:r>
              <a:rPr lang="en-US" sz="4000" dirty="0"/>
              <a:t>to the working of his great might </a:t>
            </a:r>
            <a:r>
              <a:rPr lang="en-US" sz="4000" baseline="30000" dirty="0"/>
              <a:t>20 </a:t>
            </a:r>
            <a:r>
              <a:rPr lang="en-US" sz="4000" dirty="0"/>
              <a:t>that he worked in Christ </a:t>
            </a:r>
            <a:r>
              <a:rPr lang="en-US" sz="4000" dirty="0" smtClean="0"/>
              <a:t> when </a:t>
            </a:r>
            <a:r>
              <a:rPr lang="en-US" sz="4000" dirty="0"/>
              <a:t>he raised him from the dead and </a:t>
            </a:r>
            <a:r>
              <a:rPr lang="en-US" sz="4000" dirty="0" smtClean="0"/>
              <a:t> seated </a:t>
            </a:r>
            <a:r>
              <a:rPr lang="en-US" sz="4000" dirty="0"/>
              <a:t>him at his right hand in the heavenly places, ……</a:t>
            </a:r>
            <a:endParaRPr lang="en-US" sz="4000" b="1" dirty="0"/>
          </a:p>
        </p:txBody>
      </p:sp>
    </p:spTree>
    <p:extLst>
      <p:ext uri="{BB962C8B-B14F-4D97-AF65-F5344CB8AC3E}">
        <p14:creationId xmlns:p14="http://schemas.microsoft.com/office/powerpoint/2010/main" val="5628596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327" y="178096"/>
            <a:ext cx="8720003" cy="5016758"/>
          </a:xfrm>
          <a:prstGeom prst="rect">
            <a:avLst/>
          </a:prstGeom>
        </p:spPr>
        <p:txBody>
          <a:bodyPr wrap="square">
            <a:spAutoFit/>
          </a:bodyPr>
          <a:lstStyle/>
          <a:p>
            <a:r>
              <a:rPr lang="mr-IN" sz="4000" baseline="30000" dirty="0" smtClean="0"/>
              <a:t>……</a:t>
            </a:r>
            <a:r>
              <a:rPr lang="en-US" sz="4000" baseline="30000" dirty="0" smtClean="0"/>
              <a:t>. 21</a:t>
            </a:r>
            <a:r>
              <a:rPr lang="en-US" sz="4000" baseline="30000" dirty="0"/>
              <a:t> </a:t>
            </a:r>
            <a:r>
              <a:rPr lang="en-US" sz="4000" dirty="0"/>
              <a:t>far above all rule and authority and power and dominion, and above every name that is named, not only in this age but also in the one to come. </a:t>
            </a:r>
            <a:r>
              <a:rPr lang="en-US" sz="4000" baseline="30000" dirty="0"/>
              <a:t>22 </a:t>
            </a:r>
            <a:r>
              <a:rPr lang="en-US" sz="4000" dirty="0"/>
              <a:t>And he put all things under his feet and gave him as head over all things to the church, </a:t>
            </a:r>
            <a:r>
              <a:rPr lang="en-US" sz="4000" dirty="0" smtClean="0"/>
              <a:t> </a:t>
            </a:r>
            <a:r>
              <a:rPr lang="en-US" sz="4000" baseline="30000" dirty="0" smtClean="0"/>
              <a:t>23</a:t>
            </a:r>
            <a:r>
              <a:rPr lang="en-US" sz="4000" baseline="30000" dirty="0"/>
              <a:t> </a:t>
            </a:r>
            <a:r>
              <a:rPr lang="en-US" sz="4000" dirty="0"/>
              <a:t>which is his body, the fullness of him who fills all in all.</a:t>
            </a:r>
            <a:endParaRPr lang="en-US" sz="4000" b="1" dirty="0"/>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606" y="185841"/>
            <a:ext cx="8750980" cy="4678204"/>
          </a:xfrm>
          <a:prstGeom prst="rect">
            <a:avLst/>
          </a:prstGeom>
        </p:spPr>
        <p:txBody>
          <a:bodyPr wrap="square">
            <a:spAutoFit/>
          </a:bodyPr>
          <a:lstStyle/>
          <a:p>
            <a:pPr algn="ctr"/>
            <a:r>
              <a:rPr lang="en-US" sz="2800" b="1" dirty="0"/>
              <a:t>God Changes us from the inside out. </a:t>
            </a:r>
          </a:p>
          <a:p>
            <a:pPr algn="ctr"/>
            <a:r>
              <a:rPr lang="en-US" sz="3600" b="1" dirty="0"/>
              <a:t>Ezekiel 36:26-27</a:t>
            </a:r>
            <a:r>
              <a:rPr lang="en-US" sz="3600" b="1" baseline="30000" dirty="0"/>
              <a:t> </a:t>
            </a:r>
            <a:endParaRPr lang="en-US" sz="3600" b="1" baseline="30000" dirty="0" smtClean="0"/>
          </a:p>
          <a:p>
            <a:pPr algn="ctr"/>
            <a:r>
              <a:rPr lang="en-US" sz="3600" dirty="0" smtClean="0"/>
              <a:t>And </a:t>
            </a:r>
            <a:r>
              <a:rPr lang="en-US" sz="3600" dirty="0"/>
              <a:t>I will give you a new heart, and a new spirit I will put within you. And I will remove the heart of stone from your flesh and give you a heart of flesh. </a:t>
            </a:r>
            <a:r>
              <a:rPr lang="en-US" sz="3600" baseline="30000" dirty="0"/>
              <a:t>27 </a:t>
            </a:r>
            <a:r>
              <a:rPr lang="en-US" sz="3600" dirty="0"/>
              <a:t>And I will put my Spirit within you, and cause you to walk in my statutes and be careful to obey my rules</a:t>
            </a:r>
            <a:r>
              <a:rPr lang="en-US" sz="3600" b="1" dirty="0"/>
              <a:t>.</a:t>
            </a:r>
          </a:p>
          <a:p>
            <a:r>
              <a:rPr lang="en-US" b="1" dirty="0"/>
              <a:t> </a:t>
            </a:r>
          </a:p>
        </p:txBody>
      </p:sp>
    </p:spTree>
    <p:extLst>
      <p:ext uri="{BB962C8B-B14F-4D97-AF65-F5344CB8AC3E}">
        <p14:creationId xmlns:p14="http://schemas.microsoft.com/office/powerpoint/2010/main" val="23224236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397" y="224556"/>
            <a:ext cx="8797446" cy="4524315"/>
          </a:xfrm>
          <a:prstGeom prst="rect">
            <a:avLst/>
          </a:prstGeom>
        </p:spPr>
        <p:txBody>
          <a:bodyPr wrap="square">
            <a:spAutoFit/>
          </a:bodyPr>
          <a:lstStyle/>
          <a:p>
            <a:pPr algn="ctr"/>
            <a:r>
              <a:rPr lang="en-US" sz="2800" b="1" dirty="0"/>
              <a:t>The Holy Spirit of the Living God lives in you!!!!</a:t>
            </a:r>
          </a:p>
          <a:p>
            <a:pPr algn="ctr"/>
            <a:r>
              <a:rPr lang="en-US" sz="4000" b="1" dirty="0"/>
              <a:t>Romans 8:11</a:t>
            </a:r>
            <a:r>
              <a:rPr lang="en-US" sz="4000" baseline="30000" dirty="0"/>
              <a:t> </a:t>
            </a:r>
            <a:endParaRPr lang="en-US" sz="4000" baseline="30000" dirty="0" smtClean="0"/>
          </a:p>
          <a:p>
            <a:pPr algn="ctr"/>
            <a:r>
              <a:rPr lang="en-US" sz="4400" dirty="0" smtClean="0"/>
              <a:t>If </a:t>
            </a:r>
            <a:r>
              <a:rPr lang="en-US" sz="4400" dirty="0"/>
              <a:t>the Spirit of him who raised Jesus from the dead dwells in you, he who raised Christ Jesus from the dead will also give life to your mortal bodies </a:t>
            </a:r>
            <a:r>
              <a:rPr lang="en-US" sz="4400" dirty="0" smtClean="0"/>
              <a:t> through </a:t>
            </a:r>
            <a:r>
              <a:rPr lang="en-US" sz="4400" dirty="0"/>
              <a:t>his Spirit who dwells in you.</a:t>
            </a:r>
            <a:endParaRPr lang="en-US" sz="4400" b="1" dirty="0"/>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349" y="185840"/>
            <a:ext cx="8681283" cy="4431983"/>
          </a:xfrm>
          <a:prstGeom prst="rect">
            <a:avLst/>
          </a:prstGeom>
        </p:spPr>
        <p:txBody>
          <a:bodyPr wrap="square">
            <a:spAutoFit/>
          </a:bodyPr>
          <a:lstStyle/>
          <a:p>
            <a:pPr algn="ctr"/>
            <a:r>
              <a:rPr lang="en-US" sz="2800" b="1" dirty="0"/>
              <a:t>We </a:t>
            </a:r>
            <a:r>
              <a:rPr lang="en-US" sz="2800" b="1" dirty="0" smtClean="0"/>
              <a:t>are granted </a:t>
            </a:r>
            <a:r>
              <a:rPr lang="en-US" sz="2800" b="1" dirty="0"/>
              <a:t>right relationship with the almighty God</a:t>
            </a:r>
            <a:endParaRPr lang="en-US" sz="2800" dirty="0"/>
          </a:p>
          <a:p>
            <a:pPr algn="ctr"/>
            <a:endParaRPr lang="en-US" b="1" dirty="0" smtClean="0"/>
          </a:p>
          <a:p>
            <a:pPr algn="ctr"/>
            <a:r>
              <a:rPr lang="en-US" sz="4400" b="1" dirty="0" smtClean="0"/>
              <a:t>2 </a:t>
            </a:r>
            <a:r>
              <a:rPr lang="en-US" sz="4400" b="1" dirty="0"/>
              <a:t>Corinthians 5:21</a:t>
            </a:r>
            <a:r>
              <a:rPr lang="en-US" sz="4400" baseline="30000" dirty="0"/>
              <a:t> </a:t>
            </a:r>
            <a:endParaRPr lang="en-US" sz="4400" baseline="30000" dirty="0" smtClean="0"/>
          </a:p>
          <a:p>
            <a:pPr algn="ctr"/>
            <a:r>
              <a:rPr lang="en-US" sz="4800" dirty="0" smtClean="0"/>
              <a:t>For </a:t>
            </a:r>
            <a:r>
              <a:rPr lang="en-US" sz="4800" dirty="0"/>
              <a:t>our sake he made him to be sin who knew no sin, so that in him we might become the righteousness of God.</a:t>
            </a:r>
          </a:p>
        </p:txBody>
      </p:sp>
    </p:spTree>
    <p:extLst>
      <p:ext uri="{BB962C8B-B14F-4D97-AF65-F5344CB8AC3E}">
        <p14:creationId xmlns:p14="http://schemas.microsoft.com/office/powerpoint/2010/main" val="36006779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35941</TotalTime>
  <Words>265</Words>
  <Application>Microsoft Macintosh PowerPoint</Application>
  <PresentationFormat>On-screen Show (16:9)</PresentationFormat>
  <Paragraphs>81</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921</cp:revision>
  <dcterms:created xsi:type="dcterms:W3CDTF">2016-08-27T22:55:59Z</dcterms:created>
  <dcterms:modified xsi:type="dcterms:W3CDTF">2021-04-10T22:31:46Z</dcterms:modified>
</cp:coreProperties>
</file>