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376" r:id="rId2"/>
    <p:sldId id="397" r:id="rId3"/>
    <p:sldId id="420" r:id="rId4"/>
    <p:sldId id="398" r:id="rId5"/>
    <p:sldId id="354" r:id="rId6"/>
    <p:sldId id="446" r:id="rId7"/>
    <p:sldId id="380" r:id="rId8"/>
    <p:sldId id="451" r:id="rId9"/>
    <p:sldId id="429" r:id="rId10"/>
    <p:sldId id="345" r:id="rId11"/>
    <p:sldId id="445" r:id="rId12"/>
    <p:sldId id="335" r:id="rId13"/>
    <p:sldId id="430" r:id="rId14"/>
    <p:sldId id="431" r:id="rId15"/>
    <p:sldId id="447" r:id="rId16"/>
    <p:sldId id="432" r:id="rId17"/>
    <p:sldId id="433" r:id="rId18"/>
    <p:sldId id="435" r:id="rId19"/>
    <p:sldId id="452" r:id="rId20"/>
    <p:sldId id="261"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2303"/>
    <a:srgbClr val="E0690A"/>
    <a:srgbClr val="F9CD49"/>
    <a:srgbClr val="FFFF34"/>
    <a:srgbClr val="6711FF"/>
    <a:srgbClr val="21C1FF"/>
    <a:srgbClr val="044C97"/>
    <a:srgbClr val="FF024F"/>
    <a:srgbClr val="3C0113"/>
    <a:srgbClr val="F30A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7" autoAdjust="0"/>
  </p:normalViewPr>
  <p:slideViewPr>
    <p:cSldViewPr snapToGrid="0" snapToObjects="1">
      <p:cViewPr varScale="1">
        <p:scale>
          <a:sx n="164" d="100"/>
          <a:sy n="164" d="100"/>
        </p:scale>
        <p:origin x="-120" y="-164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4/3/21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4/3/21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4/3/21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4/3/21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4/3/21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4/3/21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4/3/21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4/3/21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4/3/21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16"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769" y="325220"/>
            <a:ext cx="8518654" cy="4524315"/>
          </a:xfrm>
          <a:prstGeom prst="rect">
            <a:avLst/>
          </a:prstGeom>
        </p:spPr>
        <p:txBody>
          <a:bodyPr wrap="square">
            <a:spAutoFit/>
          </a:bodyPr>
          <a:lstStyle/>
          <a:p>
            <a:r>
              <a:rPr lang="en-US" sz="4800" b="1" dirty="0"/>
              <a:t>Genesis 2:15</a:t>
            </a:r>
            <a:r>
              <a:rPr lang="en-US" sz="4800" dirty="0"/>
              <a:t> </a:t>
            </a:r>
            <a:endParaRPr lang="en-US" sz="4800" dirty="0" smtClean="0"/>
          </a:p>
          <a:p>
            <a:r>
              <a:rPr lang="en-US" sz="4800" dirty="0" smtClean="0"/>
              <a:t>The</a:t>
            </a:r>
            <a:r>
              <a:rPr lang="en-US" sz="4800" dirty="0"/>
              <a:t> Lord God took the man and put him in the garden of Eden to work it and keep it.  But they rebelled against God after Eve was deceived. </a:t>
            </a:r>
            <a:endParaRPr lang="en-US" sz="4800"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769" y="278761"/>
            <a:ext cx="8518654" cy="4524315"/>
          </a:xfrm>
          <a:prstGeom prst="rect">
            <a:avLst/>
          </a:prstGeom>
        </p:spPr>
        <p:txBody>
          <a:bodyPr wrap="square">
            <a:spAutoFit/>
          </a:bodyPr>
          <a:lstStyle/>
          <a:p>
            <a:pPr algn="ctr"/>
            <a:r>
              <a:rPr lang="en-US" i="1" dirty="0" smtClean="0"/>
              <a:t>  </a:t>
            </a:r>
            <a:r>
              <a:rPr lang="en-US" sz="7200" b="1" dirty="0"/>
              <a:t>1Corinthians 15:22</a:t>
            </a:r>
            <a:r>
              <a:rPr lang="en-US" sz="7200" dirty="0"/>
              <a:t> For as in Adam all die, so also in Christ shall all be made alive.</a:t>
            </a:r>
          </a:p>
        </p:txBody>
      </p:sp>
    </p:spTree>
    <p:extLst>
      <p:ext uri="{BB962C8B-B14F-4D97-AF65-F5344CB8AC3E}">
        <p14:creationId xmlns:p14="http://schemas.microsoft.com/office/powerpoint/2010/main" val="36006779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675" y="100664"/>
            <a:ext cx="8929098" cy="4524315"/>
          </a:xfrm>
          <a:prstGeom prst="rect">
            <a:avLst/>
          </a:prstGeom>
        </p:spPr>
        <p:txBody>
          <a:bodyPr wrap="square">
            <a:spAutoFit/>
          </a:bodyPr>
          <a:lstStyle/>
          <a:p>
            <a:r>
              <a:rPr lang="en-US" sz="4800" b="1" dirty="0"/>
              <a:t>Genesis 3:24</a:t>
            </a:r>
            <a:r>
              <a:rPr lang="en-US" sz="4800" dirty="0"/>
              <a:t> </a:t>
            </a:r>
            <a:endParaRPr lang="en-US" sz="4800" dirty="0" smtClean="0"/>
          </a:p>
          <a:p>
            <a:r>
              <a:rPr lang="en-US" sz="4800" dirty="0" smtClean="0"/>
              <a:t>He </a:t>
            </a:r>
            <a:r>
              <a:rPr lang="en-US" sz="4800" dirty="0"/>
              <a:t>drove out the man, and at the east of the garden of Eden he placed the cherubim and a flaming sword that turned every way to guard the way to the tree of life.</a:t>
            </a:r>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419" y="108406"/>
            <a:ext cx="8967819" cy="5078314"/>
          </a:xfrm>
          <a:prstGeom prst="rect">
            <a:avLst/>
          </a:prstGeom>
        </p:spPr>
        <p:txBody>
          <a:bodyPr wrap="square">
            <a:spAutoFit/>
          </a:bodyPr>
          <a:lstStyle/>
          <a:p>
            <a:r>
              <a:rPr lang="en-US" sz="3600" b="1" dirty="0"/>
              <a:t>Matthew 28:5-7 </a:t>
            </a:r>
            <a:endParaRPr lang="en-US" sz="3600" b="1" dirty="0" smtClean="0"/>
          </a:p>
          <a:p>
            <a:r>
              <a:rPr lang="en-US" sz="3600" dirty="0" smtClean="0"/>
              <a:t>But </a:t>
            </a:r>
            <a:r>
              <a:rPr lang="en-US" sz="3600" dirty="0"/>
              <a:t>the angel said to the women, “Do not be afraid, for I know that you seek Jesus who was crucified. </a:t>
            </a:r>
            <a:r>
              <a:rPr lang="en-US" sz="3600" b="1" baseline="30000" dirty="0"/>
              <a:t>6 </a:t>
            </a:r>
            <a:r>
              <a:rPr lang="en-US" sz="3600" dirty="0"/>
              <a:t>He is not here, for he has risen, as he said. Come, see the place where he lay. </a:t>
            </a:r>
            <a:r>
              <a:rPr lang="en-US" sz="3600" dirty="0" smtClean="0"/>
              <a:t> </a:t>
            </a:r>
            <a:r>
              <a:rPr lang="en-US" sz="3600" b="1" baseline="30000" dirty="0" smtClean="0"/>
              <a:t>7</a:t>
            </a:r>
            <a:r>
              <a:rPr lang="en-US" sz="3600" b="1" baseline="30000" dirty="0"/>
              <a:t> </a:t>
            </a:r>
            <a:r>
              <a:rPr lang="en-US" sz="3600" dirty="0"/>
              <a:t>Then go quickly and tell his disciples that he has risen from the dead, and behold, </a:t>
            </a:r>
            <a:r>
              <a:rPr lang="en-US" sz="3600" dirty="0" smtClean="0"/>
              <a:t> he </a:t>
            </a:r>
            <a:r>
              <a:rPr lang="en-US" sz="3600" dirty="0"/>
              <a:t>is going before you to Galilee; there you will see him. See, I have told you.”</a:t>
            </a:r>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4281" y="69690"/>
            <a:ext cx="8627072" cy="5201424"/>
          </a:xfrm>
          <a:prstGeom prst="rect">
            <a:avLst/>
          </a:prstGeom>
        </p:spPr>
        <p:txBody>
          <a:bodyPr wrap="square">
            <a:spAutoFit/>
          </a:bodyPr>
          <a:lstStyle/>
          <a:p>
            <a:r>
              <a:rPr lang="en-US" sz="3600" b="1" dirty="0"/>
              <a:t>Genesis 3:22-24</a:t>
            </a:r>
            <a:r>
              <a:rPr lang="en-US" sz="3600" dirty="0"/>
              <a:t> </a:t>
            </a:r>
            <a:endParaRPr lang="en-US" sz="3600" dirty="0" smtClean="0"/>
          </a:p>
          <a:p>
            <a:r>
              <a:rPr lang="en-US" sz="4800" dirty="0" smtClean="0"/>
              <a:t>Then </a:t>
            </a:r>
            <a:r>
              <a:rPr lang="en-US" sz="4800" dirty="0"/>
              <a:t>the Lord God said, “Behold, the man has become like one of us in knowing good and evil. Now, lest he reach out his hand and take also of the tree of life and eat, and live </a:t>
            </a:r>
            <a:r>
              <a:rPr lang="en-US" sz="4800" dirty="0" smtClean="0"/>
              <a:t>forever” </a:t>
            </a:r>
            <a:r>
              <a:rPr lang="mr-IN" sz="4800" dirty="0" smtClean="0"/>
              <a:t>………</a:t>
            </a:r>
            <a:endParaRPr lang="en-US" sz="4800"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885" y="162610"/>
            <a:ext cx="8851655" cy="4401205"/>
          </a:xfrm>
          <a:prstGeom prst="rect">
            <a:avLst/>
          </a:prstGeom>
        </p:spPr>
        <p:txBody>
          <a:bodyPr wrap="square">
            <a:spAutoFit/>
          </a:bodyPr>
          <a:lstStyle/>
          <a:p>
            <a:r>
              <a:rPr lang="mr-IN" sz="4000" b="1" baseline="30000" dirty="0" smtClean="0"/>
              <a:t>……</a:t>
            </a:r>
            <a:r>
              <a:rPr lang="en-US" sz="4000" b="1" baseline="30000" dirty="0" smtClean="0"/>
              <a:t> 23</a:t>
            </a:r>
            <a:r>
              <a:rPr lang="en-US" sz="4000" b="1" baseline="30000" dirty="0"/>
              <a:t> </a:t>
            </a:r>
            <a:r>
              <a:rPr lang="en-US" sz="4000" dirty="0"/>
              <a:t>therefore the Lord God sent him out from the garden of Eden to work the ground from which he was taken. </a:t>
            </a:r>
            <a:r>
              <a:rPr lang="en-US" sz="4000" b="1" baseline="30000" dirty="0"/>
              <a:t>24 </a:t>
            </a:r>
            <a:r>
              <a:rPr lang="en-US" sz="4000" dirty="0"/>
              <a:t>He drove out the man, and at the east of the garden of Eden he placed the cherubim and a flaming sword that turned every way to guard the way to the tree of life.</a:t>
            </a:r>
          </a:p>
        </p:txBody>
      </p:sp>
    </p:spTree>
    <p:extLst>
      <p:ext uri="{BB962C8B-B14F-4D97-AF65-F5344CB8AC3E}">
        <p14:creationId xmlns:p14="http://schemas.microsoft.com/office/powerpoint/2010/main" val="13841002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3606" y="201326"/>
            <a:ext cx="8874888" cy="4708981"/>
          </a:xfrm>
          <a:prstGeom prst="rect">
            <a:avLst/>
          </a:prstGeom>
        </p:spPr>
        <p:txBody>
          <a:bodyPr wrap="square">
            <a:spAutoFit/>
          </a:bodyPr>
          <a:lstStyle/>
          <a:p>
            <a:r>
              <a:rPr lang="en-US" sz="6000" b="1" dirty="0"/>
              <a:t>John 19:30</a:t>
            </a:r>
            <a:r>
              <a:rPr lang="en-US" sz="6000" b="1" baseline="30000" dirty="0"/>
              <a:t>  </a:t>
            </a:r>
            <a:endParaRPr lang="en-US" sz="6000" b="1" baseline="30000" dirty="0" smtClean="0"/>
          </a:p>
          <a:p>
            <a:r>
              <a:rPr lang="en-US" sz="6000" dirty="0" smtClean="0"/>
              <a:t>So </a:t>
            </a:r>
            <a:r>
              <a:rPr lang="en-US" sz="6000" dirty="0"/>
              <a:t>when Jesus had received </a:t>
            </a:r>
            <a:r>
              <a:rPr lang="en-US" sz="6000" dirty="0" smtClean="0"/>
              <a:t> the </a:t>
            </a:r>
            <a:r>
              <a:rPr lang="en-US" sz="6000" dirty="0"/>
              <a:t>sour wine, He said, “It is finished!” And bowing His head, He gave up His spirit. </a:t>
            </a:r>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327" y="216813"/>
            <a:ext cx="8689026" cy="4247317"/>
          </a:xfrm>
          <a:prstGeom prst="rect">
            <a:avLst/>
          </a:prstGeom>
        </p:spPr>
        <p:txBody>
          <a:bodyPr wrap="square">
            <a:spAutoFit/>
          </a:bodyPr>
          <a:lstStyle/>
          <a:p>
            <a:r>
              <a:rPr lang="en-US" sz="5400" b="1" dirty="0"/>
              <a:t>2Corintians 5:17</a:t>
            </a:r>
            <a:r>
              <a:rPr lang="en-US" sz="5400" dirty="0"/>
              <a:t>  </a:t>
            </a:r>
            <a:endParaRPr lang="en-US" sz="5400" dirty="0" smtClean="0"/>
          </a:p>
          <a:p>
            <a:r>
              <a:rPr lang="en-US" sz="5400" dirty="0" smtClean="0"/>
              <a:t>“</a:t>
            </a:r>
            <a:r>
              <a:rPr lang="en-US" sz="5400" dirty="0"/>
              <a:t>Therefore, if anyone is in Christ, he is a new creation. </a:t>
            </a:r>
            <a:r>
              <a:rPr lang="en-US" sz="5400" dirty="0" smtClean="0"/>
              <a:t> The </a:t>
            </a:r>
            <a:r>
              <a:rPr lang="en-US" sz="5400" dirty="0"/>
              <a:t>old has passed away; behold, the new has come</a:t>
            </a:r>
            <a:r>
              <a:rPr lang="en-US" sz="5400" dirty="0" smtClean="0"/>
              <a:t>.”</a:t>
            </a:r>
            <a:endParaRPr lang="en-US" sz="5400" dirty="0"/>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187" y="77433"/>
            <a:ext cx="8975563" cy="5078314"/>
          </a:xfrm>
          <a:prstGeom prst="rect">
            <a:avLst/>
          </a:prstGeom>
        </p:spPr>
        <p:txBody>
          <a:bodyPr wrap="square">
            <a:spAutoFit/>
          </a:bodyPr>
          <a:lstStyle/>
          <a:p>
            <a:r>
              <a:rPr lang="en-US" sz="3600" b="1" dirty="0"/>
              <a:t>1Peter 1:3-9 </a:t>
            </a:r>
            <a:r>
              <a:rPr lang="en-US" sz="3600" dirty="0"/>
              <a:t>Blessed be the God and Father of our Lord Jesus Christ! According to his great mercy, he has caused us to be born again to a living hope through the resurrection of Jesus Christ from the dead, </a:t>
            </a:r>
            <a:r>
              <a:rPr lang="en-US" sz="3600" b="1" baseline="30000" dirty="0"/>
              <a:t>4 </a:t>
            </a:r>
            <a:r>
              <a:rPr lang="en-US" sz="3600" dirty="0"/>
              <a:t>to an inheritance that is imperishable, undefiled, and unfading, kept in heaven for you, </a:t>
            </a:r>
            <a:r>
              <a:rPr lang="en-US" sz="3600" b="1" baseline="30000" dirty="0"/>
              <a:t>5 </a:t>
            </a:r>
            <a:r>
              <a:rPr lang="en-US" sz="3600" dirty="0"/>
              <a:t>who by God's power are being guarded through faith for a salvation </a:t>
            </a:r>
            <a:r>
              <a:rPr lang="en-US" sz="3600" dirty="0" smtClean="0"/>
              <a:t> ready </a:t>
            </a:r>
            <a:r>
              <a:rPr lang="en-US" sz="3600" dirty="0"/>
              <a:t>to be revealed in the last time.</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20266" y="659549"/>
            <a:ext cx="7974847" cy="1446550"/>
          </a:xfrm>
          <a:prstGeom prst="rect">
            <a:avLst/>
          </a:prstGeom>
          <a:noFill/>
        </p:spPr>
        <p:txBody>
          <a:bodyPr wrap="square" rtlCol="0">
            <a:spAutoFit/>
          </a:bodyPr>
          <a:lstStyle/>
          <a:p>
            <a:pPr algn="ctr"/>
            <a:r>
              <a:rPr lang="en-US" sz="8800" b="1" dirty="0" smtClean="0">
                <a:solidFill>
                  <a:srgbClr val="000000"/>
                </a:solidFill>
                <a:latin typeface="Apple Chancery"/>
                <a:cs typeface="Apple Chancery"/>
              </a:rPr>
              <a:t>Believing Is Life</a:t>
            </a:r>
            <a:endParaRPr lang="en-US" sz="8800" b="1" dirty="0">
              <a:solidFill>
                <a:srgbClr val="000000"/>
              </a:solidFill>
              <a:latin typeface="Apple Chancery"/>
              <a:cs typeface="Apple Chancery"/>
            </a:endParaRPr>
          </a:p>
        </p:txBody>
      </p:sp>
      <p:pic>
        <p:nvPicPr>
          <p:cNvPr id="2" name="Picture 1" descr="iu-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629" y="127402"/>
            <a:ext cx="8781958" cy="4808602"/>
          </a:xfrm>
          <a:prstGeom prst="rect">
            <a:avLst/>
          </a:prstGeom>
        </p:spPr>
      </p:pic>
      <p:sp>
        <p:nvSpPr>
          <p:cNvPr id="4" name="Rectangle 3"/>
          <p:cNvSpPr/>
          <p:nvPr/>
        </p:nvSpPr>
        <p:spPr>
          <a:xfrm>
            <a:off x="620266" y="483593"/>
            <a:ext cx="3738724" cy="1077218"/>
          </a:xfrm>
          <a:prstGeom prst="rect">
            <a:avLst/>
          </a:prstGeom>
        </p:spPr>
        <p:txBody>
          <a:bodyPr wrap="none">
            <a:spAutoFit/>
          </a:bodyPr>
          <a:lstStyle/>
          <a:p>
            <a:pPr algn="ctr"/>
            <a:r>
              <a:rPr lang="en-US" sz="3200" b="1" dirty="0"/>
              <a:t>Resurrection, </a:t>
            </a:r>
            <a:endParaRPr lang="en-US" sz="3200" b="1" dirty="0" smtClean="0"/>
          </a:p>
          <a:p>
            <a:pPr algn="ctr"/>
            <a:r>
              <a:rPr lang="en-US" sz="3200" b="1" dirty="0" smtClean="0"/>
              <a:t>The </a:t>
            </a:r>
            <a:r>
              <a:rPr lang="en-US" sz="3200" b="1" dirty="0"/>
              <a:t>Restoration Plan</a:t>
            </a:r>
            <a:endParaRPr lang="en-US" sz="3200" dirty="0"/>
          </a:p>
        </p:txBody>
      </p:sp>
    </p:spTree>
    <p:extLst>
      <p:ext uri="{BB962C8B-B14F-4D97-AF65-F5344CB8AC3E}">
        <p14:creationId xmlns:p14="http://schemas.microsoft.com/office/powerpoint/2010/main" val="14274702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20266" y="659549"/>
            <a:ext cx="7974847" cy="1446550"/>
          </a:xfrm>
          <a:prstGeom prst="rect">
            <a:avLst/>
          </a:prstGeom>
          <a:noFill/>
        </p:spPr>
        <p:txBody>
          <a:bodyPr wrap="square" rtlCol="0">
            <a:spAutoFit/>
          </a:bodyPr>
          <a:lstStyle/>
          <a:p>
            <a:pPr algn="ctr"/>
            <a:r>
              <a:rPr lang="en-US" sz="8800" b="1" dirty="0" smtClean="0">
                <a:solidFill>
                  <a:srgbClr val="000000"/>
                </a:solidFill>
                <a:latin typeface="Apple Chancery"/>
                <a:cs typeface="Apple Chancery"/>
              </a:rPr>
              <a:t>Believing Is Life</a:t>
            </a:r>
            <a:endParaRPr lang="en-US" sz="8800" b="1" dirty="0">
              <a:solidFill>
                <a:srgbClr val="000000"/>
              </a:solidFill>
              <a:latin typeface="Apple Chancery"/>
              <a:cs typeface="Apple Chancery"/>
            </a:endParaRPr>
          </a:p>
        </p:txBody>
      </p:sp>
      <p:pic>
        <p:nvPicPr>
          <p:cNvPr id="2" name="Picture 1" descr="iu-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629" y="127402"/>
            <a:ext cx="8781958" cy="4808602"/>
          </a:xfrm>
          <a:prstGeom prst="rect">
            <a:avLst/>
          </a:prstGeom>
        </p:spPr>
      </p:pic>
      <p:sp>
        <p:nvSpPr>
          <p:cNvPr id="4" name="Rectangle 3"/>
          <p:cNvSpPr/>
          <p:nvPr/>
        </p:nvSpPr>
        <p:spPr>
          <a:xfrm>
            <a:off x="620266" y="483593"/>
            <a:ext cx="3738724" cy="1077218"/>
          </a:xfrm>
          <a:prstGeom prst="rect">
            <a:avLst/>
          </a:prstGeom>
        </p:spPr>
        <p:txBody>
          <a:bodyPr wrap="none">
            <a:spAutoFit/>
          </a:bodyPr>
          <a:lstStyle/>
          <a:p>
            <a:pPr algn="ctr"/>
            <a:r>
              <a:rPr lang="en-US" sz="3200" b="1" dirty="0"/>
              <a:t>Resurrection, </a:t>
            </a:r>
            <a:endParaRPr lang="en-US" sz="3200" b="1" dirty="0" smtClean="0"/>
          </a:p>
          <a:p>
            <a:pPr algn="ctr"/>
            <a:r>
              <a:rPr lang="en-US" sz="3200" b="1" dirty="0" smtClean="0"/>
              <a:t>The </a:t>
            </a:r>
            <a:r>
              <a:rPr lang="en-US" sz="3200" b="1" dirty="0"/>
              <a:t>Restoration Plan</a:t>
            </a:r>
            <a:endParaRPr lang="en-US" sz="3200" dirty="0"/>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32"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629" y="147123"/>
            <a:ext cx="8843911" cy="4832092"/>
          </a:xfrm>
          <a:prstGeom prst="rect">
            <a:avLst/>
          </a:prstGeom>
        </p:spPr>
        <p:txBody>
          <a:bodyPr wrap="square">
            <a:spAutoFit/>
          </a:bodyPr>
          <a:lstStyle/>
          <a:p>
            <a:r>
              <a:rPr lang="en-US" sz="4400" b="1" dirty="0"/>
              <a:t>John 20:11-12</a:t>
            </a:r>
            <a:r>
              <a:rPr lang="en-US" sz="4400" dirty="0"/>
              <a:t> </a:t>
            </a:r>
            <a:endParaRPr lang="en-US" sz="4400" dirty="0" smtClean="0"/>
          </a:p>
          <a:p>
            <a:r>
              <a:rPr lang="en-US" sz="4400" dirty="0" smtClean="0"/>
              <a:t>But </a:t>
            </a:r>
            <a:r>
              <a:rPr lang="en-US" sz="4400" dirty="0"/>
              <a:t>Mary stood weeping outside the tomb, and as she wept she stooped to look into the tomb. </a:t>
            </a:r>
            <a:r>
              <a:rPr lang="en-US" sz="4400" b="1" baseline="30000" dirty="0"/>
              <a:t>12 </a:t>
            </a:r>
            <a:r>
              <a:rPr lang="en-US" sz="4400" dirty="0"/>
              <a:t>And she saw two angels in white, sitting where the body of Jesus had lain, one at the head and one at the feet.</a:t>
            </a:r>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154456" y="100663"/>
            <a:ext cx="8852084" cy="4524316"/>
          </a:xfrm>
          <a:prstGeom prst="rect">
            <a:avLst/>
          </a:prstGeom>
        </p:spPr>
        <p:txBody>
          <a:bodyPr wrap="square">
            <a:spAutoFit/>
          </a:bodyPr>
          <a:lstStyle/>
          <a:p>
            <a:r>
              <a:rPr lang="en-US" sz="3600" b="1" dirty="0"/>
              <a:t>Exodus 25:17-20</a:t>
            </a:r>
            <a:r>
              <a:rPr lang="en-US" sz="3600" dirty="0"/>
              <a:t> </a:t>
            </a:r>
            <a:endParaRPr lang="en-US" sz="3600" dirty="0" smtClean="0"/>
          </a:p>
          <a:p>
            <a:r>
              <a:rPr lang="en-US" sz="3600" dirty="0" smtClean="0"/>
              <a:t>“</a:t>
            </a:r>
            <a:r>
              <a:rPr lang="en-US" sz="3600" dirty="0"/>
              <a:t>You shall make a mercy seat of pure gold. Two cubits and a half shall be its length, and a cubit and a half its breadth. </a:t>
            </a:r>
            <a:r>
              <a:rPr lang="en-US" sz="3600" b="1" baseline="30000" dirty="0"/>
              <a:t>18 </a:t>
            </a:r>
            <a:r>
              <a:rPr lang="en-US" sz="3600" dirty="0"/>
              <a:t>And you shall make two cherubim of gold; of hammered work shall you make them, on the two ends of the mercy seat.</a:t>
            </a:r>
            <a:r>
              <a:rPr lang="en-US" sz="3600" b="1" baseline="30000" dirty="0"/>
              <a:t>19 </a:t>
            </a:r>
            <a:r>
              <a:rPr lang="en-US" sz="3600" dirty="0"/>
              <a:t>Make one cherub on the one end, and one cherub on the other end</a:t>
            </a:r>
            <a:r>
              <a:rPr lang="en-US" sz="3600" dirty="0" smtClean="0"/>
              <a:t>. </a:t>
            </a:r>
            <a:r>
              <a:rPr lang="mr-IN" sz="3600" dirty="0" smtClean="0"/>
              <a:t>………</a:t>
            </a:r>
            <a:r>
              <a:rPr lang="en-US" sz="3600" dirty="0" smtClean="0"/>
              <a:t> </a:t>
            </a:r>
            <a:endParaRPr lang="en-US" sz="3600"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117" y="178097"/>
            <a:ext cx="8789702" cy="4401205"/>
          </a:xfrm>
          <a:prstGeom prst="rect">
            <a:avLst/>
          </a:prstGeom>
        </p:spPr>
        <p:txBody>
          <a:bodyPr wrap="square">
            <a:spAutoFit/>
          </a:bodyPr>
          <a:lstStyle/>
          <a:p>
            <a:r>
              <a:rPr lang="mr-IN" sz="4000" dirty="0" smtClean="0"/>
              <a:t>……</a:t>
            </a:r>
            <a:r>
              <a:rPr lang="en-US" sz="4000" dirty="0" smtClean="0"/>
              <a:t>. Of </a:t>
            </a:r>
            <a:r>
              <a:rPr lang="en-US" sz="4000" dirty="0"/>
              <a:t>one piece with the mercy seat shall you make the cherubim on its two ends. </a:t>
            </a:r>
            <a:r>
              <a:rPr lang="en-US" sz="4000" b="1" baseline="30000" dirty="0"/>
              <a:t>20 </a:t>
            </a:r>
            <a:r>
              <a:rPr lang="en-US" sz="4000" dirty="0"/>
              <a:t>The cherubim shall spread out their wings above, overshadowing the mercy seat with their wings, their faces one to another; toward the mercy seat shall the faces of the cherubim be.</a:t>
            </a:r>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6837" y="88416"/>
            <a:ext cx="8696771" cy="5078314"/>
          </a:xfrm>
          <a:prstGeom prst="rect">
            <a:avLst/>
          </a:prstGeom>
        </p:spPr>
        <p:txBody>
          <a:bodyPr wrap="square">
            <a:spAutoFit/>
          </a:bodyPr>
          <a:lstStyle/>
          <a:p>
            <a:r>
              <a:rPr lang="en-US" sz="3600" b="1" dirty="0"/>
              <a:t>Matthew 26:26-28</a:t>
            </a:r>
            <a:r>
              <a:rPr lang="en-US" sz="3600" dirty="0"/>
              <a:t> </a:t>
            </a:r>
            <a:endParaRPr lang="en-US" sz="3600" dirty="0" smtClean="0"/>
          </a:p>
          <a:p>
            <a:r>
              <a:rPr lang="en-US" sz="3600" dirty="0" smtClean="0"/>
              <a:t>Now </a:t>
            </a:r>
            <a:r>
              <a:rPr lang="en-US" sz="3600" dirty="0"/>
              <a:t>as they were eating, Jesus took bread, and after blessing it broke it and gave it to the disciples, and said, “Take, eat; this is my body.” </a:t>
            </a:r>
            <a:r>
              <a:rPr lang="en-US" sz="3600" b="1" baseline="30000" dirty="0"/>
              <a:t>27 </a:t>
            </a:r>
            <a:r>
              <a:rPr lang="en-US" sz="3600" dirty="0"/>
              <a:t>And he took a cup, and when he had given thanks he gave it to them, saying, </a:t>
            </a:r>
            <a:r>
              <a:rPr lang="en-US" sz="3600" dirty="0" smtClean="0"/>
              <a:t> “</a:t>
            </a:r>
            <a:r>
              <a:rPr lang="en-US" sz="3600" dirty="0"/>
              <a:t>Drink of it, all of you, </a:t>
            </a:r>
            <a:r>
              <a:rPr lang="en-US" sz="3600" b="1" baseline="30000" dirty="0"/>
              <a:t>28 </a:t>
            </a:r>
            <a:r>
              <a:rPr lang="en-US" sz="3600" dirty="0"/>
              <a:t>for this is my blood of the covenant, which is poured out for many for the forgiveness of sins. </a:t>
            </a:r>
          </a:p>
        </p:txBody>
      </p:sp>
    </p:spTree>
    <p:extLst>
      <p:ext uri="{BB962C8B-B14F-4D97-AF65-F5344CB8AC3E}">
        <p14:creationId xmlns:p14="http://schemas.microsoft.com/office/powerpoint/2010/main" val="30765415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885" y="193583"/>
            <a:ext cx="8820678" cy="4524316"/>
          </a:xfrm>
          <a:prstGeom prst="rect">
            <a:avLst/>
          </a:prstGeom>
        </p:spPr>
        <p:txBody>
          <a:bodyPr wrap="square">
            <a:spAutoFit/>
          </a:bodyPr>
          <a:lstStyle/>
          <a:p>
            <a:r>
              <a:rPr lang="en-US" sz="3600" b="1" dirty="0"/>
              <a:t>Genesis 2:15-17</a:t>
            </a:r>
            <a:r>
              <a:rPr lang="en-US" sz="3600" dirty="0"/>
              <a:t> </a:t>
            </a:r>
            <a:endParaRPr lang="en-US" sz="3600" dirty="0" smtClean="0"/>
          </a:p>
          <a:p>
            <a:r>
              <a:rPr lang="en-US" sz="3600" dirty="0" smtClean="0"/>
              <a:t>The</a:t>
            </a:r>
            <a:r>
              <a:rPr lang="en-US" sz="3600" dirty="0"/>
              <a:t> Lord God took the man and put him in the garden of Eden to work it and keep it. </a:t>
            </a:r>
            <a:r>
              <a:rPr lang="en-US" sz="3600" b="1" baseline="30000" dirty="0"/>
              <a:t>16 </a:t>
            </a:r>
            <a:r>
              <a:rPr lang="en-US" sz="3600" dirty="0"/>
              <a:t>And the Lord God commanded the man, saying, “You may surely eat of every tree of the garden, </a:t>
            </a:r>
            <a:r>
              <a:rPr lang="en-US" sz="3600" b="1" baseline="30000" dirty="0"/>
              <a:t>17 </a:t>
            </a:r>
            <a:r>
              <a:rPr lang="en-US" sz="3600" dirty="0"/>
              <a:t>but of the tree of the knowledge of good and evil you shall not eat, for in the day that you eat of it you shall surely die.”</a:t>
            </a:r>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514" y="154867"/>
            <a:ext cx="8526398" cy="4770537"/>
          </a:xfrm>
          <a:prstGeom prst="rect">
            <a:avLst/>
          </a:prstGeom>
        </p:spPr>
        <p:txBody>
          <a:bodyPr wrap="square">
            <a:spAutoFit/>
          </a:bodyPr>
          <a:lstStyle/>
          <a:p>
            <a:r>
              <a:rPr lang="en-US" sz="4000" b="1" dirty="0"/>
              <a:t>Genesis 3:8</a:t>
            </a:r>
            <a:r>
              <a:rPr lang="en-US" sz="4000" dirty="0"/>
              <a:t> </a:t>
            </a:r>
            <a:endParaRPr lang="en-US" sz="4000" dirty="0" smtClean="0"/>
          </a:p>
          <a:p>
            <a:r>
              <a:rPr lang="en-US" sz="4400" dirty="0" smtClean="0"/>
              <a:t>And </a:t>
            </a:r>
            <a:r>
              <a:rPr lang="en-US" sz="4400" dirty="0"/>
              <a:t>they heard the sound of the </a:t>
            </a:r>
            <a:r>
              <a:rPr lang="en-US" sz="4400" dirty="0" smtClean="0"/>
              <a:t> Lord</a:t>
            </a:r>
            <a:r>
              <a:rPr lang="en-US" sz="4400" dirty="0"/>
              <a:t> God walking in the garden in the cool of the day, and the man and his wife hid themselves from the presence of the Lord God among the trees of the garden.</a:t>
            </a:r>
          </a:p>
        </p:txBody>
      </p:sp>
    </p:spTree>
    <p:extLst>
      <p:ext uri="{BB962C8B-B14F-4D97-AF65-F5344CB8AC3E}">
        <p14:creationId xmlns:p14="http://schemas.microsoft.com/office/powerpoint/2010/main" val="1849808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349" y="232301"/>
            <a:ext cx="8712259" cy="4401205"/>
          </a:xfrm>
          <a:prstGeom prst="rect">
            <a:avLst/>
          </a:prstGeom>
        </p:spPr>
        <p:txBody>
          <a:bodyPr wrap="square">
            <a:spAutoFit/>
          </a:bodyPr>
          <a:lstStyle/>
          <a:p>
            <a:r>
              <a:rPr lang="en-US" sz="4000" b="1" dirty="0"/>
              <a:t>John 19:41-42</a:t>
            </a:r>
            <a:r>
              <a:rPr lang="en-US" sz="4000" dirty="0"/>
              <a:t> </a:t>
            </a:r>
            <a:endParaRPr lang="en-US" sz="4000" dirty="0" smtClean="0"/>
          </a:p>
          <a:p>
            <a:r>
              <a:rPr lang="en-US" sz="4000" dirty="0" smtClean="0"/>
              <a:t>Now </a:t>
            </a:r>
            <a:r>
              <a:rPr lang="en-US" sz="4000" dirty="0"/>
              <a:t>in the place where he was crucified there was a garden, and in the garden a new tomb in which no one had yet been laid. </a:t>
            </a:r>
            <a:r>
              <a:rPr lang="en-US" sz="4000" b="1" baseline="30000" dirty="0"/>
              <a:t>42 </a:t>
            </a:r>
            <a:r>
              <a:rPr lang="en-US" sz="4000" dirty="0"/>
              <a:t>So because of the Jewish day of Preparation, since the tomb was close at hand, they laid Jesus there.</a:t>
            </a:r>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32674</TotalTime>
  <Words>239</Words>
  <Application>Microsoft Macintosh PowerPoint</Application>
  <PresentationFormat>On-screen Show (16:9)</PresentationFormat>
  <Paragraphs>34</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878</cp:revision>
  <dcterms:created xsi:type="dcterms:W3CDTF">2016-08-27T22:55:59Z</dcterms:created>
  <dcterms:modified xsi:type="dcterms:W3CDTF">2021-04-04T01:52:26Z</dcterms:modified>
</cp:coreProperties>
</file>