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76" r:id="rId2"/>
    <p:sldId id="472" r:id="rId3"/>
    <p:sldId id="398" r:id="rId4"/>
    <p:sldId id="397" r:id="rId5"/>
    <p:sldId id="469" r:id="rId6"/>
    <p:sldId id="380" r:id="rId7"/>
    <p:sldId id="429" r:id="rId8"/>
    <p:sldId id="345" r:id="rId9"/>
    <p:sldId id="445" r:id="rId10"/>
    <p:sldId id="335" r:id="rId11"/>
    <p:sldId id="430" r:id="rId12"/>
    <p:sldId id="431" r:id="rId13"/>
    <p:sldId id="432" r:id="rId14"/>
    <p:sldId id="433" r:id="rId15"/>
    <p:sldId id="435" r:id="rId16"/>
    <p:sldId id="434" r:id="rId17"/>
    <p:sldId id="453" r:id="rId18"/>
    <p:sldId id="454" r:id="rId19"/>
    <p:sldId id="455" r:id="rId20"/>
    <p:sldId id="456" r:id="rId21"/>
    <p:sldId id="462" r:id="rId22"/>
    <p:sldId id="471" r:id="rId23"/>
    <p:sldId id="26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23" d="100"/>
          <a:sy n="123" d="100"/>
        </p:scale>
        <p:origin x="-112" y="-19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4/17/21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4/17/21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4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847" y="165212"/>
            <a:ext cx="8745201" cy="5016758"/>
          </a:xfrm>
          <a:prstGeom prst="rect">
            <a:avLst/>
          </a:prstGeom>
        </p:spPr>
        <p:txBody>
          <a:bodyPr wrap="square">
            <a:spAutoFit/>
          </a:bodyPr>
          <a:lstStyle/>
          <a:p>
            <a:r>
              <a:rPr lang="en-US" sz="4000" b="1" dirty="0"/>
              <a:t>Matthew 7:15-20</a:t>
            </a:r>
            <a:r>
              <a:rPr lang="en-US" sz="4000" b="1" baseline="30000" dirty="0"/>
              <a:t> </a:t>
            </a:r>
            <a:r>
              <a:rPr lang="en-US" sz="4000" dirty="0"/>
              <a:t>“Beware of false prophets, who come to you in sheep's clothing but inwardly are ravenous wolves. </a:t>
            </a:r>
            <a:r>
              <a:rPr lang="en-US" sz="4000" baseline="30000" dirty="0"/>
              <a:t>16 </a:t>
            </a:r>
            <a:r>
              <a:rPr lang="en-US" sz="4000" dirty="0"/>
              <a:t>You will recognize them by their fruits. Are grapes gathered from thornbushes, or figs from thistles? </a:t>
            </a:r>
            <a:r>
              <a:rPr lang="en-US" sz="4000" dirty="0" smtClean="0"/>
              <a:t> </a:t>
            </a:r>
            <a:r>
              <a:rPr lang="en-US" sz="4000" baseline="30000" dirty="0" smtClean="0"/>
              <a:t>17</a:t>
            </a:r>
            <a:r>
              <a:rPr lang="en-US" sz="4000" baseline="30000" dirty="0"/>
              <a:t> </a:t>
            </a:r>
            <a:r>
              <a:rPr lang="en-US" sz="4000" dirty="0"/>
              <a:t>So</a:t>
            </a:r>
            <a:r>
              <a:rPr lang="en-US" sz="4000" dirty="0" smtClean="0"/>
              <a:t>, </a:t>
            </a:r>
            <a:r>
              <a:rPr lang="en-US" sz="4000" dirty="0"/>
              <a:t> every healthy tree bears good fruit, but the diseased tree bears bad fruit</a:t>
            </a:r>
            <a:r>
              <a:rPr lang="en-US" sz="4000" dirty="0" smtClean="0"/>
              <a:t>. </a:t>
            </a:r>
            <a:r>
              <a:rPr lang="mr-IN" sz="4000" dirty="0" smtClean="0"/>
              <a:t>……</a:t>
            </a:r>
            <a:r>
              <a:rPr lang="en-US" sz="4000" dirty="0" smtClean="0"/>
              <a:t>..</a:t>
            </a:r>
            <a:endParaRPr lang="en-US" sz="40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73" y="258143"/>
            <a:ext cx="8641951" cy="3785652"/>
          </a:xfrm>
          <a:prstGeom prst="rect">
            <a:avLst/>
          </a:prstGeom>
        </p:spPr>
        <p:txBody>
          <a:bodyPr wrap="square">
            <a:spAutoFit/>
          </a:bodyPr>
          <a:lstStyle/>
          <a:p>
            <a:r>
              <a:rPr lang="mr-IN" sz="4000" baseline="30000" dirty="0" smtClean="0"/>
              <a:t>……</a:t>
            </a:r>
            <a:r>
              <a:rPr lang="en-US" sz="4000" baseline="30000" dirty="0" smtClean="0"/>
              <a:t> 18</a:t>
            </a:r>
            <a:r>
              <a:rPr lang="en-US" sz="4000" baseline="30000" dirty="0"/>
              <a:t> </a:t>
            </a:r>
            <a:r>
              <a:rPr lang="en-US" sz="4000" dirty="0"/>
              <a:t>A healthy tree cannot bear bad fruit, nor can a diseased tree bear good fruit. </a:t>
            </a:r>
            <a:r>
              <a:rPr lang="en-US" sz="4000" dirty="0" smtClean="0"/>
              <a:t> </a:t>
            </a:r>
            <a:r>
              <a:rPr lang="en-US" sz="4000" baseline="30000" dirty="0" smtClean="0"/>
              <a:t>19</a:t>
            </a:r>
            <a:r>
              <a:rPr lang="en-US" sz="4000" baseline="30000" dirty="0"/>
              <a:t> </a:t>
            </a:r>
            <a:r>
              <a:rPr lang="en-US" sz="4000" dirty="0"/>
              <a:t>Every tree that does not bear good fruit is cut down and thrown into the fire. </a:t>
            </a:r>
            <a:r>
              <a:rPr lang="en-US" sz="4000" baseline="30000" dirty="0"/>
              <a:t>20 </a:t>
            </a:r>
            <a:r>
              <a:rPr lang="en-US" sz="4000" dirty="0"/>
              <a:t>Thus you will recognize them </a:t>
            </a:r>
            <a:r>
              <a:rPr lang="en-US" sz="4000" dirty="0" smtClean="0"/>
              <a:t> by </a:t>
            </a:r>
            <a:r>
              <a:rPr lang="en-US" sz="4000" dirty="0"/>
              <a:t>their fruits.</a:t>
            </a:r>
            <a:endParaRPr lang="en-US" sz="40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798" y="134234"/>
            <a:ext cx="8610976" cy="5632311"/>
          </a:xfrm>
          <a:prstGeom prst="rect">
            <a:avLst/>
          </a:prstGeom>
        </p:spPr>
        <p:txBody>
          <a:bodyPr wrap="square">
            <a:spAutoFit/>
          </a:bodyPr>
          <a:lstStyle/>
          <a:p>
            <a:r>
              <a:rPr lang="en-US" sz="4000" b="1" dirty="0"/>
              <a:t>Matthew 21:18-19</a:t>
            </a:r>
            <a:r>
              <a:rPr lang="en-US" sz="4000" b="1" baseline="30000" dirty="0"/>
              <a:t> </a:t>
            </a:r>
            <a:endParaRPr lang="en-US" sz="4000" b="1" baseline="30000" dirty="0" smtClean="0"/>
          </a:p>
          <a:p>
            <a:r>
              <a:rPr lang="en-US" sz="4000" dirty="0" smtClean="0"/>
              <a:t>In </a:t>
            </a:r>
            <a:r>
              <a:rPr lang="en-US" sz="4000" dirty="0"/>
              <a:t>the morning, as he was returning to the city, he became hungry. </a:t>
            </a:r>
            <a:r>
              <a:rPr lang="en-US" sz="4000" baseline="30000" dirty="0"/>
              <a:t>19 </a:t>
            </a:r>
            <a:r>
              <a:rPr lang="en-US" sz="4000" dirty="0"/>
              <a:t>And seeing a fig tree by the wayside, he went to it and found nothing on it but only leaves. And he said to it, “May no fruit ever come from you again!” And the fig tree withered at once.</a:t>
            </a:r>
            <a:endParaRPr lang="en-US" sz="4000" b="1" dirty="0"/>
          </a:p>
          <a:p>
            <a:r>
              <a:rPr lang="en-US" sz="4000" dirty="0"/>
              <a:t> </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847" y="154887"/>
            <a:ext cx="8765851" cy="5016758"/>
          </a:xfrm>
          <a:prstGeom prst="rect">
            <a:avLst/>
          </a:prstGeom>
        </p:spPr>
        <p:txBody>
          <a:bodyPr wrap="square">
            <a:spAutoFit/>
          </a:bodyPr>
          <a:lstStyle/>
          <a:p>
            <a:r>
              <a:rPr lang="en-US" sz="3600" b="1" dirty="0"/>
              <a:t>Daniel 3:16-</a:t>
            </a:r>
            <a:r>
              <a:rPr lang="en-US" sz="3600" b="1" dirty="0" smtClean="0"/>
              <a:t>18 </a:t>
            </a:r>
            <a:r>
              <a:rPr lang="en-US" sz="4000" dirty="0" smtClean="0"/>
              <a:t>Shadrach</a:t>
            </a:r>
            <a:r>
              <a:rPr lang="en-US" sz="4000" dirty="0"/>
              <a:t>, Meshach and Abednego replied to him, “King Nebuchadnezzar, </a:t>
            </a:r>
            <a:r>
              <a:rPr lang="en-US" sz="4000" dirty="0" smtClean="0"/>
              <a:t>we </a:t>
            </a:r>
            <a:r>
              <a:rPr lang="en-US" sz="4000" dirty="0"/>
              <a:t>do not need to defend ourselves before you in this matter. </a:t>
            </a:r>
            <a:r>
              <a:rPr lang="en-US" sz="4000" b="1" baseline="30000" dirty="0"/>
              <a:t>17 </a:t>
            </a:r>
            <a:r>
              <a:rPr lang="en-US" sz="4000" dirty="0"/>
              <a:t>If we are thrown into the blazing furnace, the God we serve is able to deliver us from it, and he will deliver </a:t>
            </a:r>
            <a:r>
              <a:rPr lang="en-US" sz="4000" dirty="0" smtClean="0"/>
              <a:t> us</a:t>
            </a:r>
            <a:r>
              <a:rPr lang="en-US" sz="4000" dirty="0"/>
              <a:t> from Your Majesty’s hand</a:t>
            </a:r>
            <a:r>
              <a:rPr lang="en-US" sz="4000" dirty="0" smtClean="0"/>
              <a:t>.” </a:t>
            </a:r>
            <a:r>
              <a:rPr lang="mr-IN" sz="4000" dirty="0" smtClean="0"/>
              <a:t>……</a:t>
            </a:r>
            <a:r>
              <a:rPr lang="en-US" sz="4000" dirty="0" smtClean="0"/>
              <a:t>..</a:t>
            </a:r>
            <a:r>
              <a:rPr lang="en-US" sz="4000" dirty="0"/>
              <a:t> </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397" y="320098"/>
            <a:ext cx="8497403" cy="2554545"/>
          </a:xfrm>
          <a:prstGeom prst="rect">
            <a:avLst/>
          </a:prstGeom>
        </p:spPr>
        <p:txBody>
          <a:bodyPr wrap="square">
            <a:spAutoFit/>
          </a:bodyPr>
          <a:lstStyle/>
          <a:p>
            <a:r>
              <a:rPr lang="mr-IN" sz="4000" b="1" baseline="30000" dirty="0" smtClean="0"/>
              <a:t>………</a:t>
            </a:r>
            <a:r>
              <a:rPr lang="en-US" sz="4000" b="1" baseline="30000" dirty="0" smtClean="0"/>
              <a:t> 18 </a:t>
            </a:r>
            <a:r>
              <a:rPr lang="en-US" sz="4000" b="1" baseline="30000" dirty="0"/>
              <a:t> </a:t>
            </a:r>
            <a:r>
              <a:rPr lang="en-US" sz="4000" b="1" baseline="30000" dirty="0" smtClean="0"/>
              <a:t>”</a:t>
            </a:r>
            <a:r>
              <a:rPr lang="en-US" sz="4000" dirty="0" smtClean="0"/>
              <a:t>But </a:t>
            </a:r>
            <a:r>
              <a:rPr lang="en-US" sz="4000" dirty="0"/>
              <a:t>even if he does not, we want you to know, Your Majesty, that we will not serve your gods or worship the image of gold you have set up.”</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249" y="103257"/>
            <a:ext cx="8920724" cy="5078314"/>
          </a:xfrm>
          <a:prstGeom prst="rect">
            <a:avLst/>
          </a:prstGeom>
        </p:spPr>
        <p:txBody>
          <a:bodyPr wrap="square">
            <a:spAutoFit/>
          </a:bodyPr>
          <a:lstStyle/>
          <a:p>
            <a:r>
              <a:rPr lang="en-US" sz="3600" dirty="0"/>
              <a:t>Luke 17:11-14 </a:t>
            </a:r>
            <a:endParaRPr lang="en-US" sz="3600" dirty="0" smtClean="0"/>
          </a:p>
          <a:p>
            <a:r>
              <a:rPr lang="en-US" sz="3600" dirty="0" smtClean="0"/>
              <a:t>On </a:t>
            </a:r>
            <a:r>
              <a:rPr lang="en-US" sz="3600" dirty="0"/>
              <a:t>the way to Jerusalem he was passing along between Samaria and Galilee. </a:t>
            </a:r>
            <a:r>
              <a:rPr lang="en-US" sz="3600" baseline="30000" dirty="0"/>
              <a:t>12 </a:t>
            </a:r>
            <a:r>
              <a:rPr lang="en-US" sz="3600" dirty="0"/>
              <a:t>And as he entered a village, he was met by ten lepers, </a:t>
            </a:r>
            <a:r>
              <a:rPr lang="en-US" sz="3600" dirty="0" smtClean="0"/>
              <a:t> who </a:t>
            </a:r>
            <a:r>
              <a:rPr lang="en-US" sz="3600" dirty="0"/>
              <a:t>stood at a distance </a:t>
            </a:r>
            <a:r>
              <a:rPr lang="en-US" sz="3600" baseline="30000" dirty="0"/>
              <a:t>13 </a:t>
            </a:r>
            <a:r>
              <a:rPr lang="en-US" sz="3600" dirty="0"/>
              <a:t>and lifted up their voices, saying, “Jesus, Master, have mercy on us.”</a:t>
            </a:r>
            <a:r>
              <a:rPr lang="en-US" sz="3600" baseline="30000" dirty="0"/>
              <a:t>14 </a:t>
            </a:r>
            <a:r>
              <a:rPr lang="en-US" sz="3600" dirty="0"/>
              <a:t>When he saw them he said to them, “Go and show yourselves to the priests.” And as they went they were cleansed. </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98" y="92931"/>
            <a:ext cx="8714226" cy="4832092"/>
          </a:xfrm>
          <a:prstGeom prst="rect">
            <a:avLst/>
          </a:prstGeom>
        </p:spPr>
        <p:txBody>
          <a:bodyPr wrap="square">
            <a:spAutoFit/>
          </a:bodyPr>
          <a:lstStyle/>
          <a:p>
            <a:r>
              <a:rPr lang="en-US" sz="4400" b="1" dirty="0"/>
              <a:t>Mark 16:15-18</a:t>
            </a:r>
            <a:r>
              <a:rPr lang="en-US" sz="4400" dirty="0"/>
              <a:t> </a:t>
            </a:r>
            <a:endParaRPr lang="en-US" sz="4400" dirty="0" smtClean="0"/>
          </a:p>
          <a:p>
            <a:r>
              <a:rPr lang="en-US" sz="4400" dirty="0" smtClean="0"/>
              <a:t>And </a:t>
            </a:r>
            <a:r>
              <a:rPr lang="en-US" sz="4400" dirty="0"/>
              <a:t>he said to them, “Go into all the world and proclaim the gospel to </a:t>
            </a:r>
            <a:r>
              <a:rPr lang="en-US" sz="4400" dirty="0" smtClean="0"/>
              <a:t> the </a:t>
            </a:r>
            <a:r>
              <a:rPr lang="en-US" sz="4400" dirty="0"/>
              <a:t>whole creation. </a:t>
            </a:r>
            <a:r>
              <a:rPr lang="en-US" sz="4400" b="1" baseline="30000" dirty="0"/>
              <a:t>16 </a:t>
            </a:r>
            <a:r>
              <a:rPr lang="en-US" sz="4400" dirty="0"/>
              <a:t>Whoever believes and is baptized will be saved, </a:t>
            </a:r>
            <a:r>
              <a:rPr lang="en-US" sz="4400" dirty="0" smtClean="0"/>
              <a:t> but</a:t>
            </a:r>
            <a:r>
              <a:rPr lang="en-US" sz="4400" dirty="0"/>
              <a:t> </a:t>
            </a:r>
            <a:r>
              <a:rPr lang="en-US" sz="4400" dirty="0" smtClean="0"/>
              <a:t> whoever</a:t>
            </a:r>
            <a:r>
              <a:rPr lang="en-US" sz="4400" dirty="0"/>
              <a:t> does not believe will be condemned. </a:t>
            </a:r>
            <a:r>
              <a:rPr lang="mr-IN" sz="4400" dirty="0" smtClean="0"/>
              <a:t>………</a:t>
            </a:r>
            <a:endParaRPr lang="en-US" sz="4400"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422" y="126742"/>
            <a:ext cx="8538702" cy="5016758"/>
          </a:xfrm>
          <a:prstGeom prst="rect">
            <a:avLst/>
          </a:prstGeom>
        </p:spPr>
        <p:txBody>
          <a:bodyPr wrap="square">
            <a:spAutoFit/>
          </a:bodyPr>
          <a:lstStyle/>
          <a:p>
            <a:r>
              <a:rPr lang="mr-IN" sz="4000" b="1" baseline="30000" dirty="0" smtClean="0"/>
              <a:t>…</a:t>
            </a:r>
            <a:r>
              <a:rPr lang="en-US" sz="4000" b="1" baseline="30000" dirty="0" smtClean="0"/>
              <a:t>...  17</a:t>
            </a:r>
            <a:r>
              <a:rPr lang="en-US" sz="4000" b="1" baseline="30000" dirty="0"/>
              <a:t> </a:t>
            </a:r>
            <a:r>
              <a:rPr lang="en-US" sz="4000" dirty="0"/>
              <a:t>And these signs will accompany those who believe: in my name they will cast out demons; they will speak in new tongues; </a:t>
            </a:r>
            <a:r>
              <a:rPr lang="en-US" sz="4000" b="1" baseline="30000" dirty="0"/>
              <a:t>18 </a:t>
            </a:r>
            <a:r>
              <a:rPr lang="en-US" sz="4000" dirty="0"/>
              <a:t>they will pick up serpents with their hands; and if they drink any deadly poison, it will not hurt them; </a:t>
            </a:r>
            <a:r>
              <a:rPr lang="en-US" sz="4000" dirty="0" smtClean="0"/>
              <a:t> they </a:t>
            </a:r>
            <a:r>
              <a:rPr lang="en-US" sz="4000" dirty="0"/>
              <a:t>will lay their hands on the sick, </a:t>
            </a:r>
            <a:r>
              <a:rPr lang="en-US" sz="4000" dirty="0" smtClean="0"/>
              <a:t> and </a:t>
            </a:r>
            <a:r>
              <a:rPr lang="en-US" sz="4000" dirty="0"/>
              <a:t>they will recover.”</a:t>
            </a:r>
            <a:r>
              <a:rPr lang="en-US" sz="4000" dirty="0"/>
              <a:t> </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899" y="309773"/>
            <a:ext cx="8879424" cy="3785652"/>
          </a:xfrm>
          <a:prstGeom prst="rect">
            <a:avLst/>
          </a:prstGeom>
        </p:spPr>
        <p:txBody>
          <a:bodyPr wrap="square">
            <a:spAutoFit/>
          </a:bodyPr>
          <a:lstStyle/>
          <a:p>
            <a:pPr algn="ctr"/>
            <a:r>
              <a:rPr lang="en-US" sz="6000" b="1" dirty="0"/>
              <a:t>Romans 10:17</a:t>
            </a:r>
            <a:r>
              <a:rPr lang="en-US" sz="6000" b="1" baseline="30000" dirty="0"/>
              <a:t>  </a:t>
            </a:r>
            <a:endParaRPr lang="en-US" sz="6000" b="1" baseline="30000" dirty="0" smtClean="0"/>
          </a:p>
          <a:p>
            <a:pPr algn="ctr"/>
            <a:r>
              <a:rPr lang="en-US" sz="6000" dirty="0" smtClean="0"/>
              <a:t>So</a:t>
            </a:r>
            <a:r>
              <a:rPr lang="en-US" sz="6000" dirty="0"/>
              <a:t> faith comes from hearing, and hearing through the word of Christ. </a:t>
            </a:r>
            <a:endParaRPr lang="en-US" sz="6000" dirty="0"/>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047" y="320097"/>
            <a:ext cx="8456103" cy="2862322"/>
          </a:xfrm>
          <a:prstGeom prst="rect">
            <a:avLst/>
          </a:prstGeom>
        </p:spPr>
        <p:txBody>
          <a:bodyPr wrap="square">
            <a:spAutoFit/>
          </a:bodyPr>
          <a:lstStyle/>
          <a:p>
            <a:pPr algn="ctr"/>
            <a:r>
              <a:rPr lang="en-US" sz="6000" b="1" dirty="0"/>
              <a:t>Hebrews 11:6</a:t>
            </a:r>
            <a:r>
              <a:rPr lang="en-US" sz="6000" b="1" baseline="30000" dirty="0"/>
              <a:t> </a:t>
            </a:r>
            <a:endParaRPr lang="en-US" sz="6000" b="1" baseline="30000" dirty="0" smtClean="0"/>
          </a:p>
          <a:p>
            <a:pPr algn="ctr"/>
            <a:r>
              <a:rPr lang="en-US" sz="6000" dirty="0" smtClean="0"/>
              <a:t>And </a:t>
            </a:r>
            <a:r>
              <a:rPr lang="en-US" sz="6000" dirty="0"/>
              <a:t>without faith it is impossible to please </a:t>
            </a:r>
            <a:r>
              <a:rPr lang="en-US" sz="6000" dirty="0" smtClean="0"/>
              <a:t>him.</a:t>
            </a:r>
            <a:endParaRPr lang="en-US" sz="6000" b="1" dirty="0"/>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56"/>
            <a:ext cx="9230794" cy="5134844"/>
          </a:xfrm>
          <a:prstGeom prst="rect">
            <a:avLst/>
          </a:prstGeom>
        </p:spPr>
      </p:pic>
      <p:sp>
        <p:nvSpPr>
          <p:cNvPr id="4" name="TextBox 3"/>
          <p:cNvSpPr txBox="1"/>
          <p:nvPr/>
        </p:nvSpPr>
        <p:spPr>
          <a:xfrm>
            <a:off x="2075304" y="247817"/>
            <a:ext cx="7702385" cy="3139321"/>
          </a:xfrm>
          <a:prstGeom prst="rect">
            <a:avLst/>
          </a:prstGeom>
          <a:noFill/>
        </p:spPr>
        <p:txBody>
          <a:bodyPr wrap="square" rtlCol="0">
            <a:spAutoFit/>
          </a:bodyPr>
          <a:lstStyle/>
          <a:p>
            <a:pPr algn="ctr"/>
            <a:r>
              <a:rPr lang="en-US" sz="6600" b="1" dirty="0" smtClean="0">
                <a:solidFill>
                  <a:srgbClr val="F9CD49"/>
                </a:solidFill>
                <a:effectLst>
                  <a:glow rad="101600">
                    <a:schemeClr val="accent6">
                      <a:satMod val="175000"/>
                      <a:alpha val="40000"/>
                    </a:schemeClr>
                  </a:glow>
                </a:effectLst>
                <a:latin typeface="Engravers MT"/>
                <a:cs typeface="Engravers MT"/>
              </a:rPr>
              <a:t>Activate</a:t>
            </a:r>
          </a:p>
          <a:p>
            <a:pPr algn="ctr"/>
            <a:r>
              <a:rPr lang="en-US" sz="6600" b="1" dirty="0" smtClean="0">
                <a:solidFill>
                  <a:srgbClr val="F9CD49"/>
                </a:solidFill>
                <a:effectLst>
                  <a:glow rad="101600">
                    <a:schemeClr val="accent6">
                      <a:satMod val="175000"/>
                      <a:alpha val="40000"/>
                    </a:schemeClr>
                  </a:glow>
                </a:effectLst>
                <a:latin typeface="Engravers MT"/>
                <a:cs typeface="Engravers MT"/>
              </a:rPr>
              <a:t>Active </a:t>
            </a:r>
          </a:p>
          <a:p>
            <a:pPr algn="ctr"/>
            <a:r>
              <a:rPr lang="en-US" sz="6600" b="1" dirty="0" smtClean="0">
                <a:solidFill>
                  <a:srgbClr val="F9CD49"/>
                </a:solidFill>
                <a:effectLst>
                  <a:glow rad="101600">
                    <a:schemeClr val="accent6">
                      <a:satMod val="175000"/>
                      <a:alpha val="40000"/>
                    </a:schemeClr>
                  </a:glow>
                </a:effectLst>
                <a:latin typeface="Engravers MT"/>
                <a:cs typeface="Engravers MT"/>
              </a:rPr>
              <a:t>Faith</a:t>
            </a:r>
            <a:endParaRPr lang="en-US" sz="6600" b="1" dirty="0">
              <a:solidFill>
                <a:srgbClr val="F9CD49"/>
              </a:solidFill>
              <a:effectLst>
                <a:glow rad="101600">
                  <a:schemeClr val="accent6">
                    <a:satMod val="175000"/>
                    <a:alpha val="40000"/>
                  </a:schemeClr>
                </a:glow>
              </a:effectLst>
              <a:latin typeface="Engravers MT"/>
              <a:cs typeface="Engravers MT"/>
            </a:endParaRPr>
          </a:p>
        </p:txBody>
      </p:sp>
      <p:sp>
        <p:nvSpPr>
          <p:cNvPr id="5" name="Rectangle 4"/>
          <p:cNvSpPr/>
          <p:nvPr/>
        </p:nvSpPr>
        <p:spPr>
          <a:xfrm>
            <a:off x="86794" y="1118600"/>
            <a:ext cx="4572000" cy="3170099"/>
          </a:xfrm>
          <a:prstGeom prst="rect">
            <a:avLst/>
          </a:prstGeom>
        </p:spPr>
        <p:txBody>
          <a:bodyPr>
            <a:spAutoFit/>
          </a:bodyPr>
          <a:lstStyle/>
          <a:p>
            <a:r>
              <a:rPr lang="en-US" sz="4000" b="1" dirty="0">
                <a:solidFill>
                  <a:srgbClr val="F9CD49"/>
                </a:solidFill>
                <a:latin typeface="Engravers MT"/>
                <a:cs typeface="Engravers MT"/>
              </a:rPr>
              <a:t>F</a:t>
            </a:r>
            <a:r>
              <a:rPr lang="en-US" sz="2800" dirty="0">
                <a:latin typeface="Engravers MT"/>
                <a:cs typeface="Engravers MT"/>
              </a:rPr>
              <a:t>ORSAKING</a:t>
            </a:r>
          </a:p>
          <a:p>
            <a:r>
              <a:rPr lang="en-US" sz="4000" b="1" dirty="0">
                <a:solidFill>
                  <a:srgbClr val="F9CD49"/>
                </a:solidFill>
                <a:latin typeface="Engravers MT"/>
                <a:cs typeface="Engravers MT"/>
              </a:rPr>
              <a:t>A</a:t>
            </a:r>
            <a:r>
              <a:rPr lang="en-US" sz="2800" dirty="0">
                <a:latin typeface="Engravers MT"/>
                <a:cs typeface="Engravers MT"/>
              </a:rPr>
              <a:t>LL</a:t>
            </a:r>
          </a:p>
          <a:p>
            <a:r>
              <a:rPr lang="en-US" sz="4000" b="1" dirty="0">
                <a:solidFill>
                  <a:srgbClr val="F9CD49"/>
                </a:solidFill>
                <a:latin typeface="Engravers MT"/>
                <a:cs typeface="Engravers MT"/>
              </a:rPr>
              <a:t>I</a:t>
            </a:r>
          </a:p>
          <a:p>
            <a:r>
              <a:rPr lang="en-US" sz="4000" b="1" dirty="0">
                <a:solidFill>
                  <a:srgbClr val="F9CD49"/>
                </a:solidFill>
                <a:latin typeface="Engravers MT"/>
                <a:cs typeface="Engravers MT"/>
              </a:rPr>
              <a:t>T</a:t>
            </a:r>
            <a:r>
              <a:rPr lang="en-US" sz="2800" dirty="0">
                <a:latin typeface="Engravers MT"/>
                <a:cs typeface="Engravers MT"/>
              </a:rPr>
              <a:t>RUST</a:t>
            </a:r>
          </a:p>
          <a:p>
            <a:r>
              <a:rPr lang="en-US" sz="4000" b="1" dirty="0">
                <a:solidFill>
                  <a:srgbClr val="F9CD49"/>
                </a:solidFill>
                <a:latin typeface="Engravers MT"/>
                <a:cs typeface="Engravers MT"/>
              </a:rPr>
              <a:t>H</a:t>
            </a:r>
            <a:r>
              <a:rPr lang="en-US" sz="2800" dirty="0">
                <a:latin typeface="Engravers MT"/>
                <a:cs typeface="Engravers MT"/>
              </a:rPr>
              <a:t>IM</a:t>
            </a:r>
            <a:endParaRPr lang="en-US" sz="2800" dirty="0">
              <a:latin typeface="Engravers MT"/>
              <a:cs typeface="Engravers MT"/>
            </a:endParaRPr>
          </a:p>
        </p:txBody>
      </p:sp>
    </p:spTree>
    <p:extLst>
      <p:ext uri="{BB962C8B-B14F-4D97-AF65-F5344CB8AC3E}">
        <p14:creationId xmlns:p14="http://schemas.microsoft.com/office/powerpoint/2010/main" val="23712780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223" y="65186"/>
            <a:ext cx="8920725" cy="5078314"/>
          </a:xfrm>
          <a:prstGeom prst="rect">
            <a:avLst/>
          </a:prstGeom>
        </p:spPr>
        <p:txBody>
          <a:bodyPr wrap="square">
            <a:spAutoFit/>
          </a:bodyPr>
          <a:lstStyle/>
          <a:p>
            <a:r>
              <a:rPr lang="en-US" sz="3600" dirty="0"/>
              <a:t>Romans 1:17</a:t>
            </a:r>
            <a:r>
              <a:rPr lang="en-US" sz="3600" baseline="30000" dirty="0"/>
              <a:t> </a:t>
            </a:r>
            <a:r>
              <a:rPr lang="en-US" sz="3600" dirty="0"/>
              <a:t>For in it the righteousness of God is revealed from faith to faith, as it is written, “The righteous shall live by faith.”</a:t>
            </a:r>
          </a:p>
          <a:p>
            <a:endParaRPr lang="en-US" sz="3600" dirty="0"/>
          </a:p>
          <a:p>
            <a:r>
              <a:rPr lang="en-US" sz="3600" dirty="0" smtClean="0"/>
              <a:t>Galatians </a:t>
            </a:r>
            <a:r>
              <a:rPr lang="en-US" sz="3600" dirty="0"/>
              <a:t>2:20</a:t>
            </a:r>
            <a:r>
              <a:rPr lang="en-US" sz="3600" baseline="30000" dirty="0"/>
              <a:t> </a:t>
            </a:r>
            <a:r>
              <a:rPr lang="en-US" sz="3600" dirty="0"/>
              <a:t>I have been crucified with Christ. It is no longer I who live, but Christ who lives in me. And the life I now live in the flesh I live by faith in the Son of God, who loved me and gave himself for me</a:t>
            </a:r>
            <a:r>
              <a:rPr lang="en-US" sz="3600" dirty="0" smtClean="0"/>
              <a:t>.</a:t>
            </a:r>
            <a:endParaRPr lang="en-US" sz="3600" dirty="0"/>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747" y="299446"/>
            <a:ext cx="8559352" cy="4708981"/>
          </a:xfrm>
          <a:prstGeom prst="rect">
            <a:avLst/>
          </a:prstGeom>
        </p:spPr>
        <p:txBody>
          <a:bodyPr wrap="square">
            <a:spAutoFit/>
          </a:bodyPr>
          <a:lstStyle/>
          <a:p>
            <a:pPr algn="ctr"/>
            <a:r>
              <a:rPr lang="en-US" sz="6000" b="1" dirty="0"/>
              <a:t>Hebrews 10:38</a:t>
            </a:r>
            <a:r>
              <a:rPr lang="en-US" sz="6000" b="1" baseline="30000" dirty="0"/>
              <a:t> </a:t>
            </a:r>
            <a:r>
              <a:rPr lang="en-US" sz="6000" dirty="0" smtClean="0"/>
              <a:t> </a:t>
            </a:r>
          </a:p>
          <a:p>
            <a:pPr algn="ctr"/>
            <a:r>
              <a:rPr lang="en-US" sz="6000" dirty="0" smtClean="0"/>
              <a:t>“My </a:t>
            </a:r>
            <a:r>
              <a:rPr lang="en-US" sz="6000" dirty="0"/>
              <a:t>righteous one shall live by faith, and if he shrinks back, my soul has no pleasure in him.”</a:t>
            </a:r>
            <a:endParaRPr lang="en-US" sz="6000" b="1" dirty="0"/>
          </a:p>
        </p:txBody>
      </p:sp>
    </p:spTree>
    <p:extLst>
      <p:ext uri="{BB962C8B-B14F-4D97-AF65-F5344CB8AC3E}">
        <p14:creationId xmlns:p14="http://schemas.microsoft.com/office/powerpoint/2010/main" val="3489746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56"/>
            <a:ext cx="9230794" cy="5134844"/>
          </a:xfrm>
          <a:prstGeom prst="rect">
            <a:avLst/>
          </a:prstGeom>
        </p:spPr>
      </p:pic>
      <p:sp>
        <p:nvSpPr>
          <p:cNvPr id="4" name="TextBox 3"/>
          <p:cNvSpPr txBox="1"/>
          <p:nvPr/>
        </p:nvSpPr>
        <p:spPr>
          <a:xfrm>
            <a:off x="2075304" y="247817"/>
            <a:ext cx="7702385" cy="3139321"/>
          </a:xfrm>
          <a:prstGeom prst="rect">
            <a:avLst/>
          </a:prstGeom>
          <a:noFill/>
        </p:spPr>
        <p:txBody>
          <a:bodyPr wrap="square" rtlCol="0">
            <a:spAutoFit/>
          </a:bodyPr>
          <a:lstStyle/>
          <a:p>
            <a:pPr algn="ctr"/>
            <a:r>
              <a:rPr lang="en-US" sz="6600" b="1" dirty="0" smtClean="0">
                <a:solidFill>
                  <a:srgbClr val="F9CD49"/>
                </a:solidFill>
                <a:effectLst>
                  <a:glow rad="101600">
                    <a:schemeClr val="accent6">
                      <a:satMod val="175000"/>
                      <a:alpha val="40000"/>
                    </a:schemeClr>
                  </a:glow>
                </a:effectLst>
                <a:latin typeface="Engravers MT"/>
                <a:cs typeface="Engravers MT"/>
              </a:rPr>
              <a:t>Activate</a:t>
            </a:r>
          </a:p>
          <a:p>
            <a:pPr algn="ctr"/>
            <a:r>
              <a:rPr lang="en-US" sz="6600" b="1" dirty="0" smtClean="0">
                <a:solidFill>
                  <a:srgbClr val="F9CD49"/>
                </a:solidFill>
                <a:effectLst>
                  <a:glow rad="101600">
                    <a:schemeClr val="accent6">
                      <a:satMod val="175000"/>
                      <a:alpha val="40000"/>
                    </a:schemeClr>
                  </a:glow>
                </a:effectLst>
                <a:latin typeface="Engravers MT"/>
                <a:cs typeface="Engravers MT"/>
              </a:rPr>
              <a:t>Active </a:t>
            </a:r>
          </a:p>
          <a:p>
            <a:pPr algn="ctr"/>
            <a:r>
              <a:rPr lang="en-US" sz="6600" b="1" dirty="0" smtClean="0">
                <a:solidFill>
                  <a:srgbClr val="F9CD49"/>
                </a:solidFill>
                <a:effectLst>
                  <a:glow rad="101600">
                    <a:schemeClr val="accent6">
                      <a:satMod val="175000"/>
                      <a:alpha val="40000"/>
                    </a:schemeClr>
                  </a:glow>
                </a:effectLst>
                <a:latin typeface="Engravers MT"/>
                <a:cs typeface="Engravers MT"/>
              </a:rPr>
              <a:t>Faith</a:t>
            </a:r>
            <a:endParaRPr lang="en-US" sz="6600" b="1" dirty="0">
              <a:solidFill>
                <a:srgbClr val="F9CD49"/>
              </a:solidFill>
              <a:effectLst>
                <a:glow rad="101600">
                  <a:schemeClr val="accent6">
                    <a:satMod val="175000"/>
                    <a:alpha val="40000"/>
                  </a:schemeClr>
                </a:glow>
              </a:effectLst>
              <a:latin typeface="Engravers MT"/>
              <a:cs typeface="Engravers MT"/>
            </a:endParaRPr>
          </a:p>
        </p:txBody>
      </p:sp>
      <p:sp>
        <p:nvSpPr>
          <p:cNvPr id="5" name="Rectangle 4"/>
          <p:cNvSpPr/>
          <p:nvPr/>
        </p:nvSpPr>
        <p:spPr>
          <a:xfrm>
            <a:off x="86794" y="1118600"/>
            <a:ext cx="4572000" cy="3170099"/>
          </a:xfrm>
          <a:prstGeom prst="rect">
            <a:avLst/>
          </a:prstGeom>
        </p:spPr>
        <p:txBody>
          <a:bodyPr>
            <a:spAutoFit/>
          </a:bodyPr>
          <a:lstStyle/>
          <a:p>
            <a:r>
              <a:rPr lang="en-US" sz="4000" b="1" dirty="0">
                <a:solidFill>
                  <a:srgbClr val="F9CD49"/>
                </a:solidFill>
                <a:latin typeface="Engravers MT"/>
                <a:cs typeface="Engravers MT"/>
              </a:rPr>
              <a:t>F</a:t>
            </a:r>
            <a:r>
              <a:rPr lang="en-US" sz="2800" dirty="0">
                <a:latin typeface="Engravers MT"/>
                <a:cs typeface="Engravers MT"/>
              </a:rPr>
              <a:t>ORSAKING</a:t>
            </a:r>
          </a:p>
          <a:p>
            <a:r>
              <a:rPr lang="en-US" sz="4000" b="1" dirty="0">
                <a:solidFill>
                  <a:srgbClr val="F9CD49"/>
                </a:solidFill>
                <a:latin typeface="Engravers MT"/>
                <a:cs typeface="Engravers MT"/>
              </a:rPr>
              <a:t>A</a:t>
            </a:r>
            <a:r>
              <a:rPr lang="en-US" sz="2800" dirty="0">
                <a:latin typeface="Engravers MT"/>
                <a:cs typeface="Engravers MT"/>
              </a:rPr>
              <a:t>LL</a:t>
            </a:r>
          </a:p>
          <a:p>
            <a:r>
              <a:rPr lang="en-US" sz="4000" b="1" dirty="0">
                <a:solidFill>
                  <a:srgbClr val="F9CD49"/>
                </a:solidFill>
                <a:latin typeface="Engravers MT"/>
                <a:cs typeface="Engravers MT"/>
              </a:rPr>
              <a:t>I</a:t>
            </a:r>
          </a:p>
          <a:p>
            <a:r>
              <a:rPr lang="en-US" sz="4000" b="1" dirty="0">
                <a:solidFill>
                  <a:srgbClr val="F9CD49"/>
                </a:solidFill>
                <a:latin typeface="Engravers MT"/>
                <a:cs typeface="Engravers MT"/>
              </a:rPr>
              <a:t>T</a:t>
            </a:r>
            <a:r>
              <a:rPr lang="en-US" sz="2800" dirty="0">
                <a:latin typeface="Engravers MT"/>
                <a:cs typeface="Engravers MT"/>
              </a:rPr>
              <a:t>RUST</a:t>
            </a:r>
          </a:p>
          <a:p>
            <a:r>
              <a:rPr lang="en-US" sz="4000" b="1" dirty="0">
                <a:solidFill>
                  <a:srgbClr val="F9CD49"/>
                </a:solidFill>
                <a:latin typeface="Engravers MT"/>
                <a:cs typeface="Engravers MT"/>
              </a:rPr>
              <a:t>H</a:t>
            </a:r>
            <a:r>
              <a:rPr lang="en-US" sz="2800" dirty="0">
                <a:latin typeface="Engravers MT"/>
                <a:cs typeface="Engravers MT"/>
              </a:rPr>
              <a:t>IM</a:t>
            </a:r>
            <a:endParaRPr lang="en-US" sz="2800" dirty="0">
              <a:latin typeface="Engravers MT"/>
              <a:cs typeface="Engravers MT"/>
            </a:endParaRPr>
          </a:p>
        </p:txBody>
      </p:sp>
    </p:spTree>
    <p:extLst>
      <p:ext uri="{BB962C8B-B14F-4D97-AF65-F5344CB8AC3E}">
        <p14:creationId xmlns:p14="http://schemas.microsoft.com/office/powerpoint/2010/main" val="13985070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5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54455" y="165212"/>
            <a:ext cx="8848867" cy="4524315"/>
          </a:xfrm>
          <a:prstGeom prst="rect">
            <a:avLst/>
          </a:prstGeom>
        </p:spPr>
        <p:txBody>
          <a:bodyPr wrap="square">
            <a:spAutoFit/>
          </a:bodyPr>
          <a:lstStyle/>
          <a:p>
            <a:pPr algn="ctr"/>
            <a:r>
              <a:rPr lang="en-US" sz="4800" b="1" dirty="0"/>
              <a:t>Ephesians 2:8-9</a:t>
            </a:r>
            <a:r>
              <a:rPr lang="en-US" sz="4800" b="1" baseline="30000" dirty="0"/>
              <a:t> </a:t>
            </a:r>
            <a:endParaRPr lang="en-US" sz="4800" b="1" baseline="30000" dirty="0" smtClean="0"/>
          </a:p>
          <a:p>
            <a:pPr algn="ctr"/>
            <a:r>
              <a:rPr lang="en-US" sz="4800" dirty="0" smtClean="0"/>
              <a:t>For</a:t>
            </a:r>
            <a:r>
              <a:rPr lang="en-US" sz="4800" dirty="0"/>
              <a:t> by grace you have been saved through faith. And this is not your own doing; it is the gift of God, </a:t>
            </a:r>
            <a:r>
              <a:rPr lang="en-US" sz="4800" baseline="30000" dirty="0"/>
              <a:t>9 </a:t>
            </a:r>
            <a:r>
              <a:rPr lang="en-US" sz="4800" dirty="0"/>
              <a:t>not a result of works, so that no one may boast.</a:t>
            </a:r>
            <a:endParaRPr lang="en-US" sz="48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549" y="144560"/>
            <a:ext cx="8786500" cy="4524315"/>
          </a:xfrm>
          <a:prstGeom prst="rect">
            <a:avLst/>
          </a:prstGeom>
        </p:spPr>
        <p:txBody>
          <a:bodyPr wrap="square">
            <a:spAutoFit/>
          </a:bodyPr>
          <a:lstStyle/>
          <a:p>
            <a:r>
              <a:rPr lang="en-US" sz="4800" b="1" dirty="0"/>
              <a:t>2Peter 1:3</a:t>
            </a:r>
            <a:r>
              <a:rPr lang="en-US" sz="4800" dirty="0"/>
              <a:t> </a:t>
            </a:r>
            <a:endParaRPr lang="en-US" sz="4800" dirty="0" smtClean="0"/>
          </a:p>
          <a:p>
            <a:r>
              <a:rPr lang="en-US" sz="4800" dirty="0" smtClean="0"/>
              <a:t>His </a:t>
            </a:r>
            <a:r>
              <a:rPr lang="en-US" sz="4800" dirty="0"/>
              <a:t>divine power has granted to us all things that pertain to life and godliness, through the knowledge of him who called us to his own glory and </a:t>
            </a:r>
            <a:r>
              <a:rPr lang="en-US" sz="4800" dirty="0" smtClean="0"/>
              <a:t>excellence</a:t>
            </a:r>
            <a:r>
              <a:rPr lang="en-US" sz="4800" dirty="0"/>
              <a:t> </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899" y="227166"/>
            <a:ext cx="8848449" cy="4154983"/>
          </a:xfrm>
          <a:prstGeom prst="rect">
            <a:avLst/>
          </a:prstGeom>
        </p:spPr>
        <p:txBody>
          <a:bodyPr wrap="square">
            <a:spAutoFit/>
          </a:bodyPr>
          <a:lstStyle/>
          <a:p>
            <a:r>
              <a:rPr lang="en-US" sz="4400" b="1" dirty="0"/>
              <a:t>Galatians 5:16 </a:t>
            </a:r>
            <a:r>
              <a:rPr lang="en-US" sz="4400" dirty="0"/>
              <a:t>But I say, walk by the Spirit, and you will not gratify the desires of the flesh.</a:t>
            </a:r>
          </a:p>
          <a:p>
            <a:r>
              <a:rPr lang="en-US" sz="4400" b="1" dirty="0"/>
              <a:t> </a:t>
            </a:r>
            <a:endParaRPr lang="en-US" sz="4400" dirty="0"/>
          </a:p>
          <a:p>
            <a:r>
              <a:rPr lang="en-US" sz="4400" b="1" dirty="0"/>
              <a:t>Galatians 5:25 </a:t>
            </a:r>
            <a:r>
              <a:rPr lang="en-US" sz="4400" dirty="0"/>
              <a:t>If we live by the Spirit, </a:t>
            </a:r>
            <a:r>
              <a:rPr lang="en-US" sz="4400" dirty="0" smtClean="0"/>
              <a:t> let </a:t>
            </a:r>
            <a:r>
              <a:rPr lang="en-US" sz="4400" dirty="0"/>
              <a:t>us also keep in step with the Spirit.</a:t>
            </a:r>
          </a:p>
        </p:txBody>
      </p:sp>
    </p:spTree>
    <p:extLst>
      <p:ext uri="{BB962C8B-B14F-4D97-AF65-F5344CB8AC3E}">
        <p14:creationId xmlns:p14="http://schemas.microsoft.com/office/powerpoint/2010/main" val="562859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74" y="123909"/>
            <a:ext cx="8900074" cy="5078314"/>
          </a:xfrm>
          <a:prstGeom prst="rect">
            <a:avLst/>
          </a:prstGeom>
        </p:spPr>
        <p:txBody>
          <a:bodyPr wrap="square">
            <a:spAutoFit/>
          </a:bodyPr>
          <a:lstStyle/>
          <a:p>
            <a:r>
              <a:rPr lang="en-US" sz="3600" b="1" dirty="0"/>
              <a:t>James 2:14-17</a:t>
            </a:r>
            <a:r>
              <a:rPr lang="en-US" sz="3600" dirty="0"/>
              <a:t> </a:t>
            </a:r>
            <a:r>
              <a:rPr lang="en-US" sz="3600" dirty="0" smtClean="0"/>
              <a:t>What </a:t>
            </a:r>
            <a:r>
              <a:rPr lang="en-US" sz="3600" dirty="0"/>
              <a:t>good is it, my brothers, if someone says he has faith but does not have works? Can that faith save him? </a:t>
            </a:r>
            <a:r>
              <a:rPr lang="en-US" sz="3600" b="1" baseline="30000" dirty="0"/>
              <a:t>15 </a:t>
            </a:r>
            <a:r>
              <a:rPr lang="en-US" sz="3600" dirty="0"/>
              <a:t>If a brother or sister is poorly clothed and lacking in daily food, </a:t>
            </a:r>
            <a:r>
              <a:rPr lang="en-US" sz="3600" b="1" baseline="30000" dirty="0"/>
              <a:t>16 </a:t>
            </a:r>
            <a:r>
              <a:rPr lang="en-US" sz="3600" dirty="0"/>
              <a:t>and one of you says to them, “Go in peace, be warmed and filled,” without giving them the things needed for the body, what good is that? </a:t>
            </a:r>
            <a:r>
              <a:rPr lang="en-US" sz="3600" b="1" baseline="30000" dirty="0"/>
              <a:t>17 </a:t>
            </a:r>
            <a:r>
              <a:rPr lang="en-US" sz="3600" dirty="0"/>
              <a:t>So also faith by itself, if it does not have works, is dead.</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23" y="126742"/>
            <a:ext cx="8848449" cy="5016758"/>
          </a:xfrm>
          <a:prstGeom prst="rect">
            <a:avLst/>
          </a:prstGeom>
        </p:spPr>
        <p:txBody>
          <a:bodyPr wrap="square">
            <a:spAutoFit/>
          </a:bodyPr>
          <a:lstStyle/>
          <a:p>
            <a:r>
              <a:rPr lang="en-US" sz="4000" b="1" dirty="0"/>
              <a:t>John 4:49-53</a:t>
            </a:r>
            <a:r>
              <a:rPr lang="en-US" sz="4000" dirty="0"/>
              <a:t> </a:t>
            </a:r>
            <a:endParaRPr lang="en-US" sz="4000" dirty="0" smtClean="0"/>
          </a:p>
          <a:p>
            <a:r>
              <a:rPr lang="en-US" sz="4000" dirty="0" smtClean="0"/>
              <a:t>The </a:t>
            </a:r>
            <a:r>
              <a:rPr lang="en-US" sz="4000" dirty="0"/>
              <a:t>official said to him, “Sir, come down before my child dies.” </a:t>
            </a:r>
            <a:r>
              <a:rPr lang="en-US" sz="4000" b="1" baseline="30000" dirty="0"/>
              <a:t>50 </a:t>
            </a:r>
            <a:r>
              <a:rPr lang="en-US" sz="4000" dirty="0"/>
              <a:t>Jesus said to him, “Go; your son will live.” The man believed the word that Jesus spoke to him and went on his way. </a:t>
            </a:r>
            <a:r>
              <a:rPr lang="en-US" sz="4000" b="1" baseline="30000" dirty="0"/>
              <a:t>51 </a:t>
            </a:r>
            <a:r>
              <a:rPr lang="en-US" sz="4000" dirty="0"/>
              <a:t>As he was going down, his servants met him and told him that his son was recovering</a:t>
            </a:r>
            <a:r>
              <a:rPr lang="en-US" sz="4000" dirty="0" smtClean="0"/>
              <a:t>. </a:t>
            </a:r>
            <a:r>
              <a:rPr lang="mr-IN" sz="4000" dirty="0" smtClean="0"/>
              <a:t>……</a:t>
            </a:r>
            <a:endParaRPr lang="en-US" sz="40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549" y="165213"/>
            <a:ext cx="8817474" cy="4401205"/>
          </a:xfrm>
          <a:prstGeom prst="rect">
            <a:avLst/>
          </a:prstGeom>
        </p:spPr>
        <p:txBody>
          <a:bodyPr wrap="square">
            <a:spAutoFit/>
          </a:bodyPr>
          <a:lstStyle/>
          <a:p>
            <a:r>
              <a:rPr lang="mr-IN" sz="4000" b="1" baseline="30000" dirty="0" smtClean="0"/>
              <a:t>……</a:t>
            </a:r>
            <a:r>
              <a:rPr lang="en-US" sz="4000" b="1" baseline="30000" dirty="0" smtClean="0"/>
              <a:t>. 52</a:t>
            </a:r>
            <a:r>
              <a:rPr lang="en-US" sz="4000" b="1" baseline="30000" dirty="0"/>
              <a:t> </a:t>
            </a:r>
            <a:r>
              <a:rPr lang="en-US" sz="4000" dirty="0"/>
              <a:t>So he asked them the hour when he began to get better, and they said to him, “Yesterday at the seventh hour the fever left him.” </a:t>
            </a:r>
            <a:r>
              <a:rPr lang="en-US" sz="4000" b="1" baseline="30000" dirty="0"/>
              <a:t>53 </a:t>
            </a:r>
            <a:r>
              <a:rPr lang="en-US" sz="4000" dirty="0"/>
              <a:t>The father knew that was the hour when Jesus had said to him, “Your son will live.” And he himself believed, </a:t>
            </a:r>
            <a:r>
              <a:rPr lang="en-US" sz="4000" dirty="0" smtClean="0"/>
              <a:t> and </a:t>
            </a:r>
            <a:r>
              <a:rPr lang="en-US" sz="4000" dirty="0"/>
              <a:t>all his household.</a:t>
            </a:r>
            <a:endParaRPr lang="en-US" sz="40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73" y="72281"/>
            <a:ext cx="8951699" cy="5078314"/>
          </a:xfrm>
          <a:prstGeom prst="rect">
            <a:avLst/>
          </a:prstGeom>
        </p:spPr>
        <p:txBody>
          <a:bodyPr wrap="square">
            <a:spAutoFit/>
          </a:bodyPr>
          <a:lstStyle/>
          <a:p>
            <a:r>
              <a:rPr lang="en-US" sz="3600" b="1" dirty="0"/>
              <a:t>John 9:4-7</a:t>
            </a:r>
            <a:r>
              <a:rPr lang="en-US" sz="3600" dirty="0"/>
              <a:t> We must work the works of him who sent me while it is day; night is coming, when no one can work. </a:t>
            </a:r>
            <a:r>
              <a:rPr lang="en-US" sz="3600" b="1" baseline="30000" dirty="0"/>
              <a:t>5 </a:t>
            </a:r>
            <a:r>
              <a:rPr lang="en-US" sz="3600" dirty="0"/>
              <a:t>As long as I am in the world, I am the light of the world.” </a:t>
            </a:r>
            <a:r>
              <a:rPr lang="en-US" sz="3600" b="1" baseline="30000" dirty="0"/>
              <a:t>6 </a:t>
            </a:r>
            <a:r>
              <a:rPr lang="en-US" sz="3600" dirty="0"/>
              <a:t>Having said these things, he spit on the ground and made mud with the saliva. Then he anointed the man's eyes with the mud </a:t>
            </a:r>
            <a:r>
              <a:rPr lang="en-US" sz="3600" b="1" baseline="30000" dirty="0"/>
              <a:t>7 </a:t>
            </a:r>
            <a:r>
              <a:rPr lang="en-US" sz="3600" dirty="0"/>
              <a:t>and said to him, “Go, wash in the pool of Siloam”. So he went and washed and came back seeing.</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36037</TotalTime>
  <Words>174</Words>
  <Application>Microsoft Macintosh PowerPoint</Application>
  <PresentationFormat>On-screen Show (16:9)</PresentationFormat>
  <Paragraphs>49</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924</cp:revision>
  <dcterms:created xsi:type="dcterms:W3CDTF">2016-08-27T22:55:59Z</dcterms:created>
  <dcterms:modified xsi:type="dcterms:W3CDTF">2021-04-17T20:23:40Z</dcterms:modified>
</cp:coreProperties>
</file>