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2"/>
  </p:notesMasterIdLst>
  <p:sldIdLst>
    <p:sldId id="376" r:id="rId2"/>
    <p:sldId id="397" r:id="rId3"/>
    <p:sldId id="398" r:id="rId4"/>
    <p:sldId id="354" r:id="rId5"/>
    <p:sldId id="469" r:id="rId6"/>
    <p:sldId id="380" r:id="rId7"/>
    <p:sldId id="429" r:id="rId8"/>
    <p:sldId id="345" r:id="rId9"/>
    <p:sldId id="445" r:id="rId10"/>
    <p:sldId id="335" r:id="rId11"/>
    <p:sldId id="430" r:id="rId12"/>
    <p:sldId id="431" r:id="rId13"/>
    <p:sldId id="432" r:id="rId14"/>
    <p:sldId id="433" r:id="rId15"/>
    <p:sldId id="435" r:id="rId16"/>
    <p:sldId id="434" r:id="rId17"/>
    <p:sldId id="453" r:id="rId18"/>
    <p:sldId id="454" r:id="rId19"/>
    <p:sldId id="455" r:id="rId20"/>
    <p:sldId id="456" r:id="rId21"/>
    <p:sldId id="462" r:id="rId22"/>
    <p:sldId id="470" r:id="rId23"/>
    <p:sldId id="463" r:id="rId24"/>
    <p:sldId id="464" r:id="rId25"/>
    <p:sldId id="472" r:id="rId26"/>
    <p:sldId id="473" r:id="rId27"/>
    <p:sldId id="474" r:id="rId28"/>
    <p:sldId id="475" r:id="rId29"/>
    <p:sldId id="476" r:id="rId30"/>
    <p:sldId id="261" r:id="rId3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0537"/>
    <a:srgbClr val="25060F"/>
    <a:srgbClr val="430544"/>
    <a:srgbClr val="4C064E"/>
    <a:srgbClr val="7F0081"/>
    <a:srgbClr val="68005C"/>
    <a:srgbClr val="A70503"/>
    <a:srgbClr val="452303"/>
    <a:srgbClr val="E0690A"/>
    <a:srgbClr val="F9CD4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9" autoAdjust="0"/>
    <p:restoredTop sz="94607" autoAdjust="0"/>
  </p:normalViewPr>
  <p:slideViewPr>
    <p:cSldViewPr snapToGrid="0" snapToObjects="1">
      <p:cViewPr varScale="1">
        <p:scale>
          <a:sx n="131" d="100"/>
          <a:sy n="131" d="100"/>
        </p:scale>
        <p:origin x="-104" y="-135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B6699-FDD2-4944-B0EF-D6543AD99DD7}" type="datetimeFigureOut">
              <a:rPr lang="en-US" smtClean="0"/>
              <a:t>3/6/21</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16FF4-8795-B641-BBA6-070086CE5779}" type="slidenum">
              <a:rPr lang="en-US" smtClean="0"/>
              <a:t>‹#›</a:t>
            </a:fld>
            <a:endParaRPr lang="en-US" dirty="0"/>
          </a:p>
        </p:txBody>
      </p:sp>
    </p:spTree>
    <p:extLst>
      <p:ext uri="{BB962C8B-B14F-4D97-AF65-F5344CB8AC3E}">
        <p14:creationId xmlns:p14="http://schemas.microsoft.com/office/powerpoint/2010/main" val="4643461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3/6/21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3/6/21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3/6/21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3/6/21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DEEB39-6905-2A4C-A514-F32CAB29EF98}" type="datetimeFigureOut">
              <a:rPr lang="en-US" smtClean="0"/>
              <a:t>3/6/21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DEEB39-6905-2A4C-A514-F32CAB29EF98}" type="datetimeFigureOut">
              <a:rPr lang="en-US" smtClean="0"/>
              <a:t>3/6/21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DEEB39-6905-2A4C-A514-F32CAB29EF98}" type="datetimeFigureOut">
              <a:rPr lang="en-US" smtClean="0"/>
              <a:t>3/6/21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DEEB39-6905-2A4C-A514-F32CAB29EF98}" type="datetimeFigureOut">
              <a:rPr lang="en-US" smtClean="0"/>
              <a:t>3/6/21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EEB39-6905-2A4C-A514-F32CAB29EF98}" type="datetimeFigureOut">
              <a:rPr lang="en-US" smtClean="0"/>
              <a:t>3/6/21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3/6/21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3/6/21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2DEEB39-6905-2A4C-A514-F32CAB29EF98}" type="datetimeFigureOut">
              <a:rPr lang="en-US" smtClean="0"/>
              <a:t>3/6/21</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D5689CC-2951-A242-B0E2-3BABB9B5A26F}"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1.docx"/><Relationship Id="rId5"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2.docx"/><Relationship Id="rId5" Type="http://schemas.openxmlformats.org/officeDocument/2006/relationships/image" Target="../media/image1.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58440400"/>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1240"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0227770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2047" y="252086"/>
            <a:ext cx="8627787" cy="4708982"/>
          </a:xfrm>
          <a:prstGeom prst="rect">
            <a:avLst/>
          </a:prstGeom>
        </p:spPr>
        <p:txBody>
          <a:bodyPr wrap="square">
            <a:spAutoFit/>
          </a:bodyPr>
          <a:lstStyle/>
          <a:p>
            <a:r>
              <a:rPr lang="en-US" sz="3600" b="1" dirty="0"/>
              <a:t>Matthew 24:45-51</a:t>
            </a:r>
            <a:r>
              <a:rPr lang="en-US" sz="3600" dirty="0"/>
              <a:t> </a:t>
            </a:r>
            <a:endParaRPr lang="en-US" sz="3600" dirty="0" smtClean="0"/>
          </a:p>
          <a:p>
            <a:r>
              <a:rPr lang="en-US" sz="3600" dirty="0" smtClean="0"/>
              <a:t>“</a:t>
            </a:r>
            <a:r>
              <a:rPr lang="en-US" sz="3600" dirty="0"/>
              <a:t>Who then is the faithful and wise servant, whom his master has set over his household, to give them their food at the proper time? </a:t>
            </a:r>
            <a:r>
              <a:rPr lang="en-US" sz="3600" b="1" baseline="30000" dirty="0"/>
              <a:t>46 </a:t>
            </a:r>
            <a:r>
              <a:rPr lang="en-US" sz="3600" dirty="0"/>
              <a:t>Blessed is that servant whom his master will find so doing when he comes. </a:t>
            </a:r>
            <a:r>
              <a:rPr lang="en-US" sz="3600" b="1" baseline="30000" dirty="0"/>
              <a:t>47 </a:t>
            </a:r>
            <a:r>
              <a:rPr lang="en-US" sz="3600" dirty="0"/>
              <a:t>Truly, I say to you, he will set him over all his possessions.</a:t>
            </a:r>
            <a:r>
              <a:rPr lang="en-US" dirty="0"/>
              <a:t> </a:t>
            </a:r>
            <a:r>
              <a:rPr lang="en-US" dirty="0"/>
              <a:t> </a:t>
            </a:r>
            <a:r>
              <a:rPr lang="mr-IN" sz="4400" dirty="0" smtClean="0"/>
              <a:t>……………</a:t>
            </a:r>
            <a:r>
              <a:rPr lang="en-US" sz="4400" dirty="0" smtClean="0"/>
              <a:t>..</a:t>
            </a:r>
            <a:endParaRPr lang="en-US" sz="4400" dirty="0"/>
          </a:p>
        </p:txBody>
      </p:sp>
    </p:spTree>
    <p:extLst>
      <p:ext uri="{BB962C8B-B14F-4D97-AF65-F5344CB8AC3E}">
        <p14:creationId xmlns:p14="http://schemas.microsoft.com/office/powerpoint/2010/main" val="186114417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883" y="84577"/>
            <a:ext cx="8753811" cy="5078314"/>
          </a:xfrm>
          <a:prstGeom prst="rect">
            <a:avLst/>
          </a:prstGeom>
        </p:spPr>
        <p:txBody>
          <a:bodyPr wrap="square">
            <a:spAutoFit/>
          </a:bodyPr>
          <a:lstStyle/>
          <a:p>
            <a:r>
              <a:rPr lang="mr-IN" sz="3600" b="1" baseline="30000" dirty="0" smtClean="0"/>
              <a:t>………</a:t>
            </a:r>
            <a:r>
              <a:rPr lang="en-US" sz="3600" b="1" baseline="30000" dirty="0" smtClean="0"/>
              <a:t>..48</a:t>
            </a:r>
            <a:r>
              <a:rPr lang="en-US" sz="3600" b="1" baseline="30000" dirty="0"/>
              <a:t> </a:t>
            </a:r>
            <a:r>
              <a:rPr lang="en-US" sz="3600" dirty="0"/>
              <a:t>But if that wicked servant says to himself, ‘My master is delayed,’</a:t>
            </a:r>
            <a:r>
              <a:rPr lang="en-US" sz="3600" b="1" baseline="30000" dirty="0"/>
              <a:t>49 </a:t>
            </a:r>
            <a:r>
              <a:rPr lang="en-US" sz="3600" dirty="0"/>
              <a:t>and begins to beat his fellow servants and eats and drinks with drunkards, </a:t>
            </a:r>
            <a:r>
              <a:rPr lang="en-US" sz="3600" b="1" baseline="30000" dirty="0"/>
              <a:t>50 </a:t>
            </a:r>
            <a:r>
              <a:rPr lang="en-US" sz="3600" dirty="0"/>
              <a:t>the master of that servant will come on a day when he does not expect him and at an hour he does not know </a:t>
            </a:r>
            <a:r>
              <a:rPr lang="en-US" sz="3600" b="1" baseline="30000" dirty="0"/>
              <a:t>51 </a:t>
            </a:r>
            <a:r>
              <a:rPr lang="en-US" sz="3600" dirty="0"/>
              <a:t>and will cut him in pieces and put him with the hypocrites. In that place there will be weeping and gnashing of teeth.</a:t>
            </a:r>
          </a:p>
        </p:txBody>
      </p:sp>
    </p:spTree>
    <p:extLst>
      <p:ext uri="{BB962C8B-B14F-4D97-AF65-F5344CB8AC3E}">
        <p14:creationId xmlns:p14="http://schemas.microsoft.com/office/powerpoint/2010/main" val="138356799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2965" y="252086"/>
            <a:ext cx="8705340" cy="4524316"/>
          </a:xfrm>
          <a:prstGeom prst="rect">
            <a:avLst/>
          </a:prstGeom>
        </p:spPr>
        <p:txBody>
          <a:bodyPr wrap="square">
            <a:spAutoFit/>
          </a:bodyPr>
          <a:lstStyle/>
          <a:p>
            <a:r>
              <a:rPr lang="en-US" sz="3600" b="1" dirty="0"/>
              <a:t>Matthew 25:1-</a:t>
            </a:r>
            <a:r>
              <a:rPr lang="en-US" sz="3600" b="1" dirty="0" smtClean="0"/>
              <a:t>13</a:t>
            </a:r>
          </a:p>
          <a:p>
            <a:r>
              <a:rPr lang="en-US" sz="3600" b="1" dirty="0" smtClean="0"/>
              <a:t> </a:t>
            </a:r>
            <a:r>
              <a:rPr lang="en-US" sz="3600" dirty="0"/>
              <a:t>Then the kingdom of heaven will be like ten virgins who took their lamps and went to meet the bridegroom. </a:t>
            </a:r>
            <a:r>
              <a:rPr lang="en-US" sz="3600" dirty="0" smtClean="0"/>
              <a:t> </a:t>
            </a:r>
            <a:r>
              <a:rPr lang="en-US" sz="3600" b="1" baseline="30000" dirty="0" smtClean="0"/>
              <a:t>2</a:t>
            </a:r>
            <a:r>
              <a:rPr lang="en-US" sz="3600" b="1" baseline="30000" dirty="0"/>
              <a:t> </a:t>
            </a:r>
            <a:r>
              <a:rPr lang="en-US" sz="3600" dirty="0"/>
              <a:t>Five of them were foolish, and five were wise. </a:t>
            </a:r>
            <a:r>
              <a:rPr lang="en-US" sz="3600" b="1" baseline="30000" dirty="0"/>
              <a:t>3 </a:t>
            </a:r>
            <a:r>
              <a:rPr lang="en-US" sz="3600" dirty="0"/>
              <a:t>For when the foolish took their lamps, they took no oil with them, </a:t>
            </a:r>
            <a:r>
              <a:rPr lang="en-US" sz="3600" b="1" baseline="30000" dirty="0"/>
              <a:t>4 </a:t>
            </a:r>
            <a:r>
              <a:rPr lang="en-US" sz="3600" dirty="0"/>
              <a:t>but the wise took flasks of oil with their lamps. </a:t>
            </a:r>
            <a:r>
              <a:rPr lang="mr-IN" sz="3600" dirty="0" smtClean="0"/>
              <a:t>……………</a:t>
            </a:r>
            <a:r>
              <a:rPr lang="en-US" sz="3600" dirty="0" smtClean="0"/>
              <a:t>. </a:t>
            </a:r>
            <a:endParaRPr lang="en-US" sz="3600" dirty="0"/>
          </a:p>
        </p:txBody>
      </p:sp>
    </p:spTree>
    <p:extLst>
      <p:ext uri="{BB962C8B-B14F-4D97-AF65-F5344CB8AC3E}">
        <p14:creationId xmlns:p14="http://schemas.microsoft.com/office/powerpoint/2010/main" val="407937493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5014" y="145435"/>
            <a:ext cx="8026750" cy="4524316"/>
          </a:xfrm>
          <a:prstGeom prst="rect">
            <a:avLst/>
          </a:prstGeom>
        </p:spPr>
        <p:txBody>
          <a:bodyPr wrap="square">
            <a:spAutoFit/>
          </a:bodyPr>
          <a:lstStyle/>
          <a:p>
            <a:r>
              <a:rPr lang="mr-IN" sz="3600" b="1" baseline="30000" dirty="0" smtClean="0"/>
              <a:t>…………</a:t>
            </a:r>
            <a:r>
              <a:rPr lang="en-US" sz="3600" b="1" baseline="30000" dirty="0" smtClean="0"/>
              <a:t>5</a:t>
            </a:r>
            <a:r>
              <a:rPr lang="en-US" sz="3600" b="1" baseline="30000" dirty="0"/>
              <a:t> </a:t>
            </a:r>
            <a:r>
              <a:rPr lang="en-US" sz="3600" dirty="0"/>
              <a:t>As the bridegroom was delayed, they all became drowsy and slept. </a:t>
            </a:r>
            <a:r>
              <a:rPr lang="en-US" sz="3600" b="1" baseline="30000" dirty="0"/>
              <a:t>6 </a:t>
            </a:r>
            <a:r>
              <a:rPr lang="en-US" sz="3600" dirty="0"/>
              <a:t>But at midnight there was a cry, ‘Here is the bridegroom! Come out to meet him.</a:t>
            </a:r>
            <a:r>
              <a:rPr lang="en-US" sz="3600" dirty="0" smtClean="0"/>
              <a:t>’ </a:t>
            </a:r>
            <a:r>
              <a:rPr lang="en-US" sz="3600" b="1" baseline="30000" dirty="0" smtClean="0"/>
              <a:t>7</a:t>
            </a:r>
            <a:r>
              <a:rPr lang="en-US" sz="3600" b="1" baseline="30000" dirty="0"/>
              <a:t> </a:t>
            </a:r>
            <a:r>
              <a:rPr lang="en-US" sz="3600" dirty="0"/>
              <a:t>Then all those virgins rose and trimmed their lamps. </a:t>
            </a:r>
            <a:r>
              <a:rPr lang="en-US" sz="3600" b="1" baseline="30000" dirty="0"/>
              <a:t>8 </a:t>
            </a:r>
            <a:r>
              <a:rPr lang="en-US" sz="3600" dirty="0"/>
              <a:t>And the foolish said to the wise, ‘Give us some of your oil, for our lamps are going out.’ </a:t>
            </a:r>
            <a:r>
              <a:rPr lang="mr-IN" sz="3600" dirty="0" smtClean="0"/>
              <a:t>…………</a:t>
            </a:r>
            <a:r>
              <a:rPr lang="en-US" sz="3600" dirty="0" smtClean="0"/>
              <a:t>.</a:t>
            </a:r>
            <a:endParaRPr lang="en-US" sz="3600" dirty="0"/>
          </a:p>
        </p:txBody>
      </p:sp>
    </p:spTree>
    <p:extLst>
      <p:ext uri="{BB962C8B-B14F-4D97-AF65-F5344CB8AC3E}">
        <p14:creationId xmlns:p14="http://schemas.microsoft.com/office/powerpoint/2010/main" val="216579994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8072" y="135738"/>
            <a:ext cx="8230327" cy="4524316"/>
          </a:xfrm>
          <a:prstGeom prst="rect">
            <a:avLst/>
          </a:prstGeom>
        </p:spPr>
        <p:txBody>
          <a:bodyPr wrap="square">
            <a:spAutoFit/>
          </a:bodyPr>
          <a:lstStyle/>
          <a:p>
            <a:r>
              <a:rPr lang="mr-IN" sz="5400" b="1" baseline="30000" dirty="0" smtClean="0"/>
              <a:t>…………</a:t>
            </a:r>
            <a:r>
              <a:rPr lang="en-US" sz="3600" b="1" baseline="30000" dirty="0" smtClean="0"/>
              <a:t>  9</a:t>
            </a:r>
            <a:r>
              <a:rPr lang="en-US" sz="3600" b="1" baseline="30000" dirty="0"/>
              <a:t> </a:t>
            </a:r>
            <a:r>
              <a:rPr lang="en-US" sz="3600" dirty="0"/>
              <a:t>But the wise answered, saying, ‘Since there will not be enough for us and for you, go rather to the dealers and buy for yourselves.’ </a:t>
            </a:r>
            <a:r>
              <a:rPr lang="en-US" sz="3600" b="1" baseline="30000" dirty="0"/>
              <a:t>10 </a:t>
            </a:r>
            <a:r>
              <a:rPr lang="en-US" sz="3600" dirty="0"/>
              <a:t>And while they were going to buy, the bridegroom came, and those who were ready went in with him to the marriage feast, and the door was shut. </a:t>
            </a:r>
          </a:p>
        </p:txBody>
      </p:sp>
    </p:spTree>
    <p:extLst>
      <p:ext uri="{BB962C8B-B14F-4D97-AF65-F5344CB8AC3E}">
        <p14:creationId xmlns:p14="http://schemas.microsoft.com/office/powerpoint/2010/main" val="19010631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0518" y="349041"/>
            <a:ext cx="8424210" cy="3785652"/>
          </a:xfrm>
          <a:prstGeom prst="rect">
            <a:avLst/>
          </a:prstGeom>
        </p:spPr>
        <p:txBody>
          <a:bodyPr wrap="square">
            <a:spAutoFit/>
          </a:bodyPr>
          <a:lstStyle/>
          <a:p>
            <a:r>
              <a:rPr lang="mr-IN" sz="5400" b="1" baseline="30000" dirty="0" smtClean="0"/>
              <a:t>………</a:t>
            </a:r>
            <a:r>
              <a:rPr lang="en-US" sz="5400" b="1" baseline="30000" dirty="0" smtClean="0"/>
              <a:t>. </a:t>
            </a:r>
            <a:r>
              <a:rPr lang="en-US" sz="4000" b="1" baseline="30000" dirty="0" smtClean="0"/>
              <a:t>11</a:t>
            </a:r>
            <a:r>
              <a:rPr lang="en-US" sz="4000" b="1" baseline="30000" dirty="0"/>
              <a:t> </a:t>
            </a:r>
            <a:r>
              <a:rPr lang="en-US" sz="4000" dirty="0"/>
              <a:t>Afterward the other virgins came also, saying, ‘Lord, lord, open to us.’ </a:t>
            </a:r>
            <a:r>
              <a:rPr lang="en-US" sz="4000" b="1" baseline="30000" dirty="0"/>
              <a:t>12 </a:t>
            </a:r>
            <a:r>
              <a:rPr lang="en-US" sz="4000" dirty="0"/>
              <a:t>But he answered, ‘Truly, I say to you, I do not know you.’ </a:t>
            </a:r>
            <a:r>
              <a:rPr lang="en-US" sz="4000" b="1" baseline="30000" dirty="0"/>
              <a:t>13 </a:t>
            </a:r>
            <a:r>
              <a:rPr lang="en-US" sz="4000" dirty="0"/>
              <a:t>Watch therefore, for you know neither the day nor the hour.</a:t>
            </a:r>
          </a:p>
        </p:txBody>
      </p:sp>
    </p:spTree>
    <p:extLst>
      <p:ext uri="{BB962C8B-B14F-4D97-AF65-F5344CB8AC3E}">
        <p14:creationId xmlns:p14="http://schemas.microsoft.com/office/powerpoint/2010/main" val="86853133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718" y="135739"/>
            <a:ext cx="8811976" cy="5078314"/>
          </a:xfrm>
          <a:prstGeom prst="rect">
            <a:avLst/>
          </a:prstGeom>
        </p:spPr>
        <p:txBody>
          <a:bodyPr wrap="square">
            <a:spAutoFit/>
          </a:bodyPr>
          <a:lstStyle/>
          <a:p>
            <a:r>
              <a:rPr lang="en-US" sz="3600" b="1" dirty="0"/>
              <a:t>Matthew 25:14-30</a:t>
            </a:r>
            <a:r>
              <a:rPr lang="en-US" sz="3600" dirty="0"/>
              <a:t> </a:t>
            </a:r>
            <a:endParaRPr lang="en-US" sz="3600" dirty="0" smtClean="0"/>
          </a:p>
          <a:p>
            <a:r>
              <a:rPr lang="en-US" sz="3600" dirty="0" smtClean="0"/>
              <a:t>“</a:t>
            </a:r>
            <a:r>
              <a:rPr lang="en-US" sz="3600" dirty="0"/>
              <a:t>For it will be like a man going on a journey, who called his servants and entrusted to them his property. </a:t>
            </a:r>
            <a:r>
              <a:rPr lang="en-US" sz="3600" b="1" baseline="30000" dirty="0"/>
              <a:t>15 </a:t>
            </a:r>
            <a:r>
              <a:rPr lang="en-US" sz="3600" dirty="0"/>
              <a:t>To one he gave five talents, to another two, to another one, to each according to his ability. Then he went away. </a:t>
            </a:r>
            <a:r>
              <a:rPr lang="en-US" sz="3600" b="1" baseline="30000" dirty="0"/>
              <a:t>16 </a:t>
            </a:r>
            <a:r>
              <a:rPr lang="en-US" sz="3600" dirty="0"/>
              <a:t>He who had received the five talents went at once and traded with them, and he made five talents more. </a:t>
            </a:r>
            <a:r>
              <a:rPr lang="mr-IN" sz="3600" dirty="0" smtClean="0"/>
              <a:t>………</a:t>
            </a:r>
            <a:r>
              <a:rPr lang="en-US" sz="3600" dirty="0" smtClean="0"/>
              <a:t>..</a:t>
            </a:r>
            <a:endParaRPr lang="en-US" sz="3600" dirty="0"/>
          </a:p>
        </p:txBody>
      </p:sp>
    </p:spTree>
    <p:extLst>
      <p:ext uri="{BB962C8B-B14F-4D97-AF65-F5344CB8AC3E}">
        <p14:creationId xmlns:p14="http://schemas.microsoft.com/office/powerpoint/2010/main" val="153096402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5717" y="242390"/>
            <a:ext cx="8782893" cy="4401205"/>
          </a:xfrm>
          <a:prstGeom prst="rect">
            <a:avLst/>
          </a:prstGeom>
        </p:spPr>
        <p:txBody>
          <a:bodyPr wrap="square">
            <a:spAutoFit/>
          </a:bodyPr>
          <a:lstStyle/>
          <a:p>
            <a:r>
              <a:rPr lang="mr-IN" sz="4000" b="1" baseline="30000" dirty="0" smtClean="0"/>
              <a:t>……</a:t>
            </a:r>
            <a:r>
              <a:rPr lang="en-US" sz="4000" b="1" baseline="30000" dirty="0" smtClean="0"/>
              <a:t>.17</a:t>
            </a:r>
            <a:r>
              <a:rPr lang="en-US" sz="4000" b="1" baseline="30000" dirty="0"/>
              <a:t> </a:t>
            </a:r>
            <a:r>
              <a:rPr lang="en-US" sz="4000" dirty="0"/>
              <a:t>So also he who had the two talents made two talents more. </a:t>
            </a:r>
            <a:r>
              <a:rPr lang="en-US" sz="4000" b="1" baseline="30000" dirty="0"/>
              <a:t>18 </a:t>
            </a:r>
            <a:r>
              <a:rPr lang="en-US" sz="4000" dirty="0"/>
              <a:t>But he who had received the one talent went and dug in the ground and hid his master's money. </a:t>
            </a:r>
            <a:r>
              <a:rPr lang="en-US" sz="4000" dirty="0" smtClean="0"/>
              <a:t> </a:t>
            </a:r>
            <a:r>
              <a:rPr lang="en-US" sz="4000" b="1" baseline="30000" dirty="0" smtClean="0"/>
              <a:t>19</a:t>
            </a:r>
            <a:r>
              <a:rPr lang="en-US" sz="4000" b="1" baseline="30000" dirty="0"/>
              <a:t> </a:t>
            </a:r>
            <a:r>
              <a:rPr lang="en-US" sz="4000" dirty="0"/>
              <a:t>Now after a long time the master of those servants came and settled accounts with them. </a:t>
            </a:r>
            <a:r>
              <a:rPr lang="mr-IN" sz="4000" dirty="0" smtClean="0"/>
              <a:t>………</a:t>
            </a:r>
            <a:r>
              <a:rPr lang="en-US" sz="4000" dirty="0" smtClean="0"/>
              <a:t>.</a:t>
            </a:r>
            <a:endParaRPr lang="en-US" sz="4000" dirty="0"/>
          </a:p>
        </p:txBody>
      </p:sp>
    </p:spTree>
    <p:extLst>
      <p:ext uri="{BB962C8B-B14F-4D97-AF65-F5344CB8AC3E}">
        <p14:creationId xmlns:p14="http://schemas.microsoft.com/office/powerpoint/2010/main" val="397125694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5105" y="126043"/>
            <a:ext cx="8889529" cy="4524316"/>
          </a:xfrm>
          <a:prstGeom prst="rect">
            <a:avLst/>
          </a:prstGeom>
        </p:spPr>
        <p:txBody>
          <a:bodyPr wrap="square">
            <a:spAutoFit/>
          </a:bodyPr>
          <a:lstStyle/>
          <a:p>
            <a:r>
              <a:rPr lang="mr-IN" sz="4000" b="1" baseline="30000" dirty="0" smtClean="0"/>
              <a:t>………</a:t>
            </a:r>
            <a:r>
              <a:rPr lang="en-US" sz="4000" b="1" baseline="30000" dirty="0" smtClean="0"/>
              <a:t>.20</a:t>
            </a:r>
            <a:r>
              <a:rPr lang="en-US" sz="3600" b="1" baseline="30000" dirty="0"/>
              <a:t> </a:t>
            </a:r>
            <a:r>
              <a:rPr lang="en-US" sz="3600" dirty="0"/>
              <a:t>And he who had received the five talents came forward, bringing five talents more, saying, ‘Master, you delivered to me five talents; here, I have made five talents more.’ </a:t>
            </a:r>
            <a:r>
              <a:rPr lang="en-US" sz="3600" b="1" baseline="30000" dirty="0"/>
              <a:t>21 </a:t>
            </a:r>
            <a:r>
              <a:rPr lang="en-US" sz="3600" dirty="0"/>
              <a:t>His master said to him, ‘Well done, good and faithful servant. You have been faithful over a little; I will set you over much. Enter into the joy of your master.</a:t>
            </a:r>
            <a:r>
              <a:rPr lang="en-US" sz="3600" dirty="0"/>
              <a:t> </a:t>
            </a:r>
            <a:r>
              <a:rPr lang="mr-IN" sz="3600" dirty="0" smtClean="0"/>
              <a:t>……</a:t>
            </a:r>
            <a:r>
              <a:rPr lang="en-US" sz="3600" dirty="0" smtClean="0"/>
              <a:t>.</a:t>
            </a:r>
            <a:endParaRPr lang="en-US" sz="3600" dirty="0"/>
          </a:p>
        </p:txBody>
      </p:sp>
    </p:spTree>
    <p:extLst>
      <p:ext uri="{BB962C8B-B14F-4D97-AF65-F5344CB8AC3E}">
        <p14:creationId xmlns:p14="http://schemas.microsoft.com/office/powerpoint/2010/main" val="28678644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7154" y="261780"/>
            <a:ext cx="8288492" cy="4524316"/>
          </a:xfrm>
          <a:prstGeom prst="rect">
            <a:avLst/>
          </a:prstGeom>
        </p:spPr>
        <p:txBody>
          <a:bodyPr wrap="square">
            <a:spAutoFit/>
          </a:bodyPr>
          <a:lstStyle/>
          <a:p>
            <a:r>
              <a:rPr lang="mr-IN" sz="3600" b="1" baseline="30000" dirty="0" smtClean="0"/>
              <a:t>………</a:t>
            </a:r>
            <a:r>
              <a:rPr lang="en-US" sz="3600" b="1" baseline="30000" dirty="0" smtClean="0"/>
              <a:t>22</a:t>
            </a:r>
            <a:r>
              <a:rPr lang="en-US" sz="3600" b="1" baseline="30000" dirty="0"/>
              <a:t> </a:t>
            </a:r>
            <a:r>
              <a:rPr lang="en-US" sz="3600" dirty="0"/>
              <a:t>And he also who had the two talents came forward, saying, ‘Master, you delivered to me two talents; here, I have made two talents more.’ </a:t>
            </a:r>
            <a:r>
              <a:rPr lang="en-US" sz="3600" b="1" baseline="30000" dirty="0"/>
              <a:t>23 </a:t>
            </a:r>
            <a:r>
              <a:rPr lang="en-US" sz="3600" dirty="0"/>
              <a:t>His master said to him, </a:t>
            </a:r>
            <a:r>
              <a:rPr lang="en-US" sz="3600" dirty="0" smtClean="0"/>
              <a:t>‘</a:t>
            </a:r>
            <a:r>
              <a:rPr lang="en-US" sz="3600" dirty="0"/>
              <a:t>Well done, good and faithful servant. You have been faithful over a little; </a:t>
            </a:r>
            <a:r>
              <a:rPr lang="en-US" sz="3600" dirty="0" smtClean="0"/>
              <a:t>I </a:t>
            </a:r>
            <a:r>
              <a:rPr lang="en-US" sz="3600" dirty="0"/>
              <a:t>will set you over much. Enter into the joy </a:t>
            </a:r>
            <a:r>
              <a:rPr lang="en-US" sz="3600" dirty="0" smtClean="0"/>
              <a:t>of </a:t>
            </a:r>
            <a:r>
              <a:rPr lang="en-US" sz="3600" dirty="0"/>
              <a:t>your master.’ </a:t>
            </a:r>
            <a:r>
              <a:rPr lang="mr-IN" sz="3600" dirty="0" smtClean="0"/>
              <a:t>………</a:t>
            </a:r>
            <a:endParaRPr lang="en-US" sz="3600" dirty="0"/>
          </a:p>
        </p:txBody>
      </p:sp>
    </p:spTree>
    <p:extLst>
      <p:ext uri="{BB962C8B-B14F-4D97-AF65-F5344CB8AC3E}">
        <p14:creationId xmlns:p14="http://schemas.microsoft.com/office/powerpoint/2010/main" val="71455909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u-2.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0513" y="0"/>
            <a:ext cx="4407834" cy="5143500"/>
          </a:xfrm>
          <a:prstGeom prst="rect">
            <a:avLst/>
          </a:prstGeom>
        </p:spPr>
      </p:pic>
      <p:sp>
        <p:nvSpPr>
          <p:cNvPr id="4" name="TextBox 3"/>
          <p:cNvSpPr txBox="1"/>
          <p:nvPr/>
        </p:nvSpPr>
        <p:spPr>
          <a:xfrm>
            <a:off x="1" y="581735"/>
            <a:ext cx="2300512" cy="2862322"/>
          </a:xfrm>
          <a:prstGeom prst="rect">
            <a:avLst/>
          </a:prstGeom>
          <a:noFill/>
        </p:spPr>
        <p:txBody>
          <a:bodyPr wrap="square" rtlCol="0">
            <a:spAutoFit/>
          </a:bodyPr>
          <a:lstStyle/>
          <a:p>
            <a:pPr algn="ctr"/>
            <a:r>
              <a:rPr lang="en-US" sz="6000" dirty="0" smtClean="0"/>
              <a:t>Jesus Said What?</a:t>
            </a:r>
            <a:endParaRPr lang="en-US" sz="6000" dirty="0"/>
          </a:p>
        </p:txBody>
      </p:sp>
      <p:sp>
        <p:nvSpPr>
          <p:cNvPr id="6" name="Rectangle 5"/>
          <p:cNvSpPr/>
          <p:nvPr/>
        </p:nvSpPr>
        <p:spPr>
          <a:xfrm>
            <a:off x="6785900" y="11669"/>
            <a:ext cx="2278123" cy="5262979"/>
          </a:xfrm>
          <a:prstGeom prst="rect">
            <a:avLst/>
          </a:prstGeom>
        </p:spPr>
        <p:txBody>
          <a:bodyPr wrap="square">
            <a:spAutoFit/>
          </a:bodyPr>
          <a:lstStyle/>
          <a:p>
            <a:pPr algn="ctr"/>
            <a:r>
              <a:rPr lang="en-US" sz="4800" b="1" dirty="0"/>
              <a:t>They Who Have Ears </a:t>
            </a:r>
            <a:r>
              <a:rPr lang="en-US" sz="4800" b="1" dirty="0" smtClean="0"/>
              <a:t> Let </a:t>
            </a:r>
            <a:r>
              <a:rPr lang="en-US" sz="4800" b="1" dirty="0"/>
              <a:t>Them Hear!</a:t>
            </a:r>
            <a:r>
              <a:rPr lang="en-US" sz="4800" dirty="0"/>
              <a:t> </a:t>
            </a:r>
          </a:p>
        </p:txBody>
      </p:sp>
    </p:spTree>
    <p:extLst>
      <p:ext uri="{BB962C8B-B14F-4D97-AF65-F5344CB8AC3E}">
        <p14:creationId xmlns:p14="http://schemas.microsoft.com/office/powerpoint/2010/main" val="357313953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859" y="106651"/>
            <a:ext cx="8957388" cy="4524315"/>
          </a:xfrm>
          <a:prstGeom prst="rect">
            <a:avLst/>
          </a:prstGeom>
        </p:spPr>
        <p:txBody>
          <a:bodyPr wrap="square">
            <a:spAutoFit/>
          </a:bodyPr>
          <a:lstStyle/>
          <a:p>
            <a:r>
              <a:rPr lang="mr-IN" sz="4000" b="1" baseline="30000" dirty="0" smtClean="0"/>
              <a:t>………</a:t>
            </a:r>
            <a:r>
              <a:rPr lang="en-US" sz="4000" b="1" baseline="30000" dirty="0" smtClean="0"/>
              <a:t> </a:t>
            </a:r>
            <a:r>
              <a:rPr lang="en-US" sz="3200" b="1" baseline="30000" dirty="0" smtClean="0"/>
              <a:t>24</a:t>
            </a:r>
            <a:r>
              <a:rPr lang="en-US" sz="3200" b="1" baseline="30000" dirty="0"/>
              <a:t> </a:t>
            </a:r>
            <a:r>
              <a:rPr lang="en-US" sz="3200" dirty="0"/>
              <a:t>He also who had received the one talent came forward, saying, ‘Master, I knew you to be a hard man, reaping where you did not sow, and gathering where you scattered no seed, </a:t>
            </a:r>
            <a:r>
              <a:rPr lang="en-US" sz="3200" b="1" baseline="30000" dirty="0"/>
              <a:t>25 </a:t>
            </a:r>
            <a:r>
              <a:rPr lang="en-US" sz="3200" dirty="0"/>
              <a:t>so I was afraid, and I went and hid your talent in the ground. Here, you have what is yours.’ </a:t>
            </a:r>
            <a:r>
              <a:rPr lang="en-US" sz="3200" b="1" baseline="30000" dirty="0"/>
              <a:t>26 </a:t>
            </a:r>
            <a:r>
              <a:rPr lang="en-US" sz="3200" dirty="0"/>
              <a:t>But his master answered him, ‘You wicked and slothful servant! You knew that I reap where I have not sown and gather where I scattered no seed? </a:t>
            </a:r>
            <a:r>
              <a:rPr lang="mr-IN" sz="3200" dirty="0" smtClean="0"/>
              <a:t>………</a:t>
            </a:r>
            <a:r>
              <a:rPr lang="en-US" sz="3200" dirty="0" smtClean="0"/>
              <a:t>.. </a:t>
            </a:r>
            <a:endParaRPr lang="en-US" sz="3200" dirty="0"/>
          </a:p>
        </p:txBody>
      </p:sp>
    </p:spTree>
    <p:extLst>
      <p:ext uri="{BB962C8B-B14F-4D97-AF65-F5344CB8AC3E}">
        <p14:creationId xmlns:p14="http://schemas.microsoft.com/office/powerpoint/2010/main" val="288754176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3883" y="164826"/>
            <a:ext cx="8763505" cy="5016757"/>
          </a:xfrm>
          <a:prstGeom prst="rect">
            <a:avLst/>
          </a:prstGeom>
        </p:spPr>
        <p:txBody>
          <a:bodyPr wrap="square">
            <a:spAutoFit/>
          </a:bodyPr>
          <a:lstStyle/>
          <a:p>
            <a:r>
              <a:rPr lang="mr-IN" sz="3200" b="1" baseline="30000" dirty="0" smtClean="0"/>
              <a:t>………</a:t>
            </a:r>
            <a:r>
              <a:rPr lang="en-US" sz="3200" b="1" baseline="30000" dirty="0" smtClean="0"/>
              <a:t>.27</a:t>
            </a:r>
            <a:r>
              <a:rPr lang="en-US" sz="3200" b="1" baseline="30000" dirty="0"/>
              <a:t> </a:t>
            </a:r>
            <a:r>
              <a:rPr lang="en-US" sz="3200" dirty="0"/>
              <a:t>Then you ought to have invested my money with the bankers, and at my coming I should have received what was my own with interest. </a:t>
            </a:r>
            <a:r>
              <a:rPr lang="en-US" sz="3200" b="1" baseline="30000" dirty="0"/>
              <a:t>28 </a:t>
            </a:r>
            <a:r>
              <a:rPr lang="en-US" sz="3200" dirty="0"/>
              <a:t>So take the talent from him and give it to him who has the ten talents. </a:t>
            </a:r>
            <a:r>
              <a:rPr lang="en-US" sz="3200" b="1" baseline="30000" dirty="0"/>
              <a:t>29 </a:t>
            </a:r>
            <a:r>
              <a:rPr lang="en-US" sz="3200" dirty="0"/>
              <a:t>For to everyone who has will more be given, and he will have an abundance. But from the one who has not, even what he has will be taken away.  </a:t>
            </a:r>
            <a:r>
              <a:rPr lang="en-US" sz="3200" b="1" baseline="30000" dirty="0"/>
              <a:t>30 </a:t>
            </a:r>
            <a:r>
              <a:rPr lang="en-US" sz="3200" dirty="0"/>
              <a:t>And cast the worthless servant into the outer darkness. In that place there will be weeping and gnashing of teeth.’</a:t>
            </a:r>
          </a:p>
        </p:txBody>
      </p:sp>
    </p:spTree>
    <p:extLst>
      <p:ext uri="{BB962C8B-B14F-4D97-AF65-F5344CB8AC3E}">
        <p14:creationId xmlns:p14="http://schemas.microsoft.com/office/powerpoint/2010/main" val="348974606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4799" y="213304"/>
            <a:ext cx="8870142" cy="4955203"/>
          </a:xfrm>
          <a:prstGeom prst="rect">
            <a:avLst/>
          </a:prstGeom>
        </p:spPr>
        <p:txBody>
          <a:bodyPr wrap="square">
            <a:spAutoFit/>
          </a:bodyPr>
          <a:lstStyle/>
          <a:p>
            <a:r>
              <a:rPr lang="en-US" sz="3600" b="1" dirty="0"/>
              <a:t>Matthew 25:31-46</a:t>
            </a:r>
            <a:r>
              <a:rPr lang="en-US" sz="3600" dirty="0"/>
              <a:t> </a:t>
            </a:r>
            <a:endParaRPr lang="en-US" sz="3600" dirty="0" smtClean="0"/>
          </a:p>
          <a:p>
            <a:r>
              <a:rPr lang="en-US" sz="4000" dirty="0" smtClean="0"/>
              <a:t>“</a:t>
            </a:r>
            <a:r>
              <a:rPr lang="en-US" sz="4000" dirty="0"/>
              <a:t>When the Son of Man comes in his glory, and all the angels with him, then he will sit on his glorious throne. </a:t>
            </a:r>
            <a:r>
              <a:rPr lang="en-US" sz="4000" dirty="0" smtClean="0"/>
              <a:t> </a:t>
            </a:r>
            <a:r>
              <a:rPr lang="en-US" sz="4000" b="1" baseline="30000" dirty="0" smtClean="0"/>
              <a:t>32</a:t>
            </a:r>
            <a:r>
              <a:rPr lang="en-US" sz="4000" b="1" baseline="30000" dirty="0"/>
              <a:t> </a:t>
            </a:r>
            <a:r>
              <a:rPr lang="en-US" sz="4000" dirty="0"/>
              <a:t>Before </a:t>
            </a:r>
            <a:r>
              <a:rPr lang="en-US" sz="4000" dirty="0" smtClean="0"/>
              <a:t>him</a:t>
            </a:r>
            <a:r>
              <a:rPr lang="en-US" sz="4000" dirty="0"/>
              <a:t> will be gathered all the nations, and he will separate people one from another as a shepherd </a:t>
            </a:r>
            <a:r>
              <a:rPr lang="en-US" sz="4000" dirty="0" smtClean="0"/>
              <a:t>separates </a:t>
            </a:r>
            <a:r>
              <a:rPr lang="en-US" sz="4000" dirty="0"/>
              <a:t> the sheep from the goats</a:t>
            </a:r>
            <a:r>
              <a:rPr lang="en-US" sz="4000" dirty="0"/>
              <a:t> </a:t>
            </a:r>
            <a:r>
              <a:rPr lang="mr-IN" sz="4000" dirty="0" smtClean="0"/>
              <a:t>……</a:t>
            </a:r>
            <a:r>
              <a:rPr lang="en-US" sz="4000" dirty="0" smtClean="0"/>
              <a:t>.</a:t>
            </a:r>
            <a:endParaRPr lang="en-US" sz="4000" dirty="0"/>
          </a:p>
        </p:txBody>
      </p:sp>
    </p:spTree>
    <p:extLst>
      <p:ext uri="{BB962C8B-B14F-4D97-AF65-F5344CB8AC3E}">
        <p14:creationId xmlns:p14="http://schemas.microsoft.com/office/powerpoint/2010/main" val="420097361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7155" y="271478"/>
            <a:ext cx="8230327" cy="4401205"/>
          </a:xfrm>
          <a:prstGeom prst="rect">
            <a:avLst/>
          </a:prstGeom>
        </p:spPr>
        <p:txBody>
          <a:bodyPr wrap="square">
            <a:spAutoFit/>
          </a:bodyPr>
          <a:lstStyle/>
          <a:p>
            <a:r>
              <a:rPr lang="mr-IN" sz="4000" b="1" baseline="30000" dirty="0" smtClean="0"/>
              <a:t>………</a:t>
            </a:r>
            <a:r>
              <a:rPr lang="en-US" sz="4000" b="1" baseline="30000" dirty="0" smtClean="0"/>
              <a:t>. 33</a:t>
            </a:r>
            <a:r>
              <a:rPr lang="en-US" sz="4000" b="1" baseline="30000" dirty="0"/>
              <a:t> </a:t>
            </a:r>
            <a:r>
              <a:rPr lang="en-US" sz="4000" dirty="0"/>
              <a:t>And he will place the sheep on his right, but the goats on the left. </a:t>
            </a:r>
            <a:r>
              <a:rPr lang="en-US" sz="4000" dirty="0" smtClean="0"/>
              <a:t> </a:t>
            </a:r>
            <a:r>
              <a:rPr lang="en-US" sz="4000" b="1" baseline="30000" dirty="0" smtClean="0"/>
              <a:t>34</a:t>
            </a:r>
            <a:r>
              <a:rPr lang="en-US" sz="4000" b="1" baseline="30000" dirty="0"/>
              <a:t> </a:t>
            </a:r>
            <a:r>
              <a:rPr lang="en-US" sz="4000" dirty="0"/>
              <a:t>Then </a:t>
            </a:r>
            <a:r>
              <a:rPr lang="en-US" sz="4000" dirty="0" smtClean="0"/>
              <a:t> the </a:t>
            </a:r>
            <a:r>
              <a:rPr lang="en-US" sz="4000" dirty="0"/>
              <a:t>King will say to those on his right, ‘Come, you who are blessed by my Father, inherit the kingdom </a:t>
            </a:r>
            <a:r>
              <a:rPr lang="en-US" sz="4000" dirty="0" smtClean="0"/>
              <a:t> prepared </a:t>
            </a:r>
            <a:r>
              <a:rPr lang="en-US" sz="4000" dirty="0"/>
              <a:t>for you from the foundation of the </a:t>
            </a:r>
            <a:r>
              <a:rPr lang="en-US" sz="4000" dirty="0" smtClean="0"/>
              <a:t>world. </a:t>
            </a:r>
            <a:r>
              <a:rPr lang="mr-IN" sz="4000" dirty="0" smtClean="0"/>
              <a:t>………</a:t>
            </a:r>
            <a:r>
              <a:rPr lang="en-US" sz="4000" dirty="0" smtClean="0"/>
              <a:t>.</a:t>
            </a:r>
            <a:endParaRPr lang="en-US" sz="4000" dirty="0"/>
          </a:p>
        </p:txBody>
      </p:sp>
    </p:spTree>
    <p:extLst>
      <p:ext uri="{BB962C8B-B14F-4D97-AF65-F5344CB8AC3E}">
        <p14:creationId xmlns:p14="http://schemas.microsoft.com/office/powerpoint/2010/main" val="368138381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0212" y="155129"/>
            <a:ext cx="8482375" cy="5078314"/>
          </a:xfrm>
          <a:prstGeom prst="rect">
            <a:avLst/>
          </a:prstGeom>
        </p:spPr>
        <p:txBody>
          <a:bodyPr wrap="square">
            <a:spAutoFit/>
          </a:bodyPr>
          <a:lstStyle/>
          <a:p>
            <a:r>
              <a:rPr lang="mr-IN" sz="3600" b="1" baseline="30000" dirty="0" smtClean="0"/>
              <a:t>……</a:t>
            </a:r>
            <a:r>
              <a:rPr lang="en-US" sz="3600" b="1" baseline="30000" dirty="0" smtClean="0"/>
              <a:t>..35</a:t>
            </a:r>
            <a:r>
              <a:rPr lang="en-US" sz="3600" b="1" baseline="30000" dirty="0"/>
              <a:t> </a:t>
            </a:r>
            <a:r>
              <a:rPr lang="en-US" sz="3600" dirty="0"/>
              <a:t>For I was hungry and you gave me food, I was thirsty and you gave me drink, I was a stranger and you welcomed me, </a:t>
            </a:r>
            <a:r>
              <a:rPr lang="en-US" sz="3600" b="1" baseline="30000" dirty="0"/>
              <a:t>36 </a:t>
            </a:r>
            <a:r>
              <a:rPr lang="en-US" sz="3600" dirty="0"/>
              <a:t>I was naked and you clothed me, I was sick and you visited me, I was in prison and you came to me.’ </a:t>
            </a:r>
            <a:r>
              <a:rPr lang="en-US" sz="3600" b="1" baseline="30000" dirty="0"/>
              <a:t>37 </a:t>
            </a:r>
            <a:r>
              <a:rPr lang="en-US" sz="3600" dirty="0"/>
              <a:t>Then the righteous will answer him, saying, ‘Lord, when did we see you hungry and feed you, or thirsty and give you drink?</a:t>
            </a:r>
            <a:r>
              <a:rPr lang="en-US" sz="3600" dirty="0"/>
              <a:t> </a:t>
            </a:r>
            <a:r>
              <a:rPr lang="mr-IN" sz="3600" dirty="0" smtClean="0"/>
              <a:t>……</a:t>
            </a:r>
            <a:r>
              <a:rPr lang="en-US" sz="3600" dirty="0" smtClean="0"/>
              <a:t>.</a:t>
            </a:r>
            <a:endParaRPr lang="en-US" sz="3600" dirty="0"/>
          </a:p>
        </p:txBody>
      </p:sp>
    </p:spTree>
    <p:extLst>
      <p:ext uri="{BB962C8B-B14F-4D97-AF65-F5344CB8AC3E}">
        <p14:creationId xmlns:p14="http://schemas.microsoft.com/office/powerpoint/2010/main" val="310559022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2658" y="174521"/>
            <a:ext cx="8734423" cy="4401205"/>
          </a:xfrm>
          <a:prstGeom prst="rect">
            <a:avLst/>
          </a:prstGeom>
        </p:spPr>
        <p:txBody>
          <a:bodyPr wrap="square">
            <a:spAutoFit/>
          </a:bodyPr>
          <a:lstStyle/>
          <a:p>
            <a:r>
              <a:rPr lang="mr-IN" sz="4000" b="1" baseline="30000" dirty="0" smtClean="0"/>
              <a:t>……</a:t>
            </a:r>
            <a:r>
              <a:rPr lang="en-US" sz="4000" b="1" baseline="30000" dirty="0" smtClean="0"/>
              <a:t>. 38</a:t>
            </a:r>
            <a:r>
              <a:rPr lang="en-US" sz="4000" b="1" baseline="30000" dirty="0"/>
              <a:t> </a:t>
            </a:r>
            <a:r>
              <a:rPr lang="en-US" sz="4000" dirty="0"/>
              <a:t>And when did we see you a stranger and welcome you, or naked and clothe you? </a:t>
            </a:r>
            <a:r>
              <a:rPr lang="en-US" sz="4000" b="1" baseline="30000" dirty="0"/>
              <a:t>39 </a:t>
            </a:r>
            <a:r>
              <a:rPr lang="en-US" sz="4000" dirty="0"/>
              <a:t>And when did we see you sick or in prison and visit you?’ </a:t>
            </a:r>
            <a:r>
              <a:rPr lang="en-US" sz="4000" b="1" baseline="30000" dirty="0"/>
              <a:t>40 </a:t>
            </a:r>
            <a:r>
              <a:rPr lang="en-US" sz="4000" dirty="0"/>
              <a:t>And the King will answer them, ‘Truly, I say to you, as you did it to one of the least of these my brothers, you did it to me.</a:t>
            </a:r>
            <a:r>
              <a:rPr lang="en-US" sz="4000" dirty="0" smtClean="0"/>
              <a:t>’</a:t>
            </a:r>
            <a:r>
              <a:rPr lang="mr-IN" sz="4000" dirty="0" smtClean="0"/>
              <a:t>……</a:t>
            </a:r>
            <a:r>
              <a:rPr lang="en-US" sz="4000" dirty="0" smtClean="0"/>
              <a:t>. </a:t>
            </a:r>
            <a:endParaRPr lang="en-US" sz="4000" dirty="0"/>
          </a:p>
        </p:txBody>
      </p:sp>
    </p:spTree>
    <p:extLst>
      <p:ext uri="{BB962C8B-B14F-4D97-AF65-F5344CB8AC3E}">
        <p14:creationId xmlns:p14="http://schemas.microsoft.com/office/powerpoint/2010/main" val="420513241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1129" y="135738"/>
            <a:ext cx="8676259" cy="4524316"/>
          </a:xfrm>
          <a:prstGeom prst="rect">
            <a:avLst/>
          </a:prstGeom>
        </p:spPr>
        <p:txBody>
          <a:bodyPr wrap="square">
            <a:spAutoFit/>
          </a:bodyPr>
          <a:lstStyle/>
          <a:p>
            <a:r>
              <a:rPr lang="mr-IN" sz="3600" b="1" baseline="30000" dirty="0" smtClean="0"/>
              <a:t>……</a:t>
            </a:r>
            <a:r>
              <a:rPr lang="en-US" sz="3600" b="1" baseline="30000" dirty="0" smtClean="0"/>
              <a:t>.. 41</a:t>
            </a:r>
            <a:r>
              <a:rPr lang="en-US" sz="3600" b="1" baseline="30000" dirty="0"/>
              <a:t> </a:t>
            </a:r>
            <a:r>
              <a:rPr lang="en-US" sz="3600" dirty="0"/>
              <a:t>“Then he will say to those on his left, </a:t>
            </a:r>
            <a:r>
              <a:rPr lang="en-US" sz="3600" dirty="0" smtClean="0"/>
              <a:t> ‘</a:t>
            </a:r>
            <a:r>
              <a:rPr lang="en-US" sz="3600" dirty="0"/>
              <a:t>Depart from me, you cursed, into the eternal fire prepared for the devil and his angels</a:t>
            </a:r>
            <a:r>
              <a:rPr lang="en-US" sz="3600" dirty="0" smtClean="0"/>
              <a:t>. </a:t>
            </a:r>
            <a:r>
              <a:rPr lang="en-US" sz="3600" dirty="0"/>
              <a:t> </a:t>
            </a:r>
            <a:r>
              <a:rPr lang="en-US" sz="3600" b="1" baseline="30000" dirty="0"/>
              <a:t>42 </a:t>
            </a:r>
            <a:r>
              <a:rPr lang="en-US" sz="3600" dirty="0"/>
              <a:t>For I was hungry and you gave me no food, I was thirsty and you gave me no drink, </a:t>
            </a:r>
            <a:r>
              <a:rPr lang="en-US" sz="3600" b="1" baseline="30000" dirty="0"/>
              <a:t>43 </a:t>
            </a:r>
            <a:r>
              <a:rPr lang="en-US" sz="3600" dirty="0"/>
              <a:t>I was a stranger and you did not welcome me, naked and you did not clothe me, sick and in prison and you did not visit me.’ </a:t>
            </a:r>
            <a:r>
              <a:rPr lang="mr-IN" sz="3600" dirty="0" smtClean="0"/>
              <a:t>……</a:t>
            </a:r>
            <a:r>
              <a:rPr lang="en-US" sz="3600" dirty="0" smtClean="0"/>
              <a:t>..</a:t>
            </a:r>
            <a:endParaRPr lang="en-US" sz="3600" dirty="0"/>
          </a:p>
        </p:txBody>
      </p:sp>
    </p:spTree>
    <p:extLst>
      <p:ext uri="{BB962C8B-B14F-4D97-AF65-F5344CB8AC3E}">
        <p14:creationId xmlns:p14="http://schemas.microsoft.com/office/powerpoint/2010/main" val="265801420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941" y="135739"/>
            <a:ext cx="8928306" cy="5078314"/>
          </a:xfrm>
          <a:prstGeom prst="rect">
            <a:avLst/>
          </a:prstGeom>
        </p:spPr>
        <p:txBody>
          <a:bodyPr wrap="square">
            <a:spAutoFit/>
          </a:bodyPr>
          <a:lstStyle/>
          <a:p>
            <a:r>
              <a:rPr lang="mr-IN" sz="3600" b="1" baseline="30000" dirty="0" smtClean="0"/>
              <a:t>………</a:t>
            </a:r>
            <a:r>
              <a:rPr lang="en-US" sz="3600" b="1" baseline="30000" dirty="0" smtClean="0"/>
              <a:t>.44</a:t>
            </a:r>
            <a:r>
              <a:rPr lang="en-US" sz="3600" b="1" baseline="30000" dirty="0"/>
              <a:t> </a:t>
            </a:r>
            <a:r>
              <a:rPr lang="en-US" sz="3600" dirty="0"/>
              <a:t>Then they also will answer, saying, ‘Lord, when did we see you hungry or thirsty or a stranger or naked or sick or in prison, and did not minister to you?’ </a:t>
            </a:r>
            <a:r>
              <a:rPr lang="en-US" sz="3600" b="1" baseline="30000" dirty="0"/>
              <a:t>45 </a:t>
            </a:r>
            <a:r>
              <a:rPr lang="en-US" sz="3600" dirty="0"/>
              <a:t>Then he will answer them, saying, ‘Truly, I say to you, as you did not do it to one of the least of these, </a:t>
            </a:r>
            <a:r>
              <a:rPr lang="en-US" sz="3600" dirty="0" smtClean="0"/>
              <a:t> you </a:t>
            </a:r>
            <a:r>
              <a:rPr lang="en-US" sz="3600" dirty="0"/>
              <a:t>did not do it to me.’ </a:t>
            </a:r>
            <a:r>
              <a:rPr lang="en-US" sz="3600" b="1" baseline="30000" dirty="0"/>
              <a:t>46 </a:t>
            </a:r>
            <a:r>
              <a:rPr lang="en-US" sz="3600" dirty="0"/>
              <a:t>And these will go away into eternal punishment, but the righteous into eternal life.”</a:t>
            </a:r>
          </a:p>
        </p:txBody>
      </p:sp>
    </p:spTree>
    <p:extLst>
      <p:ext uri="{BB962C8B-B14F-4D97-AF65-F5344CB8AC3E}">
        <p14:creationId xmlns:p14="http://schemas.microsoft.com/office/powerpoint/2010/main" val="391693075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8405" y="0"/>
            <a:ext cx="7407196" cy="1569660"/>
          </a:xfrm>
          <a:prstGeom prst="rect">
            <a:avLst/>
          </a:prstGeom>
          <a:noFill/>
        </p:spPr>
        <p:txBody>
          <a:bodyPr wrap="none" lIns="91440" tIns="45720" rIns="91440" bIns="45720">
            <a:spAutoFit/>
          </a:bodyPr>
          <a:lstStyle/>
          <a:p>
            <a:pPr algn="ctr"/>
            <a:r>
              <a:rPr lang="en-US" sz="9600" b="1" dirty="0" smtClean="0">
                <a:ln w="18000">
                  <a:solidFill>
                    <a:schemeClr val="accent2">
                      <a:satMod val="140000"/>
                    </a:schemeClr>
                  </a:solidFill>
                  <a:prstDash val="solid"/>
                  <a:miter lim="800000"/>
                </a:ln>
                <a:solidFill>
                  <a:srgbClr val="FFFFFF"/>
                </a:solidFill>
                <a:effectLst>
                  <a:glow rad="101600">
                    <a:schemeClr val="accent2">
                      <a:satMod val="175000"/>
                      <a:alpha val="40000"/>
                    </a:schemeClr>
                  </a:glow>
                  <a:outerShdw blurRad="25500" dist="23000" dir="7020000" algn="tl">
                    <a:srgbClr val="000000">
                      <a:alpha val="50000"/>
                    </a:srgbClr>
                  </a:outerShdw>
                </a:effectLst>
              </a:rPr>
              <a:t>COMMUNION</a:t>
            </a:r>
            <a:endParaRPr lang="en-US" sz="9600" b="1" dirty="0">
              <a:ln w="18000">
                <a:solidFill>
                  <a:schemeClr val="accent2">
                    <a:satMod val="140000"/>
                  </a:schemeClr>
                </a:solidFill>
                <a:prstDash val="solid"/>
                <a:miter lim="800000"/>
              </a:ln>
              <a:solidFill>
                <a:srgbClr val="FFFFFF"/>
              </a:solidFill>
              <a:effectLst>
                <a:glow rad="101600">
                  <a:schemeClr val="accent2">
                    <a:satMod val="175000"/>
                    <a:alpha val="40000"/>
                  </a:schemeClr>
                </a:glow>
                <a:outerShdw blurRad="25500" dist="23000" dir="7020000" algn="tl">
                  <a:srgbClr val="000000">
                    <a:alpha val="50000"/>
                  </a:srgbClr>
                </a:outerShdw>
              </a:effectLst>
            </a:endParaRPr>
          </a:p>
        </p:txBody>
      </p:sp>
      <p:sp>
        <p:nvSpPr>
          <p:cNvPr id="5" name="TextBox 4"/>
          <p:cNvSpPr txBox="1"/>
          <p:nvPr/>
        </p:nvSpPr>
        <p:spPr>
          <a:xfrm>
            <a:off x="116330" y="1502814"/>
            <a:ext cx="8879834" cy="2862322"/>
          </a:xfrm>
          <a:prstGeom prst="rect">
            <a:avLst/>
          </a:prstGeom>
          <a:noFill/>
        </p:spPr>
        <p:txBody>
          <a:bodyPr wrap="square" rtlCol="0">
            <a:spAutoFit/>
          </a:bodyPr>
          <a:lstStyle/>
          <a:p>
            <a:pPr algn="ctr"/>
            <a:r>
              <a:rPr lang="en-US" sz="6000" dirty="0" smtClean="0">
                <a:latin typeface="Apple Casual"/>
                <a:cs typeface="Apple Casual"/>
              </a:rPr>
              <a:t>A TIME TO REMEMBER   WHAT </a:t>
            </a:r>
            <a:r>
              <a:rPr lang="en-US" sz="6000" dirty="0">
                <a:latin typeface="Apple Casual"/>
                <a:cs typeface="Apple Casual"/>
              </a:rPr>
              <a:t>HE HAS DONE AND WHAT </a:t>
            </a:r>
            <a:r>
              <a:rPr lang="en-US" sz="6000" dirty="0" smtClean="0">
                <a:latin typeface="Apple Casual"/>
                <a:cs typeface="Apple Casual"/>
              </a:rPr>
              <a:t>HE HAS SAID!</a:t>
            </a:r>
            <a:endParaRPr lang="en-US" sz="6000" dirty="0">
              <a:latin typeface="Apple Casual"/>
              <a:cs typeface="Apple Casual"/>
            </a:endParaRPr>
          </a:p>
        </p:txBody>
      </p:sp>
    </p:spTree>
    <p:extLst>
      <p:ext uri="{BB962C8B-B14F-4D97-AF65-F5344CB8AC3E}">
        <p14:creationId xmlns:p14="http://schemas.microsoft.com/office/powerpoint/2010/main" val="124625240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u-2.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0513" y="0"/>
            <a:ext cx="4407834" cy="5143500"/>
          </a:xfrm>
          <a:prstGeom prst="rect">
            <a:avLst/>
          </a:prstGeom>
        </p:spPr>
      </p:pic>
      <p:sp>
        <p:nvSpPr>
          <p:cNvPr id="4" name="TextBox 3"/>
          <p:cNvSpPr txBox="1"/>
          <p:nvPr/>
        </p:nvSpPr>
        <p:spPr>
          <a:xfrm>
            <a:off x="1" y="581735"/>
            <a:ext cx="2300512" cy="2862322"/>
          </a:xfrm>
          <a:prstGeom prst="rect">
            <a:avLst/>
          </a:prstGeom>
          <a:noFill/>
        </p:spPr>
        <p:txBody>
          <a:bodyPr wrap="square" rtlCol="0">
            <a:spAutoFit/>
          </a:bodyPr>
          <a:lstStyle/>
          <a:p>
            <a:pPr algn="ctr"/>
            <a:r>
              <a:rPr lang="en-US" sz="6000" dirty="0" smtClean="0"/>
              <a:t>Jesus Said What?</a:t>
            </a:r>
            <a:endParaRPr lang="en-US" sz="6000" dirty="0"/>
          </a:p>
        </p:txBody>
      </p:sp>
      <p:sp>
        <p:nvSpPr>
          <p:cNvPr id="6" name="Rectangle 5"/>
          <p:cNvSpPr/>
          <p:nvPr/>
        </p:nvSpPr>
        <p:spPr>
          <a:xfrm>
            <a:off x="6785900" y="11669"/>
            <a:ext cx="2278123" cy="5262979"/>
          </a:xfrm>
          <a:prstGeom prst="rect">
            <a:avLst/>
          </a:prstGeom>
        </p:spPr>
        <p:txBody>
          <a:bodyPr wrap="square">
            <a:spAutoFit/>
          </a:bodyPr>
          <a:lstStyle/>
          <a:p>
            <a:pPr algn="ctr"/>
            <a:r>
              <a:rPr lang="en-US" sz="4800" b="1" dirty="0"/>
              <a:t>They Who Have Ears </a:t>
            </a:r>
            <a:r>
              <a:rPr lang="en-US" sz="4800" b="1" dirty="0" smtClean="0"/>
              <a:t> Let </a:t>
            </a:r>
            <a:r>
              <a:rPr lang="en-US" sz="4800" b="1" dirty="0"/>
              <a:t>Them Hear!</a:t>
            </a:r>
            <a:r>
              <a:rPr lang="en-US" sz="4800" dirty="0"/>
              <a:t> </a:t>
            </a:r>
          </a:p>
        </p:txBody>
      </p:sp>
    </p:spTree>
    <p:extLst>
      <p:ext uri="{BB962C8B-B14F-4D97-AF65-F5344CB8AC3E}">
        <p14:creationId xmlns:p14="http://schemas.microsoft.com/office/powerpoint/2010/main" val="22967137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Straight Connector 28"/>
          <p:cNvCxnSpPr/>
          <p:nvPr/>
        </p:nvCxnSpPr>
        <p:spPr>
          <a:xfrm flipV="1">
            <a:off x="154456" y="5143500"/>
            <a:ext cx="8989545" cy="25744"/>
          </a:xfrm>
          <a:prstGeom prst="line">
            <a:avLst/>
          </a:prstGeom>
        </p:spPr>
        <p:style>
          <a:lnRef idx="2">
            <a:schemeClr val="accent1"/>
          </a:lnRef>
          <a:fillRef idx="0">
            <a:schemeClr val="accent1"/>
          </a:fillRef>
          <a:effectRef idx="1">
            <a:schemeClr val="accent1"/>
          </a:effectRef>
          <a:fontRef idx="minor">
            <a:schemeClr val="tx1"/>
          </a:fontRef>
        </p:style>
      </p:cxnSp>
      <p:sp>
        <p:nvSpPr>
          <p:cNvPr id="2" name="Rectangle 1"/>
          <p:cNvSpPr/>
          <p:nvPr/>
        </p:nvSpPr>
        <p:spPr>
          <a:xfrm>
            <a:off x="310213" y="203607"/>
            <a:ext cx="8307880" cy="4832092"/>
          </a:xfrm>
          <a:prstGeom prst="rect">
            <a:avLst/>
          </a:prstGeom>
        </p:spPr>
        <p:txBody>
          <a:bodyPr wrap="square">
            <a:spAutoFit/>
          </a:bodyPr>
          <a:lstStyle/>
          <a:p>
            <a:r>
              <a:rPr lang="en-US" sz="4400" b="1" dirty="0"/>
              <a:t>Matthew 24:3-14 </a:t>
            </a:r>
            <a:endParaRPr lang="en-US" sz="4400" b="1" dirty="0" smtClean="0"/>
          </a:p>
          <a:p>
            <a:r>
              <a:rPr lang="en-US" sz="4400" dirty="0" smtClean="0"/>
              <a:t>As </a:t>
            </a:r>
            <a:r>
              <a:rPr lang="en-US" sz="4400" dirty="0"/>
              <a:t>Jesus was sitting on the Mount of Olives, the disciples came to him privately. “Tell us,” they said, “when will this happen, and what will be the sign of your coming </a:t>
            </a:r>
            <a:r>
              <a:rPr lang="en-US" sz="4400" dirty="0" smtClean="0"/>
              <a:t>and </a:t>
            </a:r>
            <a:r>
              <a:rPr lang="en-US" sz="4400" dirty="0"/>
              <a:t>of the end of the age?”</a:t>
            </a:r>
          </a:p>
        </p:txBody>
      </p:sp>
    </p:spTree>
    <p:extLst>
      <p:ext uri="{BB962C8B-B14F-4D97-AF65-F5344CB8AC3E}">
        <p14:creationId xmlns:p14="http://schemas.microsoft.com/office/powerpoint/2010/main" val="288785254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77356246"/>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2456"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81817076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5319" y="261782"/>
            <a:ext cx="8133385" cy="4524315"/>
          </a:xfrm>
          <a:prstGeom prst="rect">
            <a:avLst/>
          </a:prstGeom>
        </p:spPr>
        <p:txBody>
          <a:bodyPr wrap="square">
            <a:spAutoFit/>
          </a:bodyPr>
          <a:lstStyle/>
          <a:p>
            <a:pPr algn="ctr"/>
            <a:r>
              <a:rPr lang="en-US" sz="7200" b="1" dirty="0"/>
              <a:t>Matthew 24:8</a:t>
            </a:r>
            <a:r>
              <a:rPr lang="en-US" sz="7200" b="1" baseline="30000" dirty="0"/>
              <a:t> </a:t>
            </a:r>
            <a:endParaRPr lang="en-US" sz="7200" b="1" baseline="30000" dirty="0" smtClean="0"/>
          </a:p>
          <a:p>
            <a:pPr algn="ctr"/>
            <a:r>
              <a:rPr lang="en-US" sz="7200" dirty="0" smtClean="0"/>
              <a:t>All </a:t>
            </a:r>
            <a:r>
              <a:rPr lang="en-US" sz="7200" dirty="0"/>
              <a:t>these are but </a:t>
            </a:r>
            <a:endParaRPr lang="en-US" sz="7200" dirty="0" smtClean="0"/>
          </a:p>
          <a:p>
            <a:pPr algn="ctr"/>
            <a:r>
              <a:rPr lang="en-US" sz="7200" dirty="0" smtClean="0"/>
              <a:t>the </a:t>
            </a:r>
            <a:r>
              <a:rPr lang="en-US" sz="7200" dirty="0"/>
              <a:t>beginning of </a:t>
            </a:r>
            <a:endParaRPr lang="en-US" sz="7200" dirty="0" smtClean="0"/>
          </a:p>
          <a:p>
            <a:pPr algn="ctr"/>
            <a:r>
              <a:rPr lang="en-US" sz="7200" dirty="0" smtClean="0"/>
              <a:t>the </a:t>
            </a:r>
            <a:r>
              <a:rPr lang="en-US" sz="7200" dirty="0"/>
              <a:t>birth pains.</a:t>
            </a:r>
          </a:p>
        </p:txBody>
      </p:sp>
    </p:spTree>
    <p:extLst>
      <p:ext uri="{BB962C8B-B14F-4D97-AF65-F5344CB8AC3E}">
        <p14:creationId xmlns:p14="http://schemas.microsoft.com/office/powerpoint/2010/main" val="232995219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9600" y="145435"/>
            <a:ext cx="8336963" cy="5016758"/>
          </a:xfrm>
          <a:prstGeom prst="rect">
            <a:avLst/>
          </a:prstGeom>
        </p:spPr>
        <p:txBody>
          <a:bodyPr wrap="square">
            <a:spAutoFit/>
          </a:bodyPr>
          <a:lstStyle/>
          <a:p>
            <a:r>
              <a:rPr lang="en-US" sz="4000" b="1" dirty="0"/>
              <a:t>Matthew 24:9-14</a:t>
            </a:r>
            <a:r>
              <a:rPr lang="en-US" sz="4000" dirty="0"/>
              <a:t> “Then they will deliver you up to tribulation and put you to death, and you will be hated by all nations for my name's sake. </a:t>
            </a:r>
            <a:r>
              <a:rPr lang="en-US" sz="4000" b="1" baseline="30000" dirty="0"/>
              <a:t>10 </a:t>
            </a:r>
            <a:r>
              <a:rPr lang="en-US" sz="4000" dirty="0"/>
              <a:t>And then many will fall away and betray one another and hate one another</a:t>
            </a:r>
            <a:r>
              <a:rPr lang="en-US" sz="4000" dirty="0" smtClean="0"/>
              <a:t>.</a:t>
            </a:r>
            <a:r>
              <a:rPr lang="en-US" sz="4000" b="1" baseline="30000" dirty="0" smtClean="0"/>
              <a:t>11</a:t>
            </a:r>
            <a:r>
              <a:rPr lang="en-US" sz="4000" b="1" baseline="30000" dirty="0"/>
              <a:t> </a:t>
            </a:r>
            <a:r>
              <a:rPr lang="en-US" sz="4000" dirty="0"/>
              <a:t>And many false prophets will arise </a:t>
            </a:r>
            <a:r>
              <a:rPr lang="en-US" sz="4000" dirty="0" smtClean="0"/>
              <a:t> and </a:t>
            </a:r>
            <a:r>
              <a:rPr lang="en-US" sz="4000" dirty="0"/>
              <a:t>lead many astray. </a:t>
            </a:r>
            <a:r>
              <a:rPr lang="mr-IN" sz="4000" dirty="0" smtClean="0"/>
              <a:t>…………</a:t>
            </a:r>
            <a:r>
              <a:rPr lang="en-US" sz="4000" dirty="0" smtClean="0"/>
              <a:t>.. </a:t>
            </a:r>
            <a:endParaRPr lang="en-US" sz="4000" dirty="0"/>
          </a:p>
        </p:txBody>
      </p:sp>
    </p:spTree>
    <p:extLst>
      <p:ext uri="{BB962C8B-B14F-4D97-AF65-F5344CB8AC3E}">
        <p14:creationId xmlns:p14="http://schemas.microsoft.com/office/powerpoint/2010/main" val="56285966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741" y="126742"/>
            <a:ext cx="8327269" cy="5016758"/>
          </a:xfrm>
          <a:prstGeom prst="rect">
            <a:avLst/>
          </a:prstGeom>
        </p:spPr>
        <p:txBody>
          <a:bodyPr wrap="square">
            <a:spAutoFit/>
          </a:bodyPr>
          <a:lstStyle/>
          <a:p>
            <a:r>
              <a:rPr lang="mr-IN" sz="4000" b="1" baseline="30000" dirty="0" smtClean="0"/>
              <a:t>…………</a:t>
            </a:r>
            <a:r>
              <a:rPr lang="en-US" sz="4000" b="1" baseline="30000" dirty="0" smtClean="0"/>
              <a:t>  12</a:t>
            </a:r>
            <a:r>
              <a:rPr lang="en-US" sz="4000" b="1" baseline="30000" dirty="0"/>
              <a:t> </a:t>
            </a:r>
            <a:r>
              <a:rPr lang="en-US" sz="4000" dirty="0"/>
              <a:t>And because lawlessness will be increased,  the love of many will grow cold.</a:t>
            </a:r>
            <a:r>
              <a:rPr lang="en-US" sz="4000" b="1" baseline="30000" dirty="0"/>
              <a:t>13 </a:t>
            </a:r>
            <a:r>
              <a:rPr lang="en-US" sz="4000" dirty="0"/>
              <a:t>But the one who endures to the end will be saved. </a:t>
            </a:r>
            <a:r>
              <a:rPr lang="en-US" sz="4000" b="1" baseline="30000" dirty="0"/>
              <a:t>14 </a:t>
            </a:r>
            <a:r>
              <a:rPr lang="en-US" sz="4000" dirty="0"/>
              <a:t>And this gospel of the kingdom will be proclaimed throughout the whole world as a testimony to all nations, and then the end will come.</a:t>
            </a:r>
            <a:endParaRPr lang="en-US" sz="4000" dirty="0"/>
          </a:p>
        </p:txBody>
      </p:sp>
    </p:spTree>
    <p:extLst>
      <p:ext uri="{BB962C8B-B14F-4D97-AF65-F5344CB8AC3E}">
        <p14:creationId xmlns:p14="http://schemas.microsoft.com/office/powerpoint/2010/main" val="369829848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2261" y="126042"/>
            <a:ext cx="7726232" cy="4339650"/>
          </a:xfrm>
          <a:prstGeom prst="rect">
            <a:avLst/>
          </a:prstGeom>
        </p:spPr>
        <p:txBody>
          <a:bodyPr wrap="square">
            <a:spAutoFit/>
          </a:bodyPr>
          <a:lstStyle/>
          <a:p>
            <a:r>
              <a:rPr lang="en-US" sz="3600" b="1" dirty="0"/>
              <a:t>Matthew 24:29-31 </a:t>
            </a:r>
            <a:endParaRPr lang="en-US" sz="3600" b="1" dirty="0" smtClean="0"/>
          </a:p>
          <a:p>
            <a:r>
              <a:rPr lang="en-US" sz="3600" b="1" baseline="30000" dirty="0"/>
              <a:t> </a:t>
            </a:r>
            <a:r>
              <a:rPr lang="en-US" sz="4000" dirty="0"/>
              <a:t>“Immediately after the tribulation of those days the sun will be darkened, and the moon will not give its light, and the stars will fall from heaven, </a:t>
            </a:r>
            <a:r>
              <a:rPr lang="en-US" sz="4000" dirty="0" smtClean="0"/>
              <a:t>and </a:t>
            </a:r>
            <a:r>
              <a:rPr lang="en-US" sz="4000" dirty="0"/>
              <a:t>the powers of the heavens will be shaken</a:t>
            </a:r>
            <a:r>
              <a:rPr lang="en-US" sz="4000" dirty="0" smtClean="0"/>
              <a:t>. </a:t>
            </a:r>
            <a:r>
              <a:rPr lang="mr-IN" sz="4000" dirty="0" smtClean="0"/>
              <a:t>…………</a:t>
            </a:r>
            <a:endParaRPr lang="en-US" sz="4000" dirty="0"/>
          </a:p>
        </p:txBody>
      </p:sp>
    </p:spTree>
    <p:extLst>
      <p:ext uri="{BB962C8B-B14F-4D97-AF65-F5344CB8AC3E}">
        <p14:creationId xmlns:p14="http://schemas.microsoft.com/office/powerpoint/2010/main" val="232242367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024" y="116347"/>
            <a:ext cx="8860446" cy="5078314"/>
          </a:xfrm>
          <a:prstGeom prst="rect">
            <a:avLst/>
          </a:prstGeom>
        </p:spPr>
        <p:txBody>
          <a:bodyPr wrap="square">
            <a:spAutoFit/>
          </a:bodyPr>
          <a:lstStyle/>
          <a:p>
            <a:r>
              <a:rPr lang="en-US" dirty="0"/>
              <a:t> </a:t>
            </a:r>
            <a:r>
              <a:rPr lang="mr-IN" dirty="0" smtClean="0"/>
              <a:t>………</a:t>
            </a:r>
            <a:r>
              <a:rPr lang="en-US" dirty="0" smtClean="0"/>
              <a:t>.</a:t>
            </a:r>
            <a:r>
              <a:rPr lang="en-US" sz="3600" b="1" baseline="30000" dirty="0" smtClean="0"/>
              <a:t>30</a:t>
            </a:r>
            <a:r>
              <a:rPr lang="en-US" sz="3600" b="1" baseline="30000" dirty="0"/>
              <a:t> </a:t>
            </a:r>
            <a:r>
              <a:rPr lang="en-US" sz="3600" dirty="0"/>
              <a:t>Then will appear in heaven the sign of the Son of Man, and then all the tribes of the earth will mourn, and they will see the Son of Man coming on the clouds of heaven with power and great glory. </a:t>
            </a:r>
            <a:r>
              <a:rPr lang="en-US" sz="3600" b="1" baseline="30000" dirty="0"/>
              <a:t>31 </a:t>
            </a:r>
            <a:r>
              <a:rPr lang="en-US" sz="3600" dirty="0"/>
              <a:t>And he will send out his angels with a loud trumpet call, and they will gather his elect from the four winds, from one end of heaven to the other.</a:t>
            </a:r>
          </a:p>
          <a:p>
            <a:r>
              <a:rPr lang="en-US" sz="3600" b="1" dirty="0"/>
              <a:t> </a:t>
            </a:r>
            <a:endParaRPr lang="en-US" sz="3600" dirty="0"/>
          </a:p>
        </p:txBody>
      </p:sp>
    </p:spTree>
    <p:extLst>
      <p:ext uri="{BB962C8B-B14F-4D97-AF65-F5344CB8AC3E}">
        <p14:creationId xmlns:p14="http://schemas.microsoft.com/office/powerpoint/2010/main" val="15817275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2965" y="123360"/>
            <a:ext cx="8715034" cy="5078314"/>
          </a:xfrm>
          <a:prstGeom prst="rect">
            <a:avLst/>
          </a:prstGeom>
        </p:spPr>
        <p:txBody>
          <a:bodyPr wrap="square">
            <a:spAutoFit/>
          </a:bodyPr>
          <a:lstStyle/>
          <a:p>
            <a:r>
              <a:rPr lang="en-US" sz="3600" dirty="0"/>
              <a:t>Matthew 24:42-44 Therefore, stay awake, for you do not know on what day your Lord is coming. </a:t>
            </a:r>
            <a:r>
              <a:rPr lang="en-US" sz="3600" b="1" baseline="30000" dirty="0"/>
              <a:t>43 </a:t>
            </a:r>
            <a:r>
              <a:rPr lang="en-US" sz="3600" dirty="0"/>
              <a:t>But know this, that if the master of the house had known in what part of the night the thief was coming, he would have stayed awake and would not have let his house be broken into. </a:t>
            </a:r>
            <a:r>
              <a:rPr lang="en-US" sz="3600" b="1" baseline="30000" dirty="0"/>
              <a:t>44 </a:t>
            </a:r>
            <a:r>
              <a:rPr lang="en-US" sz="3600" dirty="0"/>
              <a:t>Therefore you also must be ready, for the Son of Man is coming at an hour you do not expect.</a:t>
            </a:r>
          </a:p>
        </p:txBody>
      </p:sp>
    </p:spTree>
    <p:extLst>
      <p:ext uri="{BB962C8B-B14F-4D97-AF65-F5344CB8AC3E}">
        <p14:creationId xmlns:p14="http://schemas.microsoft.com/office/powerpoint/2010/main" val="360067795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36490</TotalTime>
  <Words>210</Words>
  <Application>Microsoft Macintosh PowerPoint</Application>
  <PresentationFormat>On-screen Show (16:9)</PresentationFormat>
  <Paragraphs>41</Paragraphs>
  <Slides>30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Black</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Olla</dc:creator>
  <cp:lastModifiedBy>Robert J. Olla</cp:lastModifiedBy>
  <cp:revision>924</cp:revision>
  <dcterms:created xsi:type="dcterms:W3CDTF">2016-08-27T22:55:59Z</dcterms:created>
  <dcterms:modified xsi:type="dcterms:W3CDTF">2021-03-07T13:50:12Z</dcterms:modified>
</cp:coreProperties>
</file>