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376" r:id="rId2"/>
    <p:sldId id="441" r:id="rId3"/>
    <p:sldId id="398" r:id="rId4"/>
    <p:sldId id="420" r:id="rId5"/>
    <p:sldId id="429" r:id="rId6"/>
    <p:sldId id="354" r:id="rId7"/>
    <p:sldId id="380" r:id="rId8"/>
    <p:sldId id="345" r:id="rId9"/>
    <p:sldId id="442" r:id="rId10"/>
    <p:sldId id="335" r:id="rId11"/>
    <p:sldId id="430" r:id="rId12"/>
    <p:sldId id="431" r:id="rId13"/>
    <p:sldId id="432" r:id="rId14"/>
    <p:sldId id="433" r:id="rId15"/>
    <p:sldId id="454" r:id="rId16"/>
    <p:sldId id="435" r:id="rId17"/>
    <p:sldId id="434" r:id="rId18"/>
    <p:sldId id="437" r:id="rId19"/>
    <p:sldId id="439" r:id="rId20"/>
    <p:sldId id="443" r:id="rId21"/>
    <p:sldId id="444" r:id="rId22"/>
    <p:sldId id="445" r:id="rId23"/>
    <p:sldId id="446" r:id="rId24"/>
    <p:sldId id="447" r:id="rId25"/>
    <p:sldId id="449" r:id="rId26"/>
    <p:sldId id="451" r:id="rId27"/>
    <p:sldId id="450" r:id="rId28"/>
    <p:sldId id="455" r:id="rId29"/>
    <p:sldId id="261"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2303"/>
    <a:srgbClr val="E0690A"/>
    <a:srgbClr val="F9CD49"/>
    <a:srgbClr val="FFFF34"/>
    <a:srgbClr val="6711FF"/>
    <a:srgbClr val="21C1FF"/>
    <a:srgbClr val="044C97"/>
    <a:srgbClr val="FF024F"/>
    <a:srgbClr val="3C0113"/>
    <a:srgbClr val="F30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07" autoAdjust="0"/>
  </p:normalViewPr>
  <p:slideViewPr>
    <p:cSldViewPr snapToGrid="0" snapToObjects="1">
      <p:cViewPr varScale="1">
        <p:scale>
          <a:sx n="131" d="100"/>
          <a:sy n="131" d="100"/>
        </p:scale>
        <p:origin x="-104" y="-135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2/13/21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2/13/21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2/13/21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2/13/21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2/13/21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2/13/21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2/13/21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2/13/21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2/13/21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12"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7154" y="601125"/>
            <a:ext cx="8249715" cy="2308324"/>
          </a:xfrm>
          <a:prstGeom prst="rect">
            <a:avLst/>
          </a:prstGeom>
        </p:spPr>
        <p:txBody>
          <a:bodyPr wrap="square">
            <a:spAutoFit/>
          </a:bodyPr>
          <a:lstStyle/>
          <a:p>
            <a:r>
              <a:rPr lang="mr-IN" sz="3600" b="1" baseline="30000" dirty="0" smtClean="0"/>
              <a:t>………</a:t>
            </a:r>
            <a:r>
              <a:rPr lang="en-US" sz="3600" b="1" baseline="30000" dirty="0" smtClean="0"/>
              <a:t> 9</a:t>
            </a:r>
            <a:r>
              <a:rPr lang="en-US" sz="3600" b="1" baseline="30000" dirty="0"/>
              <a:t> </a:t>
            </a:r>
            <a:r>
              <a:rPr lang="en-US" sz="3600" dirty="0"/>
              <a:t>You, however, are not in the flesh </a:t>
            </a:r>
            <a:r>
              <a:rPr lang="en-US" sz="3600" dirty="0" smtClean="0"/>
              <a:t> but </a:t>
            </a:r>
            <a:r>
              <a:rPr lang="en-US" sz="3600" dirty="0"/>
              <a:t>in the Spirit, if in fact the Spirit of God dwells in you. Anyone who does not have </a:t>
            </a:r>
            <a:r>
              <a:rPr lang="en-US" sz="3600" dirty="0" smtClean="0"/>
              <a:t> the </a:t>
            </a:r>
            <a:r>
              <a:rPr lang="en-US" sz="3600" dirty="0"/>
              <a:t>Spirit of Christ does not belong to him.</a:t>
            </a:r>
            <a:endParaRPr lang="en-US" sz="3600" dirty="0"/>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8284" y="542953"/>
            <a:ext cx="7590514" cy="3785652"/>
          </a:xfrm>
          <a:prstGeom prst="rect">
            <a:avLst/>
          </a:prstGeom>
        </p:spPr>
        <p:txBody>
          <a:bodyPr wrap="square">
            <a:spAutoFit/>
          </a:bodyPr>
          <a:lstStyle/>
          <a:p>
            <a:pPr algn="ctr"/>
            <a:r>
              <a:rPr lang="en-US" sz="6000" b="1" dirty="0"/>
              <a:t>Romans 8:14</a:t>
            </a:r>
            <a:r>
              <a:rPr lang="en-US" sz="6000" dirty="0"/>
              <a:t> </a:t>
            </a:r>
            <a:endParaRPr lang="en-US" sz="6000" dirty="0" smtClean="0"/>
          </a:p>
          <a:p>
            <a:pPr algn="ctr"/>
            <a:r>
              <a:rPr lang="en-US" sz="6000" dirty="0" smtClean="0"/>
              <a:t>For </a:t>
            </a:r>
            <a:r>
              <a:rPr lang="en-US" sz="6000" dirty="0"/>
              <a:t>all who are led by the Spirit of God are sons of God.</a:t>
            </a:r>
          </a:p>
        </p:txBody>
      </p:sp>
    </p:spTree>
    <p:extLst>
      <p:ext uri="{BB962C8B-B14F-4D97-AF65-F5344CB8AC3E}">
        <p14:creationId xmlns:p14="http://schemas.microsoft.com/office/powerpoint/2010/main" val="13835679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106" y="213303"/>
            <a:ext cx="8773199" cy="4647426"/>
          </a:xfrm>
          <a:prstGeom prst="rect">
            <a:avLst/>
          </a:prstGeom>
        </p:spPr>
        <p:txBody>
          <a:bodyPr wrap="square">
            <a:spAutoFit/>
          </a:bodyPr>
          <a:lstStyle/>
          <a:p>
            <a:pPr algn="ctr"/>
            <a:r>
              <a:rPr lang="en-US" sz="3600" b="1" dirty="0">
                <a:solidFill>
                  <a:srgbClr val="F9CD49"/>
                </a:solidFill>
              </a:rPr>
              <a:t>Studying, and following Jesus </a:t>
            </a:r>
            <a:r>
              <a:rPr lang="en-US" sz="3600" b="1" dirty="0" smtClean="0">
                <a:solidFill>
                  <a:srgbClr val="F9CD49"/>
                </a:solidFill>
              </a:rPr>
              <a:t>pleases </a:t>
            </a:r>
            <a:r>
              <a:rPr lang="en-US" sz="3600" b="1" dirty="0">
                <a:solidFill>
                  <a:srgbClr val="F9CD49"/>
                </a:solidFill>
              </a:rPr>
              <a:t>God </a:t>
            </a:r>
            <a:endParaRPr lang="en-US" sz="3600" b="1" i="1" dirty="0" smtClean="0">
              <a:solidFill>
                <a:srgbClr val="F9CD49"/>
              </a:solidFill>
            </a:endParaRPr>
          </a:p>
          <a:p>
            <a:pPr algn="ctr"/>
            <a:r>
              <a:rPr lang="en-US" sz="4000" b="1" i="1" dirty="0" smtClean="0"/>
              <a:t>Matthew </a:t>
            </a:r>
            <a:r>
              <a:rPr lang="en-US" sz="4000" b="1" i="1" dirty="0"/>
              <a:t>17:5 </a:t>
            </a:r>
            <a:endParaRPr lang="en-US" sz="4000" b="1" i="1" dirty="0" smtClean="0"/>
          </a:p>
          <a:p>
            <a:pPr algn="ctr"/>
            <a:r>
              <a:rPr lang="en-US" sz="4400" dirty="0" smtClean="0"/>
              <a:t>He </a:t>
            </a:r>
            <a:r>
              <a:rPr lang="en-US" sz="4400" dirty="0"/>
              <a:t>was still speaking when, behold, </a:t>
            </a:r>
            <a:endParaRPr lang="en-US" sz="4400" dirty="0" smtClean="0"/>
          </a:p>
          <a:p>
            <a:pPr algn="ctr"/>
            <a:r>
              <a:rPr lang="en-US" sz="4400" dirty="0" smtClean="0"/>
              <a:t> a </a:t>
            </a:r>
            <a:r>
              <a:rPr lang="en-US" sz="4400" dirty="0"/>
              <a:t>bright cloud overshadowed them, and a voice from the cloud said, </a:t>
            </a:r>
            <a:r>
              <a:rPr lang="en-US" sz="4400" dirty="0" smtClean="0"/>
              <a:t> “</a:t>
            </a:r>
            <a:r>
              <a:rPr lang="en-US" sz="4400" dirty="0"/>
              <a:t>This is my beloved Son, with whom </a:t>
            </a:r>
            <a:r>
              <a:rPr lang="en-US" sz="4400" dirty="0" smtClean="0"/>
              <a:t>  I </a:t>
            </a:r>
            <a:r>
              <a:rPr lang="en-US" sz="4400" dirty="0"/>
              <a:t>am well pleased; listen to him.”</a:t>
            </a:r>
          </a:p>
        </p:txBody>
      </p:sp>
    </p:spTree>
    <p:extLst>
      <p:ext uri="{BB962C8B-B14F-4D97-AF65-F5344CB8AC3E}">
        <p14:creationId xmlns:p14="http://schemas.microsoft.com/office/powerpoint/2010/main" val="40793749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047" y="368432"/>
            <a:ext cx="8637482" cy="4247317"/>
          </a:xfrm>
          <a:prstGeom prst="rect">
            <a:avLst/>
          </a:prstGeom>
        </p:spPr>
        <p:txBody>
          <a:bodyPr wrap="square">
            <a:spAutoFit/>
          </a:bodyPr>
          <a:lstStyle/>
          <a:p>
            <a:pPr algn="ctr"/>
            <a:r>
              <a:rPr lang="en-US" sz="5400" b="1" i="1" dirty="0"/>
              <a:t>John 8:</a:t>
            </a:r>
            <a:r>
              <a:rPr lang="en-US" sz="5400" b="1" i="1" dirty="0" smtClean="0"/>
              <a:t>29</a:t>
            </a:r>
          </a:p>
          <a:p>
            <a:pPr algn="ctr"/>
            <a:r>
              <a:rPr lang="en-US" sz="5400" b="1" i="1" dirty="0" smtClean="0"/>
              <a:t> </a:t>
            </a:r>
            <a:r>
              <a:rPr lang="en-US" sz="5400" dirty="0"/>
              <a:t>And he who sent me is with me. He has not left me alone, for I always do the things that are pleasing to him.”</a:t>
            </a:r>
          </a:p>
        </p:txBody>
      </p:sp>
    </p:spTree>
    <p:extLst>
      <p:ext uri="{BB962C8B-B14F-4D97-AF65-F5344CB8AC3E}">
        <p14:creationId xmlns:p14="http://schemas.microsoft.com/office/powerpoint/2010/main" val="21657999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1435" y="310258"/>
            <a:ext cx="8608399" cy="4524315"/>
          </a:xfrm>
          <a:prstGeom prst="rect">
            <a:avLst/>
          </a:prstGeom>
        </p:spPr>
        <p:txBody>
          <a:bodyPr wrap="square">
            <a:spAutoFit/>
          </a:bodyPr>
          <a:lstStyle/>
          <a:p>
            <a:pPr algn="ctr"/>
            <a:r>
              <a:rPr lang="en-US" sz="4800" b="1" dirty="0"/>
              <a:t>Colossians 1:10</a:t>
            </a:r>
            <a:r>
              <a:rPr lang="en-US" sz="4800" dirty="0"/>
              <a:t> </a:t>
            </a:r>
            <a:endParaRPr lang="en-US" sz="4800" dirty="0" smtClean="0"/>
          </a:p>
          <a:p>
            <a:pPr algn="ctr"/>
            <a:r>
              <a:rPr lang="en-US" sz="4800" dirty="0" smtClean="0"/>
              <a:t>so </a:t>
            </a:r>
            <a:r>
              <a:rPr lang="en-US" sz="4800" dirty="0"/>
              <a:t>that you will walk in a manner worthy of the Lord, to please Him in all respects, bearing fruit in every good work and increasing in the knowledge of God;</a:t>
            </a:r>
          </a:p>
        </p:txBody>
      </p:sp>
    </p:spTree>
    <p:extLst>
      <p:ext uri="{BB962C8B-B14F-4D97-AF65-F5344CB8AC3E}">
        <p14:creationId xmlns:p14="http://schemas.microsoft.com/office/powerpoint/2010/main" val="1901063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7885" y="215276"/>
            <a:ext cx="6970088" cy="769441"/>
          </a:xfrm>
          <a:prstGeom prst="rect">
            <a:avLst/>
          </a:prstGeom>
        </p:spPr>
        <p:txBody>
          <a:bodyPr wrap="square">
            <a:spAutoFit/>
          </a:bodyPr>
          <a:lstStyle/>
          <a:p>
            <a:pPr algn="ctr"/>
            <a:r>
              <a:rPr lang="en-US" sz="4400" b="1" dirty="0">
                <a:solidFill>
                  <a:srgbClr val="F9CD49"/>
                </a:solidFill>
              </a:rPr>
              <a:t>Our obedience pleases </a:t>
            </a:r>
            <a:r>
              <a:rPr lang="en-US" sz="4400" b="1" dirty="0" smtClean="0">
                <a:solidFill>
                  <a:srgbClr val="F9CD49"/>
                </a:solidFill>
              </a:rPr>
              <a:t>God</a:t>
            </a:r>
          </a:p>
        </p:txBody>
      </p:sp>
      <p:sp>
        <p:nvSpPr>
          <p:cNvPr id="5" name="Rectangle 4"/>
          <p:cNvSpPr/>
          <p:nvPr/>
        </p:nvSpPr>
        <p:spPr>
          <a:xfrm>
            <a:off x="213271" y="916848"/>
            <a:ext cx="8763505" cy="3785652"/>
          </a:xfrm>
          <a:prstGeom prst="rect">
            <a:avLst/>
          </a:prstGeom>
        </p:spPr>
        <p:txBody>
          <a:bodyPr wrap="square">
            <a:spAutoFit/>
          </a:bodyPr>
          <a:lstStyle/>
          <a:p>
            <a:pPr algn="ctr"/>
            <a:r>
              <a:rPr lang="en-US" sz="4000" b="1" i="1" dirty="0"/>
              <a:t>1Samuel 15:22 </a:t>
            </a:r>
            <a:endParaRPr lang="en-US" sz="4000" b="1" i="1" dirty="0" smtClean="0"/>
          </a:p>
          <a:p>
            <a:pPr algn="ctr"/>
            <a:r>
              <a:rPr lang="en-US" sz="4000" dirty="0" smtClean="0"/>
              <a:t>And </a:t>
            </a:r>
            <a:r>
              <a:rPr lang="en-US" sz="4000" dirty="0"/>
              <a:t>Samuel said, “Has the Lord as great delight in burnt offerings and sacrifices, </a:t>
            </a:r>
            <a:r>
              <a:rPr lang="en-US" sz="4000" dirty="0" smtClean="0"/>
              <a:t> as </a:t>
            </a:r>
            <a:r>
              <a:rPr lang="en-US" sz="4000" dirty="0"/>
              <a:t>in obeying the voice of the Lord? Behold, to obey is better than sacrifice, and to listen than the fat of rams</a:t>
            </a:r>
            <a:r>
              <a:rPr lang="en-US" sz="4000" dirty="0"/>
              <a:t> </a:t>
            </a:r>
          </a:p>
        </p:txBody>
      </p:sp>
    </p:spTree>
    <p:extLst>
      <p:ext uri="{BB962C8B-B14F-4D97-AF65-F5344CB8AC3E}">
        <p14:creationId xmlns:p14="http://schemas.microsoft.com/office/powerpoint/2010/main" val="3980301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7459" y="407214"/>
            <a:ext cx="8366045" cy="4247317"/>
          </a:xfrm>
          <a:prstGeom prst="rect">
            <a:avLst/>
          </a:prstGeom>
        </p:spPr>
        <p:txBody>
          <a:bodyPr wrap="square">
            <a:spAutoFit/>
          </a:bodyPr>
          <a:lstStyle/>
          <a:p>
            <a:pPr algn="ctr"/>
            <a:r>
              <a:rPr lang="en-US" sz="5400" b="1" dirty="0"/>
              <a:t>Deuteronomy 10:13</a:t>
            </a:r>
            <a:r>
              <a:rPr lang="en-US" sz="5400" dirty="0"/>
              <a:t> </a:t>
            </a:r>
            <a:endParaRPr lang="en-US" sz="5400" dirty="0" smtClean="0"/>
          </a:p>
          <a:p>
            <a:pPr algn="ctr"/>
            <a:r>
              <a:rPr lang="en-US" sz="5400" dirty="0" smtClean="0"/>
              <a:t>keep </a:t>
            </a:r>
            <a:r>
              <a:rPr lang="en-US" sz="5400" dirty="0"/>
              <a:t>the commandments and statutes of the Lord, which I am commanding you today for your good?</a:t>
            </a:r>
          </a:p>
        </p:txBody>
      </p:sp>
    </p:spTree>
    <p:extLst>
      <p:ext uri="{BB962C8B-B14F-4D97-AF65-F5344CB8AC3E}">
        <p14:creationId xmlns:p14="http://schemas.microsoft.com/office/powerpoint/2010/main" val="8685313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37" y="9696"/>
            <a:ext cx="8957386" cy="5632312"/>
          </a:xfrm>
          <a:prstGeom prst="rect">
            <a:avLst/>
          </a:prstGeom>
        </p:spPr>
        <p:txBody>
          <a:bodyPr wrap="square">
            <a:spAutoFit/>
          </a:bodyPr>
          <a:lstStyle/>
          <a:p>
            <a:pPr algn="ctr"/>
            <a:r>
              <a:rPr lang="en-US" sz="4000" b="1" dirty="0">
                <a:solidFill>
                  <a:srgbClr val="F9CD49"/>
                </a:solidFill>
              </a:rPr>
              <a:t>Doing His will pleases God</a:t>
            </a:r>
            <a:r>
              <a:rPr lang="en-US" sz="4000" b="1" i="1" dirty="0">
                <a:solidFill>
                  <a:srgbClr val="F9CD49"/>
                </a:solidFill>
              </a:rPr>
              <a:t> </a:t>
            </a:r>
            <a:r>
              <a:rPr lang="en-US" sz="4000" b="1" i="1" dirty="0" smtClean="0">
                <a:solidFill>
                  <a:srgbClr val="F9CD49"/>
                </a:solidFill>
              </a:rPr>
              <a:t> </a:t>
            </a:r>
          </a:p>
          <a:p>
            <a:pPr algn="ctr"/>
            <a:r>
              <a:rPr lang="en-US" sz="3200" b="1" dirty="0" smtClean="0"/>
              <a:t>Hebrews </a:t>
            </a:r>
            <a:r>
              <a:rPr lang="en-US" sz="3200" b="1" dirty="0"/>
              <a:t>13:20-21 </a:t>
            </a:r>
            <a:endParaRPr lang="en-US" sz="3200" b="1" dirty="0" smtClean="0"/>
          </a:p>
          <a:p>
            <a:pPr algn="ctr"/>
            <a:r>
              <a:rPr lang="en-US" sz="3600" dirty="0"/>
              <a:t>Now may the God of peace who brought </a:t>
            </a:r>
            <a:r>
              <a:rPr lang="en-US" sz="3600" dirty="0" smtClean="0"/>
              <a:t>  again </a:t>
            </a:r>
            <a:r>
              <a:rPr lang="en-US" sz="3600" dirty="0"/>
              <a:t>from the dead our Lord Jesus, the great shepherd of the sheep, by the blood of the eternal covenant, </a:t>
            </a:r>
            <a:r>
              <a:rPr lang="en-US" sz="3600" b="1" baseline="30000" dirty="0"/>
              <a:t>21 </a:t>
            </a:r>
            <a:r>
              <a:rPr lang="en-US" sz="3600" dirty="0"/>
              <a:t>equip you with everything good that you may do his will</a:t>
            </a:r>
            <a:r>
              <a:rPr lang="en-US" sz="3600" dirty="0" smtClean="0"/>
              <a:t>, working </a:t>
            </a:r>
            <a:r>
              <a:rPr lang="en-US" sz="3600" dirty="0"/>
              <a:t>in </a:t>
            </a:r>
            <a:r>
              <a:rPr lang="en-US" sz="3600" dirty="0" smtClean="0"/>
              <a:t>us </a:t>
            </a:r>
            <a:r>
              <a:rPr lang="en-US" sz="3600" dirty="0"/>
              <a:t> that which is pleasing in his sight, through Jesus Christ, to whom be glory </a:t>
            </a:r>
            <a:r>
              <a:rPr lang="en-US" sz="3600" dirty="0" smtClean="0"/>
              <a:t>forever</a:t>
            </a:r>
            <a:endParaRPr lang="en-US" sz="3600" dirty="0"/>
          </a:p>
          <a:p>
            <a:pPr algn="ctr"/>
            <a:endParaRPr lang="en-US" sz="3600" dirty="0" smtClean="0"/>
          </a:p>
        </p:txBody>
      </p:sp>
    </p:spTree>
    <p:extLst>
      <p:ext uri="{BB962C8B-B14F-4D97-AF65-F5344CB8AC3E}">
        <p14:creationId xmlns:p14="http://schemas.microsoft.com/office/powerpoint/2010/main" val="15309640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6847" y="378127"/>
            <a:ext cx="8366045" cy="3416320"/>
          </a:xfrm>
          <a:prstGeom prst="rect">
            <a:avLst/>
          </a:prstGeom>
        </p:spPr>
        <p:txBody>
          <a:bodyPr wrap="square">
            <a:spAutoFit/>
          </a:bodyPr>
          <a:lstStyle/>
          <a:p>
            <a:pPr algn="ctr"/>
            <a:r>
              <a:rPr lang="en-US" sz="5400" b="1" i="1" dirty="0"/>
              <a:t>Matthew 5:48</a:t>
            </a:r>
            <a:r>
              <a:rPr lang="en-US" sz="5400" i="1" dirty="0"/>
              <a:t> </a:t>
            </a:r>
            <a:endParaRPr lang="en-US" sz="5400" i="1" dirty="0" smtClean="0"/>
          </a:p>
          <a:p>
            <a:pPr algn="ctr"/>
            <a:r>
              <a:rPr lang="en-US" sz="5400" dirty="0" smtClean="0"/>
              <a:t>You </a:t>
            </a:r>
            <a:r>
              <a:rPr lang="en-US" sz="5400" dirty="0"/>
              <a:t>therefore must be perfect, as your heavenly Father is perfect.</a:t>
            </a:r>
          </a:p>
        </p:txBody>
      </p:sp>
    </p:spTree>
    <p:extLst>
      <p:ext uri="{BB962C8B-B14F-4D97-AF65-F5344CB8AC3E}">
        <p14:creationId xmlns:p14="http://schemas.microsoft.com/office/powerpoint/2010/main" val="3087285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4720" y="-11634"/>
            <a:ext cx="8366358" cy="1200329"/>
          </a:xfrm>
          <a:prstGeom prst="rect">
            <a:avLst/>
          </a:prstGeom>
          <a:noFill/>
        </p:spPr>
        <p:txBody>
          <a:bodyPr wrap="square" lIns="91440" tIns="45720" rIns="91440" bIns="45720">
            <a:spAutoFit/>
          </a:bodyPr>
          <a:lstStyle/>
          <a:p>
            <a:endParaRPr lang="en-US" dirty="0" smtClean="0"/>
          </a:p>
          <a:p>
            <a:endParaRPr lang="en-US" sz="5400"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sp>
        <p:nvSpPr>
          <p:cNvPr id="3" name="Rectangle 2"/>
          <p:cNvSpPr/>
          <p:nvPr/>
        </p:nvSpPr>
        <p:spPr>
          <a:xfrm>
            <a:off x="114965" y="205581"/>
            <a:ext cx="8929669" cy="646331"/>
          </a:xfrm>
          <a:prstGeom prst="rect">
            <a:avLst/>
          </a:prstGeom>
        </p:spPr>
        <p:txBody>
          <a:bodyPr wrap="square">
            <a:spAutoFit/>
          </a:bodyPr>
          <a:lstStyle/>
          <a:p>
            <a:pPr algn="ctr"/>
            <a:r>
              <a:rPr lang="en-US" sz="3600" b="1" dirty="0">
                <a:solidFill>
                  <a:srgbClr val="F9CD49"/>
                </a:solidFill>
              </a:rPr>
              <a:t>Giving the sacrifices he desires pleases God</a:t>
            </a:r>
            <a:r>
              <a:rPr lang="en-US" sz="3600" b="1" i="1" dirty="0">
                <a:solidFill>
                  <a:srgbClr val="F9CD49"/>
                </a:solidFill>
              </a:rPr>
              <a:t> </a:t>
            </a:r>
            <a:r>
              <a:rPr lang="en-US" b="1" dirty="0" smtClean="0">
                <a:solidFill>
                  <a:srgbClr val="F9CD49"/>
                </a:solidFill>
              </a:rPr>
              <a:t> </a:t>
            </a:r>
            <a:endParaRPr lang="en-US" dirty="0">
              <a:solidFill>
                <a:srgbClr val="F9CD49"/>
              </a:solidFill>
            </a:endParaRPr>
          </a:p>
        </p:txBody>
      </p:sp>
      <p:sp>
        <p:nvSpPr>
          <p:cNvPr id="4" name="Rectangle 3"/>
          <p:cNvSpPr/>
          <p:nvPr/>
        </p:nvSpPr>
        <p:spPr>
          <a:xfrm>
            <a:off x="184189" y="880999"/>
            <a:ext cx="8782893" cy="3416320"/>
          </a:xfrm>
          <a:prstGeom prst="rect">
            <a:avLst/>
          </a:prstGeom>
        </p:spPr>
        <p:txBody>
          <a:bodyPr wrap="square">
            <a:spAutoFit/>
          </a:bodyPr>
          <a:lstStyle/>
          <a:p>
            <a:pPr algn="ctr"/>
            <a:r>
              <a:rPr lang="en-US" sz="3600" b="1" dirty="0"/>
              <a:t>Hebrews 13:15-16 </a:t>
            </a:r>
            <a:endParaRPr lang="en-US" sz="3600" b="1" dirty="0" smtClean="0"/>
          </a:p>
          <a:p>
            <a:pPr algn="ctr"/>
            <a:r>
              <a:rPr lang="en-US" sz="3600" dirty="0" smtClean="0"/>
              <a:t>Through </a:t>
            </a:r>
            <a:r>
              <a:rPr lang="en-US" sz="3600" dirty="0"/>
              <a:t>him then let us continually offer up a sacrifice of praise to God, that is, the fruit of lips that acknowledge his name. </a:t>
            </a:r>
            <a:r>
              <a:rPr lang="en-US" sz="3600" b="1" baseline="30000" dirty="0"/>
              <a:t>16 </a:t>
            </a:r>
            <a:r>
              <a:rPr lang="en-US" sz="3600" dirty="0"/>
              <a:t>Do not neglect to do good and to share what you have, for such sacrifices are pleasing to God.</a:t>
            </a:r>
          </a:p>
        </p:txBody>
      </p:sp>
    </p:spTree>
    <p:extLst>
      <p:ext uri="{BB962C8B-B14F-4D97-AF65-F5344CB8AC3E}">
        <p14:creationId xmlns:p14="http://schemas.microsoft.com/office/powerpoint/2010/main" val="4925131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2" name="Picture 1" descr="iu-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7060571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742" y="155129"/>
            <a:ext cx="8608398" cy="4524316"/>
          </a:xfrm>
          <a:prstGeom prst="rect">
            <a:avLst/>
          </a:prstGeom>
        </p:spPr>
        <p:txBody>
          <a:bodyPr wrap="square">
            <a:spAutoFit/>
          </a:bodyPr>
          <a:lstStyle/>
          <a:p>
            <a:pPr algn="ctr"/>
            <a:r>
              <a:rPr lang="en-US" sz="3600" b="1" dirty="0"/>
              <a:t>Matthew 22:37-40</a:t>
            </a:r>
            <a:r>
              <a:rPr lang="en-US" sz="3600" dirty="0"/>
              <a:t> </a:t>
            </a:r>
            <a:endParaRPr lang="en-US" sz="3600" dirty="0" smtClean="0"/>
          </a:p>
          <a:p>
            <a:pPr algn="ctr"/>
            <a:r>
              <a:rPr lang="en-US" sz="3600" dirty="0" smtClean="0"/>
              <a:t>And </a:t>
            </a:r>
            <a:r>
              <a:rPr lang="en-US" sz="3600" dirty="0"/>
              <a:t>he said to him, “You shall love the Lord your God with all your heart and with all your soul and with all your mind. </a:t>
            </a:r>
            <a:r>
              <a:rPr lang="en-US" sz="3600" b="1" baseline="30000" dirty="0"/>
              <a:t>38 </a:t>
            </a:r>
            <a:r>
              <a:rPr lang="en-US" sz="3600" dirty="0"/>
              <a:t>This is the great and first commandment.</a:t>
            </a:r>
            <a:r>
              <a:rPr lang="en-US" sz="3600" b="1" baseline="30000" dirty="0"/>
              <a:t>39 </a:t>
            </a:r>
            <a:r>
              <a:rPr lang="en-US" sz="3600" dirty="0"/>
              <a:t>And a second is like it: You shall love your neighbor as yourself. </a:t>
            </a:r>
            <a:r>
              <a:rPr lang="en-US" sz="3600" b="1" baseline="30000" dirty="0"/>
              <a:t>40 </a:t>
            </a:r>
            <a:r>
              <a:rPr lang="en-US" sz="3600" dirty="0"/>
              <a:t>On these two commandments depend all the Law and the Prophets.”</a:t>
            </a:r>
          </a:p>
        </p:txBody>
      </p:sp>
    </p:spTree>
    <p:extLst>
      <p:ext uri="{BB962C8B-B14F-4D97-AF65-F5344CB8AC3E}">
        <p14:creationId xmlns:p14="http://schemas.microsoft.com/office/powerpoint/2010/main" val="307116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659" y="135739"/>
            <a:ext cx="8724729" cy="4154984"/>
          </a:xfrm>
          <a:prstGeom prst="rect">
            <a:avLst/>
          </a:prstGeom>
        </p:spPr>
        <p:txBody>
          <a:bodyPr wrap="square">
            <a:spAutoFit/>
          </a:bodyPr>
          <a:lstStyle/>
          <a:p>
            <a:pPr algn="ctr"/>
            <a:r>
              <a:rPr lang="en-US" sz="4400" b="1" dirty="0">
                <a:solidFill>
                  <a:srgbClr val="F9CD49"/>
                </a:solidFill>
              </a:rPr>
              <a:t>The Fear of the Lord pleases God </a:t>
            </a:r>
            <a:endParaRPr lang="en-US" sz="4400" b="1" dirty="0" smtClean="0">
              <a:solidFill>
                <a:srgbClr val="F9CD49"/>
              </a:solidFill>
            </a:endParaRPr>
          </a:p>
          <a:p>
            <a:pPr algn="ctr"/>
            <a:endParaRPr lang="en-US" b="1" dirty="0" smtClean="0"/>
          </a:p>
          <a:p>
            <a:pPr algn="ctr"/>
            <a:r>
              <a:rPr lang="en-US" sz="4000" b="1" dirty="0" smtClean="0"/>
              <a:t>Psalm </a:t>
            </a:r>
            <a:r>
              <a:rPr lang="en-US" sz="4000" b="1" dirty="0"/>
              <a:t>147:11</a:t>
            </a:r>
            <a:r>
              <a:rPr lang="en-US" sz="4000" dirty="0"/>
              <a:t> </a:t>
            </a:r>
            <a:endParaRPr lang="en-US" sz="4000" dirty="0" smtClean="0"/>
          </a:p>
          <a:p>
            <a:pPr algn="ctr"/>
            <a:endParaRPr lang="en-US" dirty="0" smtClean="0"/>
          </a:p>
          <a:p>
            <a:pPr algn="ctr"/>
            <a:r>
              <a:rPr lang="en-US" sz="4800" dirty="0" smtClean="0"/>
              <a:t>The</a:t>
            </a:r>
            <a:r>
              <a:rPr lang="en-US" sz="4800" dirty="0"/>
              <a:t> Lord takes pleasure in those who fear him, in those who hope in his steadfast love.</a:t>
            </a:r>
          </a:p>
        </p:txBody>
      </p:sp>
    </p:spTree>
    <p:extLst>
      <p:ext uri="{BB962C8B-B14F-4D97-AF65-F5344CB8AC3E}">
        <p14:creationId xmlns:p14="http://schemas.microsoft.com/office/powerpoint/2010/main" val="2179898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847" y="261781"/>
            <a:ext cx="8366045" cy="4524315"/>
          </a:xfrm>
          <a:prstGeom prst="rect">
            <a:avLst/>
          </a:prstGeom>
        </p:spPr>
        <p:txBody>
          <a:bodyPr wrap="square">
            <a:spAutoFit/>
          </a:bodyPr>
          <a:lstStyle/>
          <a:p>
            <a:pPr algn="ctr"/>
            <a:r>
              <a:rPr lang="en-US" sz="4800" b="1" dirty="0"/>
              <a:t>Exodus 20:</a:t>
            </a:r>
            <a:r>
              <a:rPr lang="en-US" sz="4800" b="1" dirty="0" smtClean="0"/>
              <a:t>20</a:t>
            </a:r>
          </a:p>
          <a:p>
            <a:pPr algn="ctr"/>
            <a:r>
              <a:rPr lang="en-US" sz="4800" dirty="0" smtClean="0"/>
              <a:t> </a:t>
            </a:r>
            <a:r>
              <a:rPr lang="en-US" sz="4800" dirty="0"/>
              <a:t>Moses said to the people, </a:t>
            </a:r>
            <a:endParaRPr lang="en-US" sz="4800" dirty="0" smtClean="0"/>
          </a:p>
          <a:p>
            <a:pPr algn="ctr"/>
            <a:r>
              <a:rPr lang="en-US" sz="4800" dirty="0" smtClean="0"/>
              <a:t>“</a:t>
            </a:r>
            <a:r>
              <a:rPr lang="en-US" sz="4800" dirty="0"/>
              <a:t>Do not fear, for God has come to test you, that the fear of him may be before you, that you may not sin.”</a:t>
            </a:r>
          </a:p>
        </p:txBody>
      </p:sp>
    </p:spTree>
    <p:extLst>
      <p:ext uri="{BB962C8B-B14F-4D97-AF65-F5344CB8AC3E}">
        <p14:creationId xmlns:p14="http://schemas.microsoft.com/office/powerpoint/2010/main" val="4161302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106" y="164825"/>
            <a:ext cx="8782893" cy="4770537"/>
          </a:xfrm>
          <a:prstGeom prst="rect">
            <a:avLst/>
          </a:prstGeom>
        </p:spPr>
        <p:txBody>
          <a:bodyPr wrap="square">
            <a:spAutoFit/>
          </a:bodyPr>
          <a:lstStyle/>
          <a:p>
            <a:pPr algn="ctr"/>
            <a:r>
              <a:rPr lang="en-US" sz="4000" b="1" dirty="0" smtClean="0"/>
              <a:t>Malachi </a:t>
            </a:r>
            <a:r>
              <a:rPr lang="en-US" sz="4000" b="1" dirty="0"/>
              <a:t>3:16-18</a:t>
            </a:r>
            <a:r>
              <a:rPr lang="en-US" sz="4000" b="1" baseline="30000" dirty="0"/>
              <a:t> </a:t>
            </a:r>
            <a:endParaRPr lang="en-US" sz="4000" b="1" baseline="30000" dirty="0" smtClean="0"/>
          </a:p>
          <a:p>
            <a:r>
              <a:rPr lang="en-US" sz="4400" dirty="0" smtClean="0"/>
              <a:t>Then </a:t>
            </a:r>
            <a:r>
              <a:rPr lang="en-US" sz="4400" dirty="0"/>
              <a:t>those who feared </a:t>
            </a:r>
            <a:r>
              <a:rPr lang="en-US" sz="4400" dirty="0" smtClean="0"/>
              <a:t>The</a:t>
            </a:r>
            <a:r>
              <a:rPr lang="en-US" sz="4400" dirty="0"/>
              <a:t> Lord </a:t>
            </a:r>
            <a:r>
              <a:rPr lang="en-US" sz="4400" dirty="0" smtClean="0"/>
              <a:t> spoke </a:t>
            </a:r>
            <a:r>
              <a:rPr lang="en-US" sz="4400" dirty="0"/>
              <a:t>with one another. </a:t>
            </a:r>
            <a:r>
              <a:rPr lang="en-US" sz="4400" dirty="0" smtClean="0"/>
              <a:t> The</a:t>
            </a:r>
            <a:r>
              <a:rPr lang="en-US" sz="4400" dirty="0"/>
              <a:t> Lord paid attention and heard them, and a book of remembrance was written before him of those who feared the Lord and esteemed his name. </a:t>
            </a:r>
            <a:r>
              <a:rPr lang="mr-IN" sz="4400" dirty="0" smtClean="0"/>
              <a:t>…</a:t>
            </a:r>
            <a:r>
              <a:rPr lang="en-US" sz="4400" dirty="0" smtClean="0"/>
              <a:t>...</a:t>
            </a:r>
            <a:endParaRPr lang="en-US" sz="4400" dirty="0"/>
          </a:p>
        </p:txBody>
      </p:sp>
    </p:spTree>
    <p:extLst>
      <p:ext uri="{BB962C8B-B14F-4D97-AF65-F5344CB8AC3E}">
        <p14:creationId xmlns:p14="http://schemas.microsoft.com/office/powerpoint/2010/main" val="3459829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247" y="96956"/>
            <a:ext cx="8967082" cy="5016758"/>
          </a:xfrm>
          <a:prstGeom prst="rect">
            <a:avLst/>
          </a:prstGeom>
        </p:spPr>
        <p:txBody>
          <a:bodyPr wrap="square">
            <a:spAutoFit/>
          </a:bodyPr>
          <a:lstStyle/>
          <a:p>
            <a:r>
              <a:rPr lang="mr-IN" sz="4000" b="1" baseline="30000" dirty="0" smtClean="0"/>
              <a:t>……</a:t>
            </a:r>
            <a:r>
              <a:rPr lang="en-US" sz="4000" b="1" baseline="30000" dirty="0" smtClean="0"/>
              <a:t>. 17 </a:t>
            </a:r>
            <a:r>
              <a:rPr lang="en-US" sz="4000" b="1" baseline="30000" dirty="0"/>
              <a:t> </a:t>
            </a:r>
            <a:r>
              <a:rPr lang="en-US" sz="4000" dirty="0"/>
              <a:t>“They shall be mine, says the </a:t>
            </a:r>
            <a:r>
              <a:rPr lang="en-US" sz="4000" dirty="0" smtClean="0"/>
              <a:t>Lord </a:t>
            </a:r>
            <a:r>
              <a:rPr lang="en-US" sz="4000" dirty="0"/>
              <a:t> of hosts, in the day when I make up my treasured possession, and I will spare them as a man spares his son who serves him. </a:t>
            </a:r>
            <a:r>
              <a:rPr lang="en-US" sz="4000" b="1" baseline="30000" dirty="0"/>
              <a:t>18 </a:t>
            </a:r>
            <a:r>
              <a:rPr lang="en-US" sz="4000" dirty="0"/>
              <a:t>Then once more you shall see the distinction between the righteous and the wicked, between one who serves God and one who does not serve him.</a:t>
            </a:r>
          </a:p>
        </p:txBody>
      </p:sp>
    </p:spTree>
    <p:extLst>
      <p:ext uri="{BB962C8B-B14F-4D97-AF65-F5344CB8AC3E}">
        <p14:creationId xmlns:p14="http://schemas.microsoft.com/office/powerpoint/2010/main" val="383647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u-7.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418" y="21895"/>
            <a:ext cx="3722551" cy="5140995"/>
          </a:xfrm>
          <a:prstGeom prst="rect">
            <a:avLst/>
          </a:prstGeom>
        </p:spPr>
      </p:pic>
      <p:sp>
        <p:nvSpPr>
          <p:cNvPr id="3" name="TextBox 2"/>
          <p:cNvSpPr txBox="1"/>
          <p:nvPr/>
        </p:nvSpPr>
        <p:spPr>
          <a:xfrm>
            <a:off x="126024" y="103967"/>
            <a:ext cx="2181182" cy="5078314"/>
          </a:xfrm>
          <a:prstGeom prst="rect">
            <a:avLst/>
          </a:prstGeom>
          <a:noFill/>
        </p:spPr>
        <p:txBody>
          <a:bodyPr wrap="square" rtlCol="0">
            <a:spAutoFit/>
          </a:bodyPr>
          <a:lstStyle/>
          <a:p>
            <a:pPr algn="ctr"/>
            <a:r>
              <a:rPr lang="en-US" sz="3600" dirty="0" smtClean="0"/>
              <a:t>C </a:t>
            </a:r>
          </a:p>
          <a:p>
            <a:pPr algn="ctr"/>
            <a:r>
              <a:rPr lang="en-US" sz="3600" dirty="0" smtClean="0"/>
              <a:t>O</a:t>
            </a:r>
          </a:p>
          <a:p>
            <a:r>
              <a:rPr lang="en-US" sz="2400" dirty="0" smtClean="0"/>
              <a:t> REME</a:t>
            </a:r>
            <a:r>
              <a:rPr lang="en-US" sz="3600" dirty="0" smtClean="0"/>
              <a:t>M</a:t>
            </a:r>
            <a:r>
              <a:rPr lang="en-US" sz="2400" dirty="0" smtClean="0"/>
              <a:t>BER !</a:t>
            </a:r>
          </a:p>
          <a:p>
            <a:pPr algn="ctr"/>
            <a:r>
              <a:rPr lang="en-US" sz="3600" dirty="0" smtClean="0"/>
              <a:t>M</a:t>
            </a:r>
          </a:p>
          <a:p>
            <a:pPr algn="ctr"/>
            <a:r>
              <a:rPr lang="en-US" sz="3600" dirty="0" smtClean="0"/>
              <a:t>U</a:t>
            </a:r>
          </a:p>
          <a:p>
            <a:pPr algn="ctr"/>
            <a:r>
              <a:rPr lang="en-US" sz="3600" dirty="0" smtClean="0"/>
              <a:t>N</a:t>
            </a:r>
          </a:p>
          <a:p>
            <a:pPr algn="ctr"/>
            <a:r>
              <a:rPr lang="en-US" sz="3600" dirty="0" smtClean="0"/>
              <a:t>I</a:t>
            </a:r>
          </a:p>
          <a:p>
            <a:pPr algn="ctr"/>
            <a:r>
              <a:rPr lang="en-US" sz="3600" dirty="0" smtClean="0"/>
              <a:t>O</a:t>
            </a:r>
          </a:p>
          <a:p>
            <a:pPr algn="ctr"/>
            <a:r>
              <a:rPr lang="en-US" sz="3600" dirty="0" smtClean="0"/>
              <a:t>N</a:t>
            </a:r>
            <a:endParaRPr lang="en-US" sz="3600" dirty="0"/>
          </a:p>
        </p:txBody>
      </p:sp>
      <p:sp>
        <p:nvSpPr>
          <p:cNvPr id="5" name="TextBox 4"/>
          <p:cNvSpPr txBox="1"/>
          <p:nvPr/>
        </p:nvSpPr>
        <p:spPr>
          <a:xfrm>
            <a:off x="6853759" y="137336"/>
            <a:ext cx="2181181" cy="5078314"/>
          </a:xfrm>
          <a:prstGeom prst="rect">
            <a:avLst/>
          </a:prstGeom>
          <a:noFill/>
        </p:spPr>
        <p:txBody>
          <a:bodyPr wrap="square" rtlCol="0">
            <a:spAutoFit/>
          </a:bodyPr>
          <a:lstStyle/>
          <a:p>
            <a:pPr algn="ctr"/>
            <a:r>
              <a:rPr lang="en-US" sz="3600" dirty="0"/>
              <a:t>C </a:t>
            </a:r>
          </a:p>
          <a:p>
            <a:pPr algn="ctr"/>
            <a:r>
              <a:rPr lang="en-US" sz="3600" dirty="0"/>
              <a:t>O</a:t>
            </a:r>
          </a:p>
          <a:p>
            <a:r>
              <a:rPr lang="en-US" sz="2400" dirty="0"/>
              <a:t> REME</a:t>
            </a:r>
            <a:r>
              <a:rPr lang="en-US" sz="3600" dirty="0"/>
              <a:t>M</a:t>
            </a:r>
            <a:r>
              <a:rPr lang="en-US" sz="2400" dirty="0"/>
              <a:t>BER !</a:t>
            </a:r>
          </a:p>
          <a:p>
            <a:pPr algn="ctr"/>
            <a:r>
              <a:rPr lang="en-US" sz="3600" dirty="0"/>
              <a:t>M</a:t>
            </a:r>
          </a:p>
          <a:p>
            <a:pPr algn="ctr"/>
            <a:r>
              <a:rPr lang="en-US" sz="3600" dirty="0"/>
              <a:t>U</a:t>
            </a:r>
          </a:p>
          <a:p>
            <a:pPr algn="ctr"/>
            <a:r>
              <a:rPr lang="en-US" sz="3600" dirty="0"/>
              <a:t>N</a:t>
            </a:r>
          </a:p>
          <a:p>
            <a:pPr algn="ctr"/>
            <a:r>
              <a:rPr lang="en-US" sz="3600" dirty="0"/>
              <a:t>I</a:t>
            </a:r>
          </a:p>
          <a:p>
            <a:pPr algn="ctr"/>
            <a:r>
              <a:rPr lang="en-US" sz="3600" dirty="0"/>
              <a:t>O</a:t>
            </a:r>
          </a:p>
          <a:p>
            <a:pPr algn="ctr"/>
            <a:r>
              <a:rPr lang="en-US" sz="3600" dirty="0"/>
              <a:t>N</a:t>
            </a:r>
            <a:endParaRPr lang="en-US" sz="3600" dirty="0"/>
          </a:p>
        </p:txBody>
      </p:sp>
    </p:spTree>
    <p:extLst>
      <p:ext uri="{BB962C8B-B14F-4D97-AF65-F5344CB8AC3E}">
        <p14:creationId xmlns:p14="http://schemas.microsoft.com/office/powerpoint/2010/main" val="889337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823" y="193911"/>
            <a:ext cx="8647175" cy="4832092"/>
          </a:xfrm>
          <a:prstGeom prst="rect">
            <a:avLst/>
          </a:prstGeom>
        </p:spPr>
        <p:txBody>
          <a:bodyPr wrap="square">
            <a:spAutoFit/>
          </a:bodyPr>
          <a:lstStyle/>
          <a:p>
            <a:pPr algn="ctr"/>
            <a:r>
              <a:rPr lang="en-US" sz="4400" dirty="0"/>
              <a:t>Luke 9:23-24 </a:t>
            </a:r>
            <a:endParaRPr lang="en-US" sz="4400" dirty="0" smtClean="0"/>
          </a:p>
          <a:p>
            <a:pPr algn="ctr"/>
            <a:r>
              <a:rPr lang="en-US" sz="4400" dirty="0" smtClean="0"/>
              <a:t>And </a:t>
            </a:r>
            <a:r>
              <a:rPr lang="en-US" sz="4400" dirty="0"/>
              <a:t>he said to all, “If anyone would come after me, let him deny himself and take up his cross daily and follow me. </a:t>
            </a:r>
            <a:r>
              <a:rPr lang="en-US" sz="4400" baseline="30000" dirty="0"/>
              <a:t>24 </a:t>
            </a:r>
            <a:r>
              <a:rPr lang="en-US" sz="4400" dirty="0"/>
              <a:t>For whoever would save his life will lose it, but whoever loses his life for my sake will save it.</a:t>
            </a:r>
          </a:p>
        </p:txBody>
      </p:sp>
    </p:spTree>
    <p:extLst>
      <p:ext uri="{BB962C8B-B14F-4D97-AF65-F5344CB8AC3E}">
        <p14:creationId xmlns:p14="http://schemas.microsoft.com/office/powerpoint/2010/main" val="397086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717" y="106652"/>
            <a:ext cx="8899223" cy="5016757"/>
          </a:xfrm>
          <a:prstGeom prst="rect">
            <a:avLst/>
          </a:prstGeom>
        </p:spPr>
        <p:txBody>
          <a:bodyPr wrap="square">
            <a:spAutoFit/>
          </a:bodyPr>
          <a:lstStyle/>
          <a:p>
            <a:r>
              <a:rPr lang="en-US" sz="3200" i="1" dirty="0"/>
              <a:t>1Corinthians 11:23-25 </a:t>
            </a:r>
            <a:r>
              <a:rPr lang="en-US" sz="3200" baseline="30000" dirty="0"/>
              <a:t> </a:t>
            </a:r>
            <a:endParaRPr lang="en-US" sz="3200" baseline="30000" dirty="0" smtClean="0"/>
          </a:p>
          <a:p>
            <a:r>
              <a:rPr lang="en-US" sz="3200" dirty="0" smtClean="0"/>
              <a:t>For</a:t>
            </a:r>
            <a:r>
              <a:rPr lang="en-US" sz="3200" dirty="0"/>
              <a:t> I received from the Lord what I also delivered to you, that the Lord Jesus on the night when he was betrayed took bread, </a:t>
            </a:r>
            <a:r>
              <a:rPr lang="en-US" sz="3200" baseline="30000" dirty="0"/>
              <a:t>24 </a:t>
            </a:r>
            <a:r>
              <a:rPr lang="en-US" sz="3200" dirty="0"/>
              <a:t>and when he had given thanks, he broke it, and said, “This is my body, which is </a:t>
            </a:r>
            <a:r>
              <a:rPr lang="en-US" sz="3200" dirty="0" smtClean="0"/>
              <a:t>for</a:t>
            </a:r>
            <a:r>
              <a:rPr lang="en-US" sz="3200" dirty="0"/>
              <a:t> you. Do this in remembrance of me.</a:t>
            </a:r>
            <a:r>
              <a:rPr lang="en-US" sz="3200" dirty="0" smtClean="0"/>
              <a:t>”</a:t>
            </a:r>
            <a:r>
              <a:rPr lang="en-US" sz="3200" dirty="0"/>
              <a:t> </a:t>
            </a:r>
            <a:r>
              <a:rPr lang="en-US" sz="3200" baseline="30000" dirty="0"/>
              <a:t>25 </a:t>
            </a:r>
            <a:r>
              <a:rPr lang="en-US" sz="3200" dirty="0"/>
              <a:t>In the same way also he took the cup, after supper, saying, </a:t>
            </a:r>
            <a:r>
              <a:rPr lang="en-US" sz="3200" dirty="0" smtClean="0"/>
              <a:t> “</a:t>
            </a:r>
            <a:r>
              <a:rPr lang="en-US" sz="3200" dirty="0"/>
              <a:t>This cup is the new covenant in my blood. Do this, as often as you drink it, in remembrance of me.”</a:t>
            </a:r>
          </a:p>
          <a:p>
            <a:r>
              <a:rPr lang="en-US" sz="3200" i="1" dirty="0"/>
              <a:t> </a:t>
            </a:r>
            <a:endParaRPr lang="en-US" sz="3200" dirty="0"/>
          </a:p>
        </p:txBody>
      </p:sp>
    </p:spTree>
    <p:extLst>
      <p:ext uri="{BB962C8B-B14F-4D97-AF65-F5344CB8AC3E}">
        <p14:creationId xmlns:p14="http://schemas.microsoft.com/office/powerpoint/2010/main" val="98991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2" name="Picture 1" descr="iu-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4080617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28"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5718" y="145434"/>
            <a:ext cx="8841058" cy="4524316"/>
          </a:xfrm>
          <a:prstGeom prst="rect">
            <a:avLst/>
          </a:prstGeom>
        </p:spPr>
        <p:txBody>
          <a:bodyPr wrap="square">
            <a:spAutoFit/>
          </a:bodyPr>
          <a:lstStyle/>
          <a:p>
            <a:pPr algn="ctr"/>
            <a:r>
              <a:rPr lang="en-US" sz="3600" b="1" dirty="0"/>
              <a:t>Proverbs 6:16-19</a:t>
            </a:r>
            <a:r>
              <a:rPr lang="en-US" sz="3600" b="1" baseline="30000" dirty="0"/>
              <a:t> </a:t>
            </a:r>
            <a:endParaRPr lang="en-US" sz="3600" b="1" baseline="30000" dirty="0" smtClean="0"/>
          </a:p>
          <a:p>
            <a:pPr algn="ctr"/>
            <a:r>
              <a:rPr lang="en-US" sz="3600" dirty="0" smtClean="0"/>
              <a:t>There </a:t>
            </a:r>
            <a:r>
              <a:rPr lang="en-US" sz="3600" dirty="0"/>
              <a:t>are six things that the Lord hates, seven that are an abomination to him: </a:t>
            </a:r>
            <a:r>
              <a:rPr lang="en-US" sz="3600" baseline="30000" dirty="0"/>
              <a:t>17 </a:t>
            </a:r>
            <a:r>
              <a:rPr lang="en-US" sz="3600" dirty="0"/>
              <a:t>haughty eyes, a lying tongue, and hands that shed innocent blood, a heart that devises wicked plans, feet that make haste to run to evil, </a:t>
            </a:r>
            <a:r>
              <a:rPr lang="en-US" sz="3600" baseline="30000" dirty="0"/>
              <a:t>19 </a:t>
            </a:r>
            <a:r>
              <a:rPr lang="en-US" sz="3600" dirty="0"/>
              <a:t>a false witness who breathes out lies, and one who sows discord among brothers.</a:t>
            </a:r>
            <a:endParaRPr lang="en-US" sz="3600" b="1" dirty="0"/>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377" y="213303"/>
            <a:ext cx="8414516" cy="4401205"/>
          </a:xfrm>
          <a:prstGeom prst="rect">
            <a:avLst/>
          </a:prstGeom>
        </p:spPr>
        <p:txBody>
          <a:bodyPr wrap="square">
            <a:spAutoFit/>
          </a:bodyPr>
          <a:lstStyle/>
          <a:p>
            <a:pPr algn="ctr"/>
            <a:r>
              <a:rPr lang="en-US" sz="4000" b="1" dirty="0"/>
              <a:t>Ephesians 5:8-</a:t>
            </a:r>
            <a:r>
              <a:rPr lang="en-US" sz="4000" b="1" dirty="0" smtClean="0"/>
              <a:t>10</a:t>
            </a:r>
          </a:p>
          <a:p>
            <a:pPr algn="ctr"/>
            <a:r>
              <a:rPr lang="en-US" sz="4000" dirty="0" smtClean="0"/>
              <a:t>for</a:t>
            </a:r>
            <a:r>
              <a:rPr lang="en-US" sz="4000" dirty="0"/>
              <a:t> at one time you were darkness, but now you are light in the Lord. Walk as children of light </a:t>
            </a:r>
            <a:r>
              <a:rPr lang="en-US" sz="4000" b="1" baseline="30000" dirty="0"/>
              <a:t>9 </a:t>
            </a:r>
            <a:r>
              <a:rPr lang="en-US" sz="4000" dirty="0" smtClean="0"/>
              <a:t>for</a:t>
            </a:r>
            <a:r>
              <a:rPr lang="en-US" sz="4000" dirty="0"/>
              <a:t> the fruit of light is found in all that is good and right and </a:t>
            </a:r>
            <a:r>
              <a:rPr lang="en-US" sz="4000" dirty="0" smtClean="0"/>
              <a:t>true,</a:t>
            </a:r>
            <a:r>
              <a:rPr lang="en-US" sz="4000" dirty="0"/>
              <a:t> </a:t>
            </a:r>
            <a:r>
              <a:rPr lang="en-US" sz="4000" b="1" baseline="30000" dirty="0"/>
              <a:t>10 </a:t>
            </a:r>
            <a:r>
              <a:rPr lang="en-US" sz="4000" dirty="0"/>
              <a:t>and try to discern what is pleasing </a:t>
            </a:r>
            <a:r>
              <a:rPr lang="en-US" sz="4000" dirty="0" smtClean="0"/>
              <a:t>to </a:t>
            </a:r>
            <a:r>
              <a:rPr lang="en-US" sz="4000" dirty="0"/>
              <a:t>the Lord.</a:t>
            </a:r>
          </a:p>
        </p:txBody>
      </p:sp>
    </p:spTree>
    <p:extLst>
      <p:ext uri="{BB962C8B-B14F-4D97-AF65-F5344CB8AC3E}">
        <p14:creationId xmlns:p14="http://schemas.microsoft.com/office/powerpoint/2010/main" val="5630944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941" y="9696"/>
            <a:ext cx="8928305" cy="5078314"/>
          </a:xfrm>
          <a:prstGeom prst="rect">
            <a:avLst/>
          </a:prstGeom>
        </p:spPr>
        <p:txBody>
          <a:bodyPr wrap="square">
            <a:spAutoFit/>
          </a:bodyPr>
          <a:lstStyle/>
          <a:p>
            <a:pPr algn="ctr"/>
            <a:r>
              <a:rPr lang="en-US" sz="3600" b="1" u="sng" dirty="0">
                <a:solidFill>
                  <a:srgbClr val="F9CD49"/>
                </a:solidFill>
              </a:rPr>
              <a:t>7 Things that please </a:t>
            </a:r>
            <a:r>
              <a:rPr lang="en-US" sz="3600" b="1" u="sng" dirty="0" smtClean="0">
                <a:solidFill>
                  <a:srgbClr val="F9CD49"/>
                </a:solidFill>
              </a:rPr>
              <a:t>God</a:t>
            </a:r>
          </a:p>
          <a:p>
            <a:pPr algn="ctr"/>
            <a:endParaRPr lang="en-US" sz="3600" b="1" i="1" dirty="0" smtClean="0">
              <a:solidFill>
                <a:srgbClr val="F9CD49"/>
              </a:solidFill>
            </a:endParaRPr>
          </a:p>
          <a:p>
            <a:pPr algn="ctr"/>
            <a:r>
              <a:rPr lang="en-US" sz="3600" b="1" i="1" dirty="0" smtClean="0"/>
              <a:t>Faith </a:t>
            </a:r>
            <a:r>
              <a:rPr lang="en-US" sz="3600" b="1" i="1" dirty="0"/>
              <a:t>pleases God</a:t>
            </a:r>
            <a:r>
              <a:rPr lang="en-US" sz="3600" i="1" dirty="0"/>
              <a:t> </a:t>
            </a:r>
            <a:endParaRPr lang="en-US" sz="3600" i="1" dirty="0" smtClean="0"/>
          </a:p>
          <a:p>
            <a:pPr algn="ctr"/>
            <a:r>
              <a:rPr lang="en-US" sz="3600" b="1" i="1" dirty="0">
                <a:solidFill>
                  <a:srgbClr val="F9CD49"/>
                </a:solidFill>
              </a:rPr>
              <a:t>Being </a:t>
            </a:r>
            <a:r>
              <a:rPr lang="en-US" sz="3600" b="1" i="1" dirty="0" smtClean="0">
                <a:solidFill>
                  <a:srgbClr val="F9CD49"/>
                </a:solidFill>
              </a:rPr>
              <a:t>spiritually </a:t>
            </a:r>
            <a:r>
              <a:rPr lang="en-US" sz="3600" b="1" i="1" dirty="0">
                <a:solidFill>
                  <a:srgbClr val="F9CD49"/>
                </a:solidFill>
              </a:rPr>
              <a:t>minded pleases </a:t>
            </a:r>
            <a:r>
              <a:rPr lang="en-US" sz="3600" b="1" i="1" dirty="0" smtClean="0">
                <a:solidFill>
                  <a:srgbClr val="F9CD49"/>
                </a:solidFill>
              </a:rPr>
              <a:t>God</a:t>
            </a:r>
          </a:p>
          <a:p>
            <a:pPr algn="ctr"/>
            <a:r>
              <a:rPr lang="en-US" sz="3600" i="1" dirty="0" smtClean="0"/>
              <a:t> </a:t>
            </a:r>
            <a:r>
              <a:rPr lang="en-US" sz="3600" b="1" i="1" dirty="0"/>
              <a:t>Studying, and following Jesus </a:t>
            </a:r>
            <a:r>
              <a:rPr lang="en-US" sz="3600" b="1" i="1" dirty="0" smtClean="0"/>
              <a:t>pleases </a:t>
            </a:r>
            <a:r>
              <a:rPr lang="en-US" sz="3600" b="1" i="1" dirty="0"/>
              <a:t>God </a:t>
            </a:r>
            <a:endParaRPr lang="en-US" sz="3600" b="1" i="1" dirty="0" smtClean="0"/>
          </a:p>
          <a:p>
            <a:pPr algn="ctr"/>
            <a:r>
              <a:rPr lang="en-US" sz="3600" b="1" i="1" dirty="0">
                <a:solidFill>
                  <a:srgbClr val="F9CD49"/>
                </a:solidFill>
              </a:rPr>
              <a:t>Our obedience pleases God </a:t>
            </a:r>
            <a:endParaRPr lang="en-US" sz="3600" b="1" i="1" dirty="0" smtClean="0">
              <a:solidFill>
                <a:srgbClr val="F9CD49"/>
              </a:solidFill>
            </a:endParaRPr>
          </a:p>
          <a:p>
            <a:pPr algn="ctr"/>
            <a:r>
              <a:rPr lang="en-US" sz="3600" b="1" i="1" dirty="0"/>
              <a:t>Doing His will pleases God </a:t>
            </a:r>
            <a:endParaRPr lang="en-US" sz="3600" b="1" i="1" dirty="0" smtClean="0"/>
          </a:p>
          <a:p>
            <a:pPr algn="ctr"/>
            <a:r>
              <a:rPr lang="en-US" sz="3600" b="1" i="1" dirty="0">
                <a:solidFill>
                  <a:srgbClr val="F9CD49"/>
                </a:solidFill>
              </a:rPr>
              <a:t>Giving the sacrifices he desires pleases God </a:t>
            </a:r>
            <a:endParaRPr lang="en-US" sz="3600" b="1" i="1" dirty="0" smtClean="0">
              <a:solidFill>
                <a:srgbClr val="F9CD49"/>
              </a:solidFill>
            </a:endParaRPr>
          </a:p>
          <a:p>
            <a:pPr algn="ctr"/>
            <a:r>
              <a:rPr lang="en-US" sz="3600" b="1" i="1" dirty="0"/>
              <a:t>The Fear of the Lord pleases God </a:t>
            </a:r>
            <a:endParaRPr lang="en-US" sz="3600" i="1" dirty="0"/>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13363" y="59304"/>
            <a:ext cx="4843681" cy="830997"/>
          </a:xfrm>
          <a:prstGeom prst="rect">
            <a:avLst/>
          </a:prstGeom>
        </p:spPr>
        <p:txBody>
          <a:bodyPr wrap="none">
            <a:spAutoFit/>
          </a:bodyPr>
          <a:lstStyle/>
          <a:p>
            <a:r>
              <a:rPr lang="en-US" sz="4800" b="1" i="1" dirty="0">
                <a:solidFill>
                  <a:srgbClr val="F9CD49"/>
                </a:solidFill>
              </a:rPr>
              <a:t>Faith pleases God </a:t>
            </a:r>
            <a:endParaRPr lang="en-US" sz="4800" dirty="0">
              <a:solidFill>
                <a:srgbClr val="F9CD49"/>
              </a:solidFill>
            </a:endParaRPr>
          </a:p>
        </p:txBody>
      </p:sp>
      <p:sp>
        <p:nvSpPr>
          <p:cNvPr id="4" name="Rectangle 3"/>
          <p:cNvSpPr/>
          <p:nvPr/>
        </p:nvSpPr>
        <p:spPr>
          <a:xfrm>
            <a:off x="164799" y="847572"/>
            <a:ext cx="8773199" cy="3170099"/>
          </a:xfrm>
          <a:prstGeom prst="rect">
            <a:avLst/>
          </a:prstGeom>
        </p:spPr>
        <p:txBody>
          <a:bodyPr wrap="square">
            <a:spAutoFit/>
          </a:bodyPr>
          <a:lstStyle/>
          <a:p>
            <a:pPr algn="ctr"/>
            <a:r>
              <a:rPr lang="en-US" sz="4000" b="1" dirty="0"/>
              <a:t>Hebrews 11:6</a:t>
            </a:r>
            <a:r>
              <a:rPr lang="en-US" sz="4000" i="1" dirty="0"/>
              <a:t> </a:t>
            </a:r>
            <a:endParaRPr lang="en-US" sz="4000" i="1" dirty="0" smtClean="0"/>
          </a:p>
          <a:p>
            <a:pPr algn="ctr"/>
            <a:r>
              <a:rPr lang="en-US" sz="4000" dirty="0" smtClean="0"/>
              <a:t>And </a:t>
            </a:r>
            <a:r>
              <a:rPr lang="en-US" sz="4000" dirty="0"/>
              <a:t>without faith it is impossible to please him, for whoever would draw near to God must believe that he exists and that he rewards those who seek him.</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36" y="329649"/>
            <a:ext cx="8947693" cy="4154983"/>
          </a:xfrm>
          <a:prstGeom prst="rect">
            <a:avLst/>
          </a:prstGeom>
        </p:spPr>
        <p:txBody>
          <a:bodyPr wrap="square">
            <a:spAutoFit/>
          </a:bodyPr>
          <a:lstStyle/>
          <a:p>
            <a:pPr algn="ctr"/>
            <a:r>
              <a:rPr lang="en-US" sz="4400" b="1" i="1" dirty="0"/>
              <a:t>Hebrews 11:5</a:t>
            </a:r>
            <a:r>
              <a:rPr lang="en-US" sz="4400" i="1" dirty="0"/>
              <a:t> </a:t>
            </a:r>
            <a:endParaRPr lang="en-US" sz="4400" i="1" dirty="0" smtClean="0"/>
          </a:p>
          <a:p>
            <a:pPr algn="ctr"/>
            <a:r>
              <a:rPr lang="en-US" sz="4400" i="1" dirty="0" smtClean="0"/>
              <a:t>By </a:t>
            </a:r>
            <a:r>
              <a:rPr lang="en-US" sz="4400" i="1" dirty="0"/>
              <a:t>faith Enoch was taken up so that he should not see death, and he was not found, because God had taken him. Now before he was taken he was commended as having pleased God.</a:t>
            </a:r>
            <a:endParaRPr lang="en-US" sz="4400" dirty="0"/>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941" y="103969"/>
            <a:ext cx="8957388" cy="5078314"/>
          </a:xfrm>
          <a:prstGeom prst="rect">
            <a:avLst/>
          </a:prstGeom>
        </p:spPr>
        <p:txBody>
          <a:bodyPr wrap="square">
            <a:spAutoFit/>
          </a:bodyPr>
          <a:lstStyle/>
          <a:p>
            <a:r>
              <a:rPr lang="en-US" sz="3600" b="1" i="1" dirty="0"/>
              <a:t>Jude 1:14-15</a:t>
            </a:r>
            <a:r>
              <a:rPr lang="en-US" sz="3600" i="1" dirty="0"/>
              <a:t> </a:t>
            </a:r>
            <a:r>
              <a:rPr lang="en-US" sz="3600" dirty="0" smtClean="0"/>
              <a:t>It </a:t>
            </a:r>
            <a:r>
              <a:rPr lang="en-US" sz="3600" dirty="0"/>
              <a:t>was also about these that Enoch, the seventh from Adam, prophesied, saying, “Behold, the Lord comes with ten thousands of his holy ones, </a:t>
            </a:r>
            <a:r>
              <a:rPr lang="en-US" sz="3600" b="1" baseline="30000" dirty="0"/>
              <a:t>15 </a:t>
            </a:r>
            <a:r>
              <a:rPr lang="en-US" sz="3600" dirty="0"/>
              <a:t>to execute judgment on all and to convict all the ungodly of all their deeds of ungodliness that they have committed in such an ungodly way, and of all the harsh things that ungodly sinners have spoken against him.”</a:t>
            </a: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941" y="87260"/>
            <a:ext cx="8938000" cy="4585871"/>
          </a:xfrm>
          <a:prstGeom prst="rect">
            <a:avLst/>
          </a:prstGeom>
        </p:spPr>
        <p:txBody>
          <a:bodyPr wrap="square">
            <a:spAutoFit/>
          </a:bodyPr>
          <a:lstStyle/>
          <a:p>
            <a:pPr algn="ctr"/>
            <a:r>
              <a:rPr lang="en-US" sz="4000" b="1" dirty="0">
                <a:solidFill>
                  <a:srgbClr val="F9CD49"/>
                </a:solidFill>
              </a:rPr>
              <a:t>Being </a:t>
            </a:r>
            <a:r>
              <a:rPr lang="en-US" sz="4000" b="1" dirty="0" smtClean="0">
                <a:solidFill>
                  <a:srgbClr val="F9CD49"/>
                </a:solidFill>
              </a:rPr>
              <a:t>spiritually </a:t>
            </a:r>
            <a:r>
              <a:rPr lang="en-US" sz="4000" b="1" dirty="0">
                <a:solidFill>
                  <a:srgbClr val="F9CD49"/>
                </a:solidFill>
              </a:rPr>
              <a:t>minded pleases God</a:t>
            </a:r>
            <a:r>
              <a:rPr lang="en-US" sz="4000" dirty="0">
                <a:solidFill>
                  <a:srgbClr val="F9CD49"/>
                </a:solidFill>
              </a:rPr>
              <a:t> </a:t>
            </a:r>
            <a:endParaRPr lang="en-US" sz="4000" dirty="0" smtClean="0">
              <a:solidFill>
                <a:srgbClr val="F9CD49"/>
              </a:solidFill>
            </a:endParaRPr>
          </a:p>
          <a:p>
            <a:pPr algn="ctr"/>
            <a:r>
              <a:rPr lang="en-US" sz="3600" b="1" dirty="0" smtClean="0"/>
              <a:t>Romans </a:t>
            </a:r>
            <a:r>
              <a:rPr lang="en-US" sz="3600" b="1" dirty="0"/>
              <a:t>8:6-9</a:t>
            </a:r>
            <a:r>
              <a:rPr lang="en-US" sz="3600" dirty="0"/>
              <a:t> </a:t>
            </a:r>
            <a:endParaRPr lang="en-US" sz="3600" dirty="0" smtClean="0"/>
          </a:p>
          <a:p>
            <a:r>
              <a:rPr lang="en-US" sz="3600" dirty="0" smtClean="0"/>
              <a:t>For </a:t>
            </a:r>
            <a:r>
              <a:rPr lang="en-US" sz="3600" dirty="0"/>
              <a:t>to set the mind on the flesh is death, but to set the mind on the Spirit is life and peace. </a:t>
            </a:r>
            <a:r>
              <a:rPr lang="en-US" sz="3600" dirty="0"/>
              <a:t> </a:t>
            </a:r>
            <a:r>
              <a:rPr lang="en-US" sz="3600" b="1" baseline="30000" dirty="0" smtClean="0"/>
              <a:t>7</a:t>
            </a:r>
            <a:r>
              <a:rPr lang="en-US" sz="3600" b="1" baseline="30000" dirty="0"/>
              <a:t> </a:t>
            </a:r>
            <a:r>
              <a:rPr lang="en-US" sz="3600" dirty="0"/>
              <a:t>For the mind that is set on the flesh is hostile to God, for it does not submit to God's law; </a:t>
            </a:r>
            <a:r>
              <a:rPr lang="en-US" sz="3600" dirty="0" smtClean="0"/>
              <a:t> indeed</a:t>
            </a:r>
            <a:r>
              <a:rPr lang="en-US" sz="3600" dirty="0"/>
              <a:t>, it cannot. </a:t>
            </a:r>
            <a:r>
              <a:rPr lang="en-US" sz="3600" b="1" baseline="30000" dirty="0"/>
              <a:t>8 </a:t>
            </a:r>
            <a:r>
              <a:rPr lang="en-US" sz="3600" dirty="0"/>
              <a:t>Those who are in the flesh cannot please </a:t>
            </a:r>
            <a:r>
              <a:rPr lang="en-US" sz="3600" dirty="0" smtClean="0"/>
              <a:t>God </a:t>
            </a:r>
            <a:r>
              <a:rPr lang="mr-IN" sz="3600" dirty="0" smtClean="0"/>
              <a:t>………</a:t>
            </a:r>
            <a:r>
              <a:rPr lang="en-US" sz="3600" dirty="0" smtClean="0"/>
              <a:t>..</a:t>
            </a:r>
            <a:endParaRPr lang="en-US" sz="3600" dirty="0"/>
          </a:p>
        </p:txBody>
      </p:sp>
    </p:spTree>
    <p:extLst>
      <p:ext uri="{BB962C8B-B14F-4D97-AF65-F5344CB8AC3E}">
        <p14:creationId xmlns:p14="http://schemas.microsoft.com/office/powerpoint/2010/main" val="1724544749"/>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29371</TotalTime>
  <Words>442</Words>
  <Application>Microsoft Macintosh PowerPoint</Application>
  <PresentationFormat>On-screen Show (16:9)</PresentationFormat>
  <Paragraphs>90</Paragraphs>
  <Slides>29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871</cp:revision>
  <dcterms:created xsi:type="dcterms:W3CDTF">2016-08-27T22:55:59Z</dcterms:created>
  <dcterms:modified xsi:type="dcterms:W3CDTF">2021-02-13T22:39:49Z</dcterms:modified>
</cp:coreProperties>
</file>