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376" r:id="rId2"/>
    <p:sldId id="397" r:id="rId3"/>
    <p:sldId id="398" r:id="rId4"/>
    <p:sldId id="354" r:id="rId5"/>
    <p:sldId id="469" r:id="rId6"/>
    <p:sldId id="380" r:id="rId7"/>
    <p:sldId id="429" r:id="rId8"/>
    <p:sldId id="345" r:id="rId9"/>
    <p:sldId id="445" r:id="rId10"/>
    <p:sldId id="452" r:id="rId11"/>
    <p:sldId id="335" r:id="rId12"/>
    <p:sldId id="430" r:id="rId13"/>
    <p:sldId id="431" r:id="rId14"/>
    <p:sldId id="432" r:id="rId15"/>
    <p:sldId id="433" r:id="rId16"/>
    <p:sldId id="435" r:id="rId17"/>
    <p:sldId id="434" r:id="rId18"/>
    <p:sldId id="453" r:id="rId19"/>
    <p:sldId id="454" r:id="rId20"/>
    <p:sldId id="455" r:id="rId21"/>
    <p:sldId id="456" r:id="rId22"/>
    <p:sldId id="470" r:id="rId23"/>
    <p:sldId id="462" r:id="rId24"/>
    <p:sldId id="463" r:id="rId25"/>
    <p:sldId id="464" r:id="rId26"/>
    <p:sldId id="465" r:id="rId27"/>
    <p:sldId id="466" r:id="rId28"/>
    <p:sldId id="447" r:id="rId29"/>
    <p:sldId id="468" r:id="rId30"/>
    <p:sldId id="261"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537"/>
    <a:srgbClr val="25060F"/>
    <a:srgbClr val="430544"/>
    <a:srgbClr val="4C064E"/>
    <a:srgbClr val="7F0081"/>
    <a:srgbClr val="68005C"/>
    <a:srgbClr val="A70503"/>
    <a:srgbClr val="452303"/>
    <a:srgbClr val="E0690A"/>
    <a:srgbClr val="F9C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19" d="100"/>
          <a:sy n="119" d="100"/>
        </p:scale>
        <p:origin x="-104" y="-21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12/25/20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12/25/20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3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0860" y="384162"/>
            <a:ext cx="8484949" cy="4462760"/>
          </a:xfrm>
          <a:prstGeom prst="rect">
            <a:avLst/>
          </a:prstGeom>
        </p:spPr>
        <p:txBody>
          <a:bodyPr wrap="square">
            <a:spAutoFit/>
          </a:bodyPr>
          <a:lstStyle/>
          <a:p>
            <a:r>
              <a:rPr lang="en-US" sz="4400" dirty="0"/>
              <a:t>Hebrews 5:14</a:t>
            </a:r>
            <a:r>
              <a:rPr lang="en-US" sz="4400" baseline="30000" dirty="0"/>
              <a:t> </a:t>
            </a:r>
            <a:endParaRPr lang="en-US" sz="4400" baseline="30000" dirty="0" smtClean="0"/>
          </a:p>
          <a:p>
            <a:r>
              <a:rPr lang="en-US" sz="4800" dirty="0" smtClean="0"/>
              <a:t>But </a:t>
            </a:r>
            <a:r>
              <a:rPr lang="en-US" sz="4800" dirty="0"/>
              <a:t>solid food is for the mature, for those who have their powers </a:t>
            </a:r>
            <a:r>
              <a:rPr lang="en-US" sz="4800" dirty="0" smtClean="0"/>
              <a:t> of </a:t>
            </a:r>
            <a:r>
              <a:rPr lang="en-US" sz="4800" dirty="0"/>
              <a:t>discernment trained by constant </a:t>
            </a:r>
            <a:r>
              <a:rPr lang="en-US" sz="4800" dirty="0" smtClean="0"/>
              <a:t> practice </a:t>
            </a:r>
            <a:r>
              <a:rPr lang="en-US" sz="4800" dirty="0"/>
              <a:t>to distinguish good from evil </a:t>
            </a:r>
          </a:p>
        </p:txBody>
      </p:sp>
    </p:spTree>
    <p:extLst>
      <p:ext uri="{BB962C8B-B14F-4D97-AF65-F5344CB8AC3E}">
        <p14:creationId xmlns:p14="http://schemas.microsoft.com/office/powerpoint/2010/main" val="30505227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89" y="362820"/>
            <a:ext cx="8260818" cy="3785652"/>
          </a:xfrm>
          <a:prstGeom prst="rect">
            <a:avLst/>
          </a:prstGeom>
        </p:spPr>
        <p:txBody>
          <a:bodyPr wrap="square">
            <a:spAutoFit/>
          </a:bodyPr>
          <a:lstStyle/>
          <a:p>
            <a:r>
              <a:rPr lang="en-US" sz="4800" b="1" dirty="0"/>
              <a:t>1 Corinthians 1:18</a:t>
            </a:r>
            <a:r>
              <a:rPr lang="en-US" sz="4800" b="1" baseline="30000" dirty="0"/>
              <a:t> </a:t>
            </a:r>
            <a:endParaRPr lang="en-US" sz="4800" b="1" baseline="30000" dirty="0" smtClean="0"/>
          </a:p>
          <a:p>
            <a:r>
              <a:rPr lang="en-US" sz="4800" dirty="0" smtClean="0"/>
              <a:t>For </a:t>
            </a:r>
            <a:r>
              <a:rPr lang="en-US" sz="4800" dirty="0"/>
              <a:t>the word of the cross is folly to those who are perishing, but to us who are being saved it is the power of God.</a:t>
            </a:r>
            <a:endParaRPr lang="en-US" sz="48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606" y="266780"/>
            <a:ext cx="8122071" cy="4708981"/>
          </a:xfrm>
          <a:prstGeom prst="rect">
            <a:avLst/>
          </a:prstGeom>
        </p:spPr>
        <p:txBody>
          <a:bodyPr wrap="square">
            <a:spAutoFit/>
          </a:bodyPr>
          <a:lstStyle/>
          <a:p>
            <a:pPr algn="ctr"/>
            <a:r>
              <a:rPr lang="en-US" sz="6000" dirty="0"/>
              <a:t>1 Corinthians 1:23</a:t>
            </a:r>
            <a:r>
              <a:rPr lang="en-US" sz="6000" baseline="30000" dirty="0"/>
              <a:t> </a:t>
            </a:r>
            <a:endParaRPr lang="en-US" sz="6000" baseline="30000" dirty="0" smtClean="0"/>
          </a:p>
          <a:p>
            <a:pPr algn="ctr"/>
            <a:r>
              <a:rPr lang="en-US" sz="6000" dirty="0" smtClean="0"/>
              <a:t>but </a:t>
            </a:r>
            <a:r>
              <a:rPr lang="en-US" sz="6000" dirty="0"/>
              <a:t>we </a:t>
            </a:r>
            <a:r>
              <a:rPr lang="en-US" sz="6000" dirty="0" smtClean="0"/>
              <a:t>preach Christ</a:t>
            </a:r>
            <a:r>
              <a:rPr lang="en-US" sz="6000" dirty="0"/>
              <a:t> </a:t>
            </a:r>
            <a:r>
              <a:rPr lang="en-US" sz="6000" dirty="0" smtClean="0"/>
              <a:t> crucified</a:t>
            </a:r>
            <a:r>
              <a:rPr lang="en-US" sz="6000" dirty="0"/>
              <a:t>, </a:t>
            </a:r>
            <a:r>
              <a:rPr lang="en-US" sz="6000" dirty="0" smtClean="0"/>
              <a:t>a </a:t>
            </a:r>
            <a:r>
              <a:rPr lang="en-US" sz="6000" dirty="0"/>
              <a:t>stumbling block to Jews and folly </a:t>
            </a:r>
            <a:r>
              <a:rPr lang="en-US" sz="6000" dirty="0" smtClean="0"/>
              <a:t> to </a:t>
            </a:r>
            <a:r>
              <a:rPr lang="en-US" sz="6000" dirty="0"/>
              <a:t>Gentiles.</a:t>
            </a:r>
            <a:endParaRPr lang="en-US" sz="6000" b="1"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6864" y="330807"/>
            <a:ext cx="8542982" cy="4401205"/>
          </a:xfrm>
          <a:prstGeom prst="rect">
            <a:avLst/>
          </a:prstGeom>
        </p:spPr>
        <p:txBody>
          <a:bodyPr wrap="square">
            <a:spAutoFit/>
          </a:bodyPr>
          <a:lstStyle/>
          <a:p>
            <a:r>
              <a:rPr lang="en-US" sz="4000" b="1" dirty="0"/>
              <a:t>1 Corinthians 2:1-2 </a:t>
            </a:r>
            <a:endParaRPr lang="en-US" sz="4000" b="1" dirty="0" smtClean="0"/>
          </a:p>
          <a:p>
            <a:r>
              <a:rPr lang="en-US" sz="4000" dirty="0" smtClean="0"/>
              <a:t>And </a:t>
            </a:r>
            <a:r>
              <a:rPr lang="en-US" sz="4000" dirty="0"/>
              <a:t>I, when I came to you, brothers, did not come proclaiming to you the testimony of God with lofty speech or wisdom. </a:t>
            </a:r>
            <a:r>
              <a:rPr lang="en-US" sz="4000" baseline="30000" dirty="0"/>
              <a:t>2 </a:t>
            </a:r>
            <a:r>
              <a:rPr lang="en-US" sz="4000" dirty="0"/>
              <a:t>For I decided to know nothing among you except Jesus Christ and him crucified </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458" y="149396"/>
            <a:ext cx="8805136" cy="4524315"/>
          </a:xfrm>
          <a:prstGeom prst="rect">
            <a:avLst/>
          </a:prstGeom>
        </p:spPr>
        <p:txBody>
          <a:bodyPr wrap="square">
            <a:spAutoFit/>
          </a:bodyPr>
          <a:lstStyle/>
          <a:p>
            <a:r>
              <a:rPr lang="en-US" sz="4800" dirty="0"/>
              <a:t>Galatians 6:14</a:t>
            </a:r>
            <a:r>
              <a:rPr lang="en-US" sz="4800" baseline="30000" dirty="0"/>
              <a:t> </a:t>
            </a:r>
            <a:endParaRPr lang="en-US" sz="4800" baseline="30000" dirty="0" smtClean="0"/>
          </a:p>
          <a:p>
            <a:r>
              <a:rPr lang="en-US" sz="4800" dirty="0" smtClean="0"/>
              <a:t>But </a:t>
            </a:r>
            <a:r>
              <a:rPr lang="en-US" sz="4800" dirty="0"/>
              <a:t>far be it from me to boast </a:t>
            </a:r>
            <a:r>
              <a:rPr lang="en-US" sz="4800" dirty="0" smtClean="0"/>
              <a:t> except in </a:t>
            </a:r>
            <a:r>
              <a:rPr lang="en-US" sz="4800" dirty="0"/>
              <a:t>the cross of our Lord Jesus Christ, by which the world </a:t>
            </a:r>
            <a:r>
              <a:rPr lang="en-US" sz="4800" dirty="0" smtClean="0"/>
              <a:t> has </a:t>
            </a:r>
            <a:r>
              <a:rPr lang="en-US" sz="4800" dirty="0"/>
              <a:t>been crucified to me, and I to the world.</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131" y="160067"/>
            <a:ext cx="8666388" cy="4832092"/>
          </a:xfrm>
          <a:prstGeom prst="rect">
            <a:avLst/>
          </a:prstGeom>
        </p:spPr>
        <p:txBody>
          <a:bodyPr wrap="square">
            <a:spAutoFit/>
          </a:bodyPr>
          <a:lstStyle/>
          <a:p>
            <a:r>
              <a:rPr lang="en-US" sz="4400" dirty="0"/>
              <a:t>Matthew 16:21-23</a:t>
            </a:r>
            <a:r>
              <a:rPr lang="en-US" sz="4400" baseline="30000" dirty="0"/>
              <a:t> </a:t>
            </a:r>
            <a:endParaRPr lang="en-US" sz="4400" baseline="30000" dirty="0" smtClean="0"/>
          </a:p>
          <a:p>
            <a:r>
              <a:rPr lang="en-US" sz="4400" dirty="0" smtClean="0"/>
              <a:t>From </a:t>
            </a:r>
            <a:r>
              <a:rPr lang="en-US" sz="4400" dirty="0"/>
              <a:t>that time Jesus began to show his disciples that he must go to Jerusalem and suffer many things from the elders and chief priests and scribes, and be killed, and on the third day be raised. </a:t>
            </a:r>
            <a:r>
              <a:rPr lang="mr-IN" sz="4400" dirty="0" smtClean="0"/>
              <a:t>………</a:t>
            </a:r>
            <a:r>
              <a:rPr lang="en-US" sz="4400" dirty="0" smtClean="0"/>
              <a:t>.</a:t>
            </a:r>
            <a:endParaRPr lang="en-US" sz="4400"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131" y="126742"/>
            <a:ext cx="8677061" cy="5016758"/>
          </a:xfrm>
          <a:prstGeom prst="rect">
            <a:avLst/>
          </a:prstGeom>
        </p:spPr>
        <p:txBody>
          <a:bodyPr wrap="square">
            <a:spAutoFit/>
          </a:bodyPr>
          <a:lstStyle/>
          <a:p>
            <a:r>
              <a:rPr lang="mr-IN" sz="4000" dirty="0" smtClean="0"/>
              <a:t>………</a:t>
            </a:r>
            <a:r>
              <a:rPr lang="en-US" sz="4000" dirty="0" smtClean="0"/>
              <a:t>..</a:t>
            </a:r>
            <a:r>
              <a:rPr lang="en-US" sz="4000" dirty="0"/>
              <a:t> </a:t>
            </a:r>
            <a:r>
              <a:rPr lang="en-US" sz="4000" baseline="30000" dirty="0"/>
              <a:t>22 </a:t>
            </a:r>
            <a:r>
              <a:rPr lang="en-US" sz="4000" dirty="0"/>
              <a:t>And Peter took him aside and began to rebuke him, saying, “Far be it from you, Lord! This shall never happen to you.” </a:t>
            </a:r>
            <a:r>
              <a:rPr lang="en-US" sz="4000" baseline="30000" dirty="0"/>
              <a:t>23 </a:t>
            </a:r>
            <a:r>
              <a:rPr lang="en-US" sz="4000" dirty="0"/>
              <a:t>But he turned and said to Peter, “Get behind me, Satan! You are a hindrance to me. For you are not setting your mind on the things of God, but on the things of man.”</a:t>
            </a:r>
            <a:endParaRPr lang="en-US" sz="4000" b="1" dirty="0"/>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421" y="288121"/>
            <a:ext cx="8837154" cy="3970318"/>
          </a:xfrm>
          <a:prstGeom prst="rect">
            <a:avLst/>
          </a:prstGeom>
        </p:spPr>
        <p:txBody>
          <a:bodyPr wrap="square">
            <a:spAutoFit/>
          </a:bodyPr>
          <a:lstStyle/>
          <a:p>
            <a:pPr algn="ctr"/>
            <a:r>
              <a:rPr lang="en-US" sz="4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Response </a:t>
            </a:r>
          </a:p>
          <a:p>
            <a:pPr algn="ctr"/>
            <a:r>
              <a:rPr lang="en-US" sz="2400" b="1" dirty="0" smtClean="0"/>
              <a:t>Faithfull </a:t>
            </a:r>
            <a:r>
              <a:rPr lang="en-US" sz="2400" b="1" dirty="0"/>
              <a:t>fulfillment of the ministry you have been called to.</a:t>
            </a:r>
            <a:endParaRPr lang="en-US" sz="2400" dirty="0"/>
          </a:p>
          <a:p>
            <a:pPr algn="ctr"/>
            <a:endParaRPr lang="en-US" sz="2400" b="1" dirty="0" smtClean="0"/>
          </a:p>
          <a:p>
            <a:pPr algn="ctr"/>
            <a:r>
              <a:rPr lang="en-US" sz="4000" b="1" dirty="0" smtClean="0"/>
              <a:t>2 </a:t>
            </a:r>
            <a:r>
              <a:rPr lang="en-US" sz="4000" b="1" dirty="0"/>
              <a:t>Timothy 3:5 </a:t>
            </a:r>
            <a:endParaRPr lang="en-US" sz="4000" b="1" dirty="0" smtClean="0"/>
          </a:p>
          <a:p>
            <a:pPr algn="ctr"/>
            <a:r>
              <a:rPr lang="en-US" sz="4000" dirty="0" smtClean="0"/>
              <a:t>As </a:t>
            </a:r>
            <a:r>
              <a:rPr lang="en-US" sz="4000" dirty="0"/>
              <a:t>for you, always be sober-minded, </a:t>
            </a:r>
            <a:r>
              <a:rPr lang="en-US" sz="4000" dirty="0" smtClean="0"/>
              <a:t> endure </a:t>
            </a:r>
            <a:r>
              <a:rPr lang="en-US" sz="4000" dirty="0"/>
              <a:t>suffering, do the work of an evangelist, fulfill your ministry</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112" y="213422"/>
            <a:ext cx="8826482" cy="4524315"/>
          </a:xfrm>
          <a:prstGeom prst="rect">
            <a:avLst/>
          </a:prstGeom>
        </p:spPr>
        <p:txBody>
          <a:bodyPr wrap="square">
            <a:spAutoFit/>
          </a:bodyPr>
          <a:lstStyle/>
          <a:p>
            <a:r>
              <a:rPr lang="en-US" sz="4800" b="1" dirty="0"/>
              <a:t>Galatians 5:22-23</a:t>
            </a:r>
            <a:r>
              <a:rPr lang="en-US" sz="4800" b="1" baseline="30000" dirty="0"/>
              <a:t> </a:t>
            </a:r>
            <a:endParaRPr lang="en-US" sz="4800" b="1" baseline="30000" dirty="0" smtClean="0"/>
          </a:p>
          <a:p>
            <a:r>
              <a:rPr lang="en-US" sz="4800" dirty="0" smtClean="0"/>
              <a:t>But</a:t>
            </a:r>
            <a:r>
              <a:rPr lang="en-US" sz="4800" dirty="0"/>
              <a:t> the fruit of the Spirit is love, joy, peace, patience, kindness, goodness</a:t>
            </a:r>
            <a:r>
              <a:rPr lang="en-US" sz="4800" dirty="0" smtClean="0"/>
              <a:t>, faithfulness</a:t>
            </a:r>
            <a:r>
              <a:rPr lang="en-US" sz="4800" dirty="0"/>
              <a:t>, </a:t>
            </a:r>
            <a:r>
              <a:rPr lang="en-US" sz="4800" dirty="0" smtClean="0"/>
              <a:t>gentleness</a:t>
            </a:r>
            <a:r>
              <a:rPr lang="en-US" sz="4800" dirty="0"/>
              <a:t>, </a:t>
            </a:r>
            <a:r>
              <a:rPr lang="en-US" sz="4800" dirty="0" smtClean="0"/>
              <a:t> self</a:t>
            </a:r>
            <a:r>
              <a:rPr lang="en-US" sz="4800" dirty="0"/>
              <a:t>-control; against such things there is no law.</a:t>
            </a:r>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3551" y="277451"/>
            <a:ext cx="8399566" cy="3785652"/>
          </a:xfrm>
          <a:prstGeom prst="rect">
            <a:avLst/>
          </a:prstGeom>
        </p:spPr>
        <p:txBody>
          <a:bodyPr wrap="square">
            <a:spAutoFit/>
          </a:bodyPr>
          <a:lstStyle/>
          <a:p>
            <a:pPr algn="ctr"/>
            <a:r>
              <a:rPr lang="en-US" sz="6000" b="1" dirty="0"/>
              <a:t>2 Timothy 3:12</a:t>
            </a:r>
            <a:r>
              <a:rPr lang="en-US" sz="6000" b="1" baseline="30000" dirty="0"/>
              <a:t> </a:t>
            </a:r>
            <a:endParaRPr lang="en-US" sz="6000" b="1" baseline="30000" dirty="0" smtClean="0"/>
          </a:p>
          <a:p>
            <a:pPr algn="ctr"/>
            <a:r>
              <a:rPr lang="en-US" sz="6000" dirty="0" smtClean="0"/>
              <a:t>Indeed</a:t>
            </a:r>
            <a:r>
              <a:rPr lang="en-US" sz="6000" dirty="0"/>
              <a:t>, all who desire to live a godly life in Christ Jesus will be persecuted </a:t>
            </a:r>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4101" y="93684"/>
            <a:ext cx="8952714" cy="4944422"/>
          </a:xfrm>
          <a:prstGeom prst="rect">
            <a:avLst/>
          </a:prstGeom>
        </p:spPr>
      </p:pic>
      <p:sp>
        <p:nvSpPr>
          <p:cNvPr id="11" name="TextBox 10"/>
          <p:cNvSpPr txBox="1"/>
          <p:nvPr/>
        </p:nvSpPr>
        <p:spPr>
          <a:xfrm>
            <a:off x="2029976" y="988884"/>
            <a:ext cx="5392448" cy="830997"/>
          </a:xfrm>
          <a:prstGeom prst="rect">
            <a:avLst/>
          </a:prstGeom>
          <a:noFill/>
        </p:spPr>
        <p:txBody>
          <a:bodyPr wrap="square" rtlCol="0">
            <a:spAutoFit/>
          </a:bodyPr>
          <a:lstStyle/>
          <a:p>
            <a:pPr algn="ctr"/>
            <a:r>
              <a:rPr lang="en-US" sz="4800" dirty="0" smtClean="0">
                <a:latin typeface="Arial Black"/>
                <a:cs typeface="Arial Black"/>
              </a:rPr>
              <a:t>A CHARGE TO</a:t>
            </a:r>
            <a:endParaRPr lang="en-US" sz="4800" dirty="0">
              <a:latin typeface="Arial Black"/>
              <a:cs typeface="Arial Black"/>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8261" y="437518"/>
            <a:ext cx="8292837" cy="4247317"/>
          </a:xfrm>
          <a:prstGeom prst="rect">
            <a:avLst/>
          </a:prstGeom>
        </p:spPr>
        <p:txBody>
          <a:bodyPr wrap="square">
            <a:spAutoFit/>
          </a:bodyPr>
          <a:lstStyle/>
          <a:p>
            <a:pPr algn="ctr"/>
            <a:r>
              <a:rPr lang="en-US" sz="5400" b="1" dirty="0"/>
              <a:t>2 Corinthians 5:18</a:t>
            </a:r>
            <a:r>
              <a:rPr lang="en-US" sz="5400" b="1" baseline="30000" dirty="0"/>
              <a:t> </a:t>
            </a:r>
            <a:endParaRPr lang="en-US" sz="5400" b="1" baseline="30000" dirty="0" smtClean="0"/>
          </a:p>
          <a:p>
            <a:pPr algn="ctr"/>
            <a:r>
              <a:rPr lang="en-US" sz="5400" dirty="0" smtClean="0"/>
              <a:t>All </a:t>
            </a:r>
            <a:r>
              <a:rPr lang="en-US" sz="5400" dirty="0"/>
              <a:t>this is from God, who through Christ reconciled us to himself and gave us the ministry of reconciliation;</a:t>
            </a:r>
            <a:endParaRPr lang="en-US" sz="5400" b="1" dirty="0"/>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459" y="65187"/>
            <a:ext cx="8730424" cy="5078313"/>
          </a:xfrm>
          <a:prstGeom prst="rect">
            <a:avLst/>
          </a:prstGeom>
        </p:spPr>
        <p:txBody>
          <a:bodyPr wrap="square">
            <a:spAutoFit/>
          </a:bodyPr>
          <a:lstStyle/>
          <a:p>
            <a:r>
              <a:rPr lang="en-US" sz="5400" b="1" dirty="0"/>
              <a:t>John 3:16</a:t>
            </a:r>
            <a:r>
              <a:rPr lang="en-US" sz="5400" dirty="0"/>
              <a:t> </a:t>
            </a:r>
            <a:endParaRPr lang="en-US" sz="5400" dirty="0" smtClean="0"/>
          </a:p>
          <a:p>
            <a:r>
              <a:rPr lang="en-US" sz="5400" dirty="0" smtClean="0"/>
              <a:t>“</a:t>
            </a:r>
            <a:r>
              <a:rPr lang="en-US" sz="5400" dirty="0"/>
              <a:t>For God so loved the world, </a:t>
            </a:r>
            <a:r>
              <a:rPr lang="en-US" sz="5400" dirty="0" smtClean="0"/>
              <a:t> that </a:t>
            </a:r>
            <a:r>
              <a:rPr lang="en-US" sz="5400" dirty="0"/>
              <a:t>he gave his only Son, </a:t>
            </a:r>
            <a:r>
              <a:rPr lang="en-US" sz="5400" dirty="0" smtClean="0"/>
              <a:t> that </a:t>
            </a:r>
            <a:r>
              <a:rPr lang="en-US" sz="5400" dirty="0"/>
              <a:t>whoever believes in him should not perish but have eternal life.</a:t>
            </a:r>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402" y="96041"/>
            <a:ext cx="8901192" cy="4524315"/>
          </a:xfrm>
          <a:prstGeom prst="rect">
            <a:avLst/>
          </a:prstGeom>
        </p:spPr>
        <p:txBody>
          <a:bodyPr wrap="square">
            <a:spAutoFit/>
          </a:bodyPr>
          <a:lstStyle/>
          <a:p>
            <a:r>
              <a:rPr lang="en-US" sz="3200" dirty="0"/>
              <a:t>Romans 10:13-15</a:t>
            </a:r>
            <a:r>
              <a:rPr lang="en-US" sz="3200" baseline="30000" dirty="0"/>
              <a:t> </a:t>
            </a:r>
            <a:endParaRPr lang="en-US" sz="3200" baseline="30000" dirty="0" smtClean="0"/>
          </a:p>
          <a:p>
            <a:r>
              <a:rPr lang="en-US" sz="3200" dirty="0" smtClean="0"/>
              <a:t>For</a:t>
            </a:r>
            <a:r>
              <a:rPr lang="en-US" sz="3200" dirty="0"/>
              <a:t> “everyone who calls on the name of the Lord will be saved.”</a:t>
            </a:r>
            <a:r>
              <a:rPr lang="en-US" sz="3200" baseline="30000" dirty="0"/>
              <a:t>14 </a:t>
            </a:r>
            <a:r>
              <a:rPr lang="en-US" sz="3200" dirty="0"/>
              <a:t>How then will they call on him in whom they have not believed? And how are they to believe in him of whom they have never heard? And how are they to hear without someone preaching?</a:t>
            </a:r>
            <a:r>
              <a:rPr lang="en-US" sz="3200" baseline="30000" dirty="0"/>
              <a:t>15 </a:t>
            </a:r>
            <a:r>
              <a:rPr lang="en-US" sz="3200" dirty="0"/>
              <a:t>And how are they to preach unless they are sent? As it is written, “How beautiful are the feet of those who preach the good news!”</a:t>
            </a:r>
          </a:p>
        </p:txBody>
      </p:sp>
    </p:spTree>
    <p:extLst>
      <p:ext uri="{BB962C8B-B14F-4D97-AF65-F5344CB8AC3E}">
        <p14:creationId xmlns:p14="http://schemas.microsoft.com/office/powerpoint/2010/main" val="420097361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261" y="362820"/>
            <a:ext cx="8356875" cy="4524315"/>
          </a:xfrm>
          <a:prstGeom prst="rect">
            <a:avLst/>
          </a:prstGeom>
        </p:spPr>
        <p:txBody>
          <a:bodyPr wrap="square">
            <a:spAutoFit/>
          </a:bodyPr>
          <a:lstStyle/>
          <a:p>
            <a:r>
              <a:rPr lang="en-US" sz="4800" b="1" dirty="0"/>
              <a:t>Revelation 12:11</a:t>
            </a:r>
            <a:r>
              <a:rPr lang="en-US" sz="4800" b="1" baseline="30000" dirty="0"/>
              <a:t> </a:t>
            </a:r>
            <a:endParaRPr lang="en-US" sz="4800" b="1" baseline="30000" dirty="0" smtClean="0"/>
          </a:p>
          <a:p>
            <a:r>
              <a:rPr lang="en-US" sz="4800" dirty="0" smtClean="0"/>
              <a:t>And</a:t>
            </a:r>
            <a:r>
              <a:rPr lang="en-US" sz="4800" dirty="0"/>
              <a:t> they have conquered him by the blood of the Lamb and </a:t>
            </a:r>
            <a:r>
              <a:rPr lang="en-US" sz="4800" dirty="0" smtClean="0"/>
              <a:t>  by </a:t>
            </a:r>
            <a:r>
              <a:rPr lang="en-US" sz="4800" dirty="0"/>
              <a:t>the word of their testimony, for they loved not </a:t>
            </a:r>
            <a:r>
              <a:rPr lang="en-US" sz="4800" dirty="0" smtClean="0"/>
              <a:t>their lives </a:t>
            </a:r>
            <a:r>
              <a:rPr lang="en-US" sz="4800" dirty="0"/>
              <a:t> even unto death.</a:t>
            </a:r>
            <a:endParaRPr lang="en-US" sz="4800" b="1" dirty="0"/>
          </a:p>
        </p:txBody>
      </p:sp>
    </p:spTree>
    <p:extLst>
      <p:ext uri="{BB962C8B-B14F-4D97-AF65-F5344CB8AC3E}">
        <p14:creationId xmlns:p14="http://schemas.microsoft.com/office/powerpoint/2010/main" val="34897460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494" y="138726"/>
            <a:ext cx="8677061" cy="4524316"/>
          </a:xfrm>
          <a:prstGeom prst="rect">
            <a:avLst/>
          </a:prstGeom>
        </p:spPr>
        <p:txBody>
          <a:bodyPr wrap="square">
            <a:spAutoFit/>
          </a:bodyPr>
          <a:lstStyle/>
          <a:p>
            <a:r>
              <a:rPr lang="en-US" sz="3600" b="1" dirty="0"/>
              <a:t>Isaiah 9:2</a:t>
            </a:r>
            <a:r>
              <a:rPr lang="en-US" sz="3600" dirty="0"/>
              <a:t> </a:t>
            </a:r>
            <a:endParaRPr lang="en-US" sz="3600" dirty="0" smtClean="0"/>
          </a:p>
          <a:p>
            <a:r>
              <a:rPr lang="en-US" sz="3600" dirty="0" smtClean="0"/>
              <a:t>The </a:t>
            </a:r>
            <a:r>
              <a:rPr lang="en-US" sz="3600" dirty="0"/>
              <a:t>people who walked in darkness have seen a great light; those who dwelt in a land of deep darkness, on them has light shone.</a:t>
            </a:r>
          </a:p>
          <a:p>
            <a:r>
              <a:rPr lang="en-US" sz="3600" dirty="0"/>
              <a:t> </a:t>
            </a:r>
          </a:p>
          <a:p>
            <a:r>
              <a:rPr lang="en-US" sz="3600" b="1" dirty="0"/>
              <a:t>John 1:5</a:t>
            </a:r>
            <a:r>
              <a:rPr lang="en-US" sz="3600" b="1" baseline="30000" dirty="0"/>
              <a:t> </a:t>
            </a:r>
            <a:endParaRPr lang="en-US" sz="3600" b="1" baseline="30000" dirty="0" smtClean="0"/>
          </a:p>
          <a:p>
            <a:r>
              <a:rPr lang="en-US" sz="3600" dirty="0" smtClean="0"/>
              <a:t>The </a:t>
            </a:r>
            <a:r>
              <a:rPr lang="en-US" sz="3600" dirty="0"/>
              <a:t>light shines in the darkness, and the darkness has not overcome it.</a:t>
            </a:r>
            <a:endParaRPr lang="en-US" sz="3600" b="1" dirty="0"/>
          </a:p>
        </p:txBody>
      </p:sp>
    </p:spTree>
    <p:extLst>
      <p:ext uri="{BB962C8B-B14F-4D97-AF65-F5344CB8AC3E}">
        <p14:creationId xmlns:p14="http://schemas.microsoft.com/office/powerpoint/2010/main" val="36813838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897" y="405504"/>
            <a:ext cx="8250145" cy="4401205"/>
          </a:xfrm>
          <a:prstGeom prst="rect">
            <a:avLst/>
          </a:prstGeom>
        </p:spPr>
        <p:txBody>
          <a:bodyPr wrap="square">
            <a:spAutoFit/>
          </a:bodyPr>
          <a:lstStyle/>
          <a:p>
            <a:r>
              <a:rPr lang="en-US" sz="4000" b="1" dirty="0"/>
              <a:t>Luke 1:78-79</a:t>
            </a:r>
            <a:r>
              <a:rPr lang="en-US" sz="4000" b="1" baseline="30000" dirty="0"/>
              <a:t> </a:t>
            </a:r>
            <a:endParaRPr lang="en-US" sz="4000" b="1" baseline="30000" dirty="0" smtClean="0"/>
          </a:p>
          <a:p>
            <a:r>
              <a:rPr lang="en-US" sz="4000" dirty="0" smtClean="0"/>
              <a:t>Because </a:t>
            </a:r>
            <a:r>
              <a:rPr lang="en-US" sz="4000" dirty="0"/>
              <a:t>of the tender mercy of our God, whereby the sunrise shall visit us from on high </a:t>
            </a:r>
            <a:r>
              <a:rPr lang="en-US" sz="4000" baseline="30000" dirty="0"/>
              <a:t>79 </a:t>
            </a:r>
            <a:r>
              <a:rPr lang="en-US" sz="4000" dirty="0"/>
              <a:t>to give light to those who sit in darkness and in the shadow of death, to guide our feet into the way of peace.</a:t>
            </a:r>
            <a:endParaRPr lang="en-US" sz="4000" b="1" dirty="0"/>
          </a:p>
        </p:txBody>
      </p:sp>
    </p:spTree>
    <p:extLst>
      <p:ext uri="{BB962C8B-B14F-4D97-AF65-F5344CB8AC3E}">
        <p14:creationId xmlns:p14="http://schemas.microsoft.com/office/powerpoint/2010/main" val="31055902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8167" y="277450"/>
            <a:ext cx="8527641" cy="4708981"/>
          </a:xfrm>
          <a:prstGeom prst="rect">
            <a:avLst/>
          </a:prstGeom>
        </p:spPr>
        <p:txBody>
          <a:bodyPr wrap="square">
            <a:spAutoFit/>
          </a:bodyPr>
          <a:lstStyle/>
          <a:p>
            <a:pPr algn="ctr"/>
            <a:r>
              <a:rPr lang="en-US" sz="6000" b="1" dirty="0"/>
              <a:t>Luke 23:44</a:t>
            </a:r>
            <a:r>
              <a:rPr lang="en-US" sz="6000" b="1" baseline="30000" dirty="0"/>
              <a:t> </a:t>
            </a:r>
            <a:endParaRPr lang="en-US" sz="6000" b="1" baseline="30000" dirty="0" smtClean="0"/>
          </a:p>
          <a:p>
            <a:pPr algn="ctr"/>
            <a:r>
              <a:rPr lang="en-US" sz="6000" dirty="0" smtClean="0"/>
              <a:t>It </a:t>
            </a:r>
            <a:r>
              <a:rPr lang="en-US" sz="6000" dirty="0"/>
              <a:t>was now about the </a:t>
            </a:r>
            <a:r>
              <a:rPr lang="en-US" sz="6000" dirty="0" smtClean="0"/>
              <a:t> sixth </a:t>
            </a:r>
            <a:r>
              <a:rPr lang="en-US" sz="6000" dirty="0"/>
              <a:t>hour, and there was darkness over the whole land until the ninth </a:t>
            </a:r>
            <a:r>
              <a:rPr lang="en-US" sz="6000" dirty="0" smtClean="0"/>
              <a:t>hour</a:t>
            </a:r>
            <a:endParaRPr lang="en-US" sz="6000" dirty="0"/>
          </a:p>
        </p:txBody>
      </p:sp>
    </p:spTree>
    <p:extLst>
      <p:ext uri="{BB962C8B-B14F-4D97-AF65-F5344CB8AC3E}">
        <p14:creationId xmlns:p14="http://schemas.microsoft.com/office/powerpoint/2010/main" val="15628161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131" y="181410"/>
            <a:ext cx="8645042" cy="4739759"/>
          </a:xfrm>
          <a:prstGeom prst="rect">
            <a:avLst/>
          </a:prstGeom>
        </p:spPr>
        <p:txBody>
          <a:bodyPr wrap="square">
            <a:spAutoFit/>
          </a:bodyPr>
          <a:lstStyle/>
          <a:p>
            <a:pPr algn="ctr"/>
            <a:r>
              <a:rPr lang="en-US" sz="4000" b="1" dirty="0"/>
              <a:t>Matthew 28:2-</a:t>
            </a:r>
            <a:r>
              <a:rPr lang="en-US" sz="4000" b="1" dirty="0" smtClean="0"/>
              <a:t>3</a:t>
            </a:r>
          </a:p>
          <a:p>
            <a:pPr algn="ctr"/>
            <a:r>
              <a:rPr lang="en-US" sz="4000" dirty="0" smtClean="0"/>
              <a:t>And </a:t>
            </a:r>
            <a:r>
              <a:rPr lang="en-US" sz="4000" dirty="0"/>
              <a:t>behold, there was a great earthquake, for an angel of the Lord descended from heaven and came and rolled back the stone and sat on it. </a:t>
            </a:r>
            <a:r>
              <a:rPr lang="en-US" sz="4000" baseline="30000" dirty="0"/>
              <a:t>3 </a:t>
            </a:r>
            <a:r>
              <a:rPr lang="en-US" sz="4000" dirty="0"/>
              <a:t>His appearance was like </a:t>
            </a:r>
            <a:r>
              <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lightning</a:t>
            </a:r>
            <a:r>
              <a:rPr lang="en-US" sz="4000" dirty="0"/>
              <a:t>, and his clothing white as snow.</a:t>
            </a:r>
            <a:endParaRPr lang="en-US" sz="4000" b="1" dirty="0"/>
          </a:p>
          <a:p>
            <a:r>
              <a:rPr lang="en-US" b="1" dirty="0"/>
              <a:t> </a:t>
            </a:r>
            <a:endParaRPr lang="en-US" dirty="0"/>
          </a:p>
        </p:txBody>
      </p:sp>
    </p:spTree>
    <p:extLst>
      <p:ext uri="{BB962C8B-B14F-4D97-AF65-F5344CB8AC3E}">
        <p14:creationId xmlns:p14="http://schemas.microsoft.com/office/powerpoint/2010/main" val="29719323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8933" y="426847"/>
            <a:ext cx="8218127" cy="4370427"/>
          </a:xfrm>
          <a:prstGeom prst="rect">
            <a:avLst/>
          </a:prstGeom>
        </p:spPr>
        <p:txBody>
          <a:bodyPr wrap="square">
            <a:spAutoFit/>
          </a:bodyPr>
          <a:lstStyle/>
          <a:p>
            <a:pPr algn="ctr"/>
            <a:r>
              <a:rPr lang="en-US" sz="6600" b="1" dirty="0"/>
              <a:t>Matthew 5:14</a:t>
            </a:r>
            <a:r>
              <a:rPr lang="en-US" sz="6600" b="1" baseline="30000" dirty="0"/>
              <a:t> </a:t>
            </a:r>
            <a:endParaRPr lang="en-US" sz="6600" b="1" baseline="30000" dirty="0" smtClean="0"/>
          </a:p>
          <a:p>
            <a:pPr algn="ctr"/>
            <a:r>
              <a:rPr lang="en-US" sz="6600" dirty="0" smtClean="0"/>
              <a:t>“</a:t>
            </a:r>
            <a:r>
              <a:rPr lang="en-US" sz="6600" dirty="0"/>
              <a:t>You are the </a:t>
            </a:r>
            <a:r>
              <a:rPr lang="en-US"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light</a:t>
            </a:r>
            <a:r>
              <a:rPr lang="en-US" sz="6600" dirty="0"/>
              <a:t> of the world. A city set on a hill cannot be hidden.</a:t>
            </a:r>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4101" y="93684"/>
            <a:ext cx="8952714" cy="4944422"/>
          </a:xfrm>
          <a:prstGeom prst="rect">
            <a:avLst/>
          </a:prstGeom>
        </p:spPr>
      </p:pic>
      <p:sp>
        <p:nvSpPr>
          <p:cNvPr id="11" name="TextBox 10"/>
          <p:cNvSpPr txBox="1"/>
          <p:nvPr/>
        </p:nvSpPr>
        <p:spPr>
          <a:xfrm>
            <a:off x="2029976" y="988884"/>
            <a:ext cx="5392448" cy="830997"/>
          </a:xfrm>
          <a:prstGeom prst="rect">
            <a:avLst/>
          </a:prstGeom>
          <a:noFill/>
        </p:spPr>
        <p:txBody>
          <a:bodyPr wrap="square" rtlCol="0">
            <a:spAutoFit/>
          </a:bodyPr>
          <a:lstStyle/>
          <a:p>
            <a:pPr algn="ctr"/>
            <a:r>
              <a:rPr lang="en-US" sz="4800" dirty="0" smtClean="0">
                <a:latin typeface="Arial Black"/>
                <a:cs typeface="Arial Black"/>
              </a:rPr>
              <a:t>A CHARGE TO</a:t>
            </a:r>
            <a:endParaRPr lang="en-US" sz="4800" dirty="0">
              <a:latin typeface="Arial Black"/>
              <a:cs typeface="Arial Black"/>
            </a:endParaRPr>
          </a:p>
        </p:txBody>
      </p:sp>
    </p:spTree>
    <p:extLst>
      <p:ext uri="{BB962C8B-B14F-4D97-AF65-F5344CB8AC3E}">
        <p14:creationId xmlns:p14="http://schemas.microsoft.com/office/powerpoint/2010/main" val="27097061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54456" y="126742"/>
            <a:ext cx="8896155" cy="5016758"/>
          </a:xfrm>
          <a:prstGeom prst="rect">
            <a:avLst/>
          </a:prstGeom>
        </p:spPr>
        <p:txBody>
          <a:bodyPr wrap="square">
            <a:spAutoFit/>
          </a:bodyPr>
          <a:lstStyle/>
          <a:p>
            <a:r>
              <a:rPr lang="en-US" sz="4000" b="1" dirty="0"/>
              <a:t>2 Timothy 4:1-5 </a:t>
            </a:r>
          </a:p>
          <a:p>
            <a:r>
              <a:rPr lang="en-US" sz="4000" dirty="0" smtClean="0"/>
              <a:t>I </a:t>
            </a:r>
            <a:r>
              <a:rPr lang="en-US" sz="4000" dirty="0"/>
              <a:t>charge you in the presence of God and of Christ Jesus, who is to judge the living and the dead, and by his appearing and his kingdom: </a:t>
            </a:r>
            <a:r>
              <a:rPr lang="en-US" sz="4000" dirty="0" smtClean="0"/>
              <a:t> </a:t>
            </a:r>
            <a:r>
              <a:rPr lang="en-US" sz="4000" b="1" baseline="30000" dirty="0" smtClean="0"/>
              <a:t>2</a:t>
            </a:r>
            <a:r>
              <a:rPr lang="en-US" sz="4000" b="1" baseline="30000" dirty="0"/>
              <a:t> </a:t>
            </a:r>
            <a:r>
              <a:rPr lang="en-US" sz="4000" dirty="0"/>
              <a:t>preach the word; be ready in season and out of season; reprove, rebuke, and exhort, with complete patience and teaching. </a:t>
            </a:r>
            <a:r>
              <a:rPr lang="mr-IN" sz="4000" dirty="0" smtClean="0"/>
              <a:t>…………</a:t>
            </a:r>
            <a:r>
              <a:rPr lang="en-US" sz="4000" dirty="0" smtClean="0"/>
              <a:t>. </a:t>
            </a:r>
            <a:endParaRPr lang="en-US" sz="4000"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5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477" y="224095"/>
            <a:ext cx="8783789" cy="5078314"/>
          </a:xfrm>
          <a:prstGeom prst="rect">
            <a:avLst/>
          </a:prstGeom>
        </p:spPr>
        <p:txBody>
          <a:bodyPr wrap="square">
            <a:spAutoFit/>
          </a:bodyPr>
          <a:lstStyle/>
          <a:p>
            <a:r>
              <a:rPr lang="mr-IN" sz="3600" b="1" baseline="30000" dirty="0" smtClean="0"/>
              <a:t>………</a:t>
            </a:r>
            <a:r>
              <a:rPr lang="en-US" sz="3600" b="1" baseline="30000" dirty="0" smtClean="0"/>
              <a:t>3</a:t>
            </a:r>
            <a:r>
              <a:rPr lang="en-US" sz="3600" b="1" baseline="30000" dirty="0"/>
              <a:t> </a:t>
            </a:r>
            <a:r>
              <a:rPr lang="en-US" sz="3600" dirty="0"/>
              <a:t>For the time is coming when people will not endure sound teaching, but having itching ears they will accumulate for themselves teachers to suit their own passions, </a:t>
            </a:r>
            <a:r>
              <a:rPr lang="en-US" sz="3600" b="1" baseline="30000" dirty="0"/>
              <a:t>4 </a:t>
            </a:r>
            <a:r>
              <a:rPr lang="en-US" sz="3600" dirty="0"/>
              <a:t>and will turn away from listening to the truth and </a:t>
            </a:r>
            <a:r>
              <a:rPr lang="en-US" sz="3600" dirty="0" smtClean="0"/>
              <a:t> wander </a:t>
            </a:r>
            <a:r>
              <a:rPr lang="en-US" sz="3600" dirty="0"/>
              <a:t>off into myths. </a:t>
            </a:r>
            <a:r>
              <a:rPr lang="en-US" sz="3600" b="1" baseline="30000" dirty="0"/>
              <a:t>5 </a:t>
            </a:r>
            <a:r>
              <a:rPr lang="en-US" sz="3600" dirty="0"/>
              <a:t>As for you, </a:t>
            </a:r>
            <a:r>
              <a:rPr lang="en-US" sz="3600" dirty="0" smtClean="0"/>
              <a:t> always </a:t>
            </a:r>
            <a:r>
              <a:rPr lang="en-US" sz="3600" dirty="0"/>
              <a:t>be sober-minded, endure suffering, do the work of an evangelist, fulfill your ministry.</a:t>
            </a:r>
          </a:p>
          <a:p>
            <a:r>
              <a:rPr lang="en-US" sz="3600" dirty="0"/>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111" y="181410"/>
            <a:ext cx="8698407" cy="3908762"/>
          </a:xfrm>
          <a:prstGeom prst="rect">
            <a:avLst/>
          </a:prstGeom>
        </p:spPr>
        <p:txBody>
          <a:bodyPr wrap="square">
            <a:spAutoFit/>
          </a:bodyPr>
          <a:lstStyle/>
          <a:p>
            <a:pPr algn="ctr"/>
            <a:r>
              <a:rPr lang="en-US" sz="4400" dirty="0">
                <a:solidFill>
                  <a:srgbClr val="F9CD49"/>
                </a:solidFill>
              </a:rPr>
              <a:t>Three Keys</a:t>
            </a:r>
          </a:p>
          <a:p>
            <a:r>
              <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Charge </a:t>
            </a:r>
            <a:r>
              <a:rPr lang="en-US" sz="4400" dirty="0"/>
              <a:t>– </a:t>
            </a:r>
            <a:r>
              <a:rPr lang="en-US" sz="2800" dirty="0"/>
              <a:t>Preach/proclaim the Word of God  </a:t>
            </a:r>
            <a:endParaRPr lang="en-US" sz="2800" dirty="0" smtClean="0"/>
          </a:p>
          <a:p>
            <a:endParaRPr lang="en-US" sz="2800" dirty="0"/>
          </a:p>
          <a:p>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a:t>
            </a:r>
            <a:r>
              <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Reason </a:t>
            </a:r>
            <a:r>
              <a:rPr lang="en-US" sz="4400" dirty="0"/>
              <a:t>- </a:t>
            </a:r>
            <a:r>
              <a:rPr lang="en-US" sz="2800" dirty="0" smtClean="0"/>
              <a:t>False </a:t>
            </a:r>
            <a:r>
              <a:rPr lang="en-US" sz="2800" dirty="0"/>
              <a:t>teachers, Many </a:t>
            </a:r>
            <a:r>
              <a:rPr lang="en-US" sz="2800" dirty="0" smtClean="0"/>
              <a:t>led astray</a:t>
            </a:r>
            <a:endParaRPr lang="en-US" sz="4400" dirty="0"/>
          </a:p>
          <a:p>
            <a:endParaRPr lang="en-US" sz="4400" dirty="0" smtClean="0"/>
          </a:p>
          <a:p>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a:t>
            </a:r>
            <a:r>
              <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Response </a:t>
            </a:r>
            <a:r>
              <a:rPr lang="en-US" sz="4400" dirty="0"/>
              <a:t>- </a:t>
            </a:r>
            <a:r>
              <a:rPr lang="en-US" sz="2800" dirty="0" smtClean="0"/>
              <a:t>Faithfulness</a:t>
            </a:r>
            <a:r>
              <a:rPr lang="en-US" sz="2800" dirty="0"/>
              <a:t>, Fulfill the </a:t>
            </a:r>
            <a:r>
              <a:rPr lang="en-US" sz="2800" dirty="0" smtClean="0"/>
              <a:t>ministry</a:t>
            </a:r>
            <a:endParaRPr lang="en-US" sz="2800" dirty="0"/>
          </a:p>
        </p:txBody>
      </p:sp>
    </p:spTree>
    <p:extLst>
      <p:ext uri="{BB962C8B-B14F-4D97-AF65-F5344CB8AC3E}">
        <p14:creationId xmlns:p14="http://schemas.microsoft.com/office/powerpoint/2010/main" val="5628596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39" y="117382"/>
            <a:ext cx="8751771" cy="5078314"/>
          </a:xfrm>
          <a:prstGeom prst="rect">
            <a:avLst/>
          </a:prstGeom>
        </p:spPr>
        <p:txBody>
          <a:bodyPr wrap="square">
            <a:spAutoFit/>
          </a:bodyPr>
          <a:lstStyle/>
          <a:p>
            <a:pPr algn="ct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Charge </a:t>
            </a:r>
          </a:p>
          <a:p>
            <a:pPr algn="ctr"/>
            <a:r>
              <a:rPr lang="en-US" sz="3600" dirty="0"/>
              <a:t>2 Timothy 4:1-</a:t>
            </a:r>
            <a:r>
              <a:rPr lang="en-US" sz="3600" dirty="0" smtClean="0"/>
              <a:t>2</a:t>
            </a:r>
          </a:p>
          <a:p>
            <a:r>
              <a:rPr lang="en-US" sz="3600" b="1" dirty="0"/>
              <a:t> </a:t>
            </a:r>
            <a:r>
              <a:rPr lang="en-US" sz="3600" dirty="0"/>
              <a:t>I charge you in the presence of God and of Christ Jesus, who is to judge the living and the dead, and by his appearing and his kingdom: </a:t>
            </a:r>
            <a:r>
              <a:rPr lang="en-US" sz="3600" dirty="0" smtClean="0"/>
              <a:t> </a:t>
            </a:r>
            <a:r>
              <a:rPr lang="en-US" sz="3600" b="1" baseline="30000" dirty="0" smtClean="0"/>
              <a:t>2</a:t>
            </a:r>
            <a:r>
              <a:rPr lang="en-US" sz="3600" b="1" baseline="30000" dirty="0"/>
              <a:t> </a:t>
            </a:r>
            <a:r>
              <a:rPr lang="en-US" sz="3600" dirty="0"/>
              <a:t>preach the word; be ready in season and out of season; reprove, rebuke, and exhort, with complete patience and teaching.</a:t>
            </a:r>
          </a:p>
          <a:p>
            <a:r>
              <a:rPr lang="en-US" sz="3600" i="1" dirty="0"/>
              <a:t> </a:t>
            </a:r>
            <a:endParaRPr lang="en-US" sz="3600"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187" y="288121"/>
            <a:ext cx="8388893" cy="4401205"/>
          </a:xfrm>
          <a:prstGeom prst="rect">
            <a:avLst/>
          </a:prstGeom>
        </p:spPr>
        <p:txBody>
          <a:bodyPr wrap="square">
            <a:spAutoFit/>
          </a:bodyPr>
          <a:lstStyle/>
          <a:p>
            <a:r>
              <a:rPr lang="en-US" sz="4000" b="1" dirty="0"/>
              <a:t>2 Timothy 3:16-17</a:t>
            </a:r>
            <a:r>
              <a:rPr lang="en-US" sz="4000" b="1" baseline="30000" dirty="0"/>
              <a:t> </a:t>
            </a:r>
            <a:endParaRPr lang="en-US" sz="4000" b="1" baseline="30000" dirty="0" smtClean="0"/>
          </a:p>
          <a:p>
            <a:r>
              <a:rPr lang="en-US" sz="4000" dirty="0" smtClean="0"/>
              <a:t>All </a:t>
            </a:r>
            <a:r>
              <a:rPr lang="en-US" sz="4000" dirty="0"/>
              <a:t>Scripture is breathed out by God and profitable for teaching, for reproof, for correction, and for training in righteousness, </a:t>
            </a:r>
            <a:r>
              <a:rPr lang="en-US" sz="4000" b="1" baseline="30000" dirty="0"/>
              <a:t>17 </a:t>
            </a:r>
            <a:r>
              <a:rPr lang="en-US" sz="4000" dirty="0"/>
              <a:t>that the man of God may be complete, equipped for every good work.</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551" y="330806"/>
            <a:ext cx="8367547" cy="3785652"/>
          </a:xfrm>
          <a:prstGeom prst="rect">
            <a:avLst/>
          </a:prstGeom>
        </p:spPr>
        <p:txBody>
          <a:bodyPr wrap="square">
            <a:spAutoFit/>
          </a:bodyPr>
          <a:lstStyle/>
          <a:p>
            <a:r>
              <a:rPr lang="en-US" sz="4800" dirty="0"/>
              <a:t>Romans 14:11</a:t>
            </a:r>
            <a:r>
              <a:rPr lang="en-US" sz="4800" baseline="30000" dirty="0"/>
              <a:t> </a:t>
            </a:r>
            <a:endParaRPr lang="en-US" sz="4800" baseline="30000" dirty="0" smtClean="0"/>
          </a:p>
          <a:p>
            <a:r>
              <a:rPr lang="en-US" sz="4800" dirty="0" smtClean="0"/>
              <a:t>for </a:t>
            </a:r>
            <a:r>
              <a:rPr lang="en-US" sz="4800" dirty="0"/>
              <a:t>it is written, “As I live, says the Lord, every knee shall bow to me, and every tongue shall confess to God </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90" y="192082"/>
            <a:ext cx="8324854" cy="4524316"/>
          </a:xfrm>
          <a:prstGeom prst="rect">
            <a:avLst/>
          </a:prstGeom>
        </p:spPr>
        <p:txBody>
          <a:bodyPr wrap="square">
            <a:spAutoFit/>
          </a:bodyPr>
          <a:lstStyle/>
          <a:p>
            <a:pPr algn="ct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Reason </a:t>
            </a:r>
          </a:p>
          <a:p>
            <a:pPr algn="ctr"/>
            <a:r>
              <a:rPr lang="en-US" sz="3600" b="1" dirty="0"/>
              <a:t>2 Timothy 4:3-4 </a:t>
            </a:r>
            <a:endParaRPr lang="en-US" sz="3600" b="1" dirty="0" smtClean="0"/>
          </a:p>
          <a:p>
            <a:r>
              <a:rPr lang="en-US" sz="3600" dirty="0" smtClean="0"/>
              <a:t>For </a:t>
            </a:r>
            <a:r>
              <a:rPr lang="en-US" sz="3600" dirty="0"/>
              <a:t>the time is coming when people will not endure sound teaching, but having itching ears they will accumulate for themselves teachers to suit their own passions</a:t>
            </a:r>
            <a:r>
              <a:rPr lang="en-US" sz="3600" dirty="0" smtClean="0"/>
              <a:t>, </a:t>
            </a:r>
            <a:r>
              <a:rPr lang="en-US" sz="3600" b="1" baseline="30000" dirty="0" smtClean="0"/>
              <a:t>4</a:t>
            </a:r>
            <a:r>
              <a:rPr lang="en-US" sz="3600" b="1" baseline="30000" dirty="0"/>
              <a:t> </a:t>
            </a:r>
            <a:r>
              <a:rPr lang="en-US" sz="3600" dirty="0"/>
              <a:t>and </a:t>
            </a:r>
            <a:r>
              <a:rPr lang="en-US" sz="3600" dirty="0" smtClean="0"/>
              <a:t> will </a:t>
            </a:r>
            <a:r>
              <a:rPr lang="en-US" sz="3600" dirty="0"/>
              <a:t>turn away from listening to the truth and wander off into myths.</a:t>
            </a:r>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34418</TotalTime>
  <Words>201</Words>
  <Application>Microsoft Macintosh PowerPoint</Application>
  <PresentationFormat>On-screen Show (16:9)</PresentationFormat>
  <Paragraphs>67</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904</cp:revision>
  <dcterms:created xsi:type="dcterms:W3CDTF">2016-08-27T22:55:59Z</dcterms:created>
  <dcterms:modified xsi:type="dcterms:W3CDTF">2020-12-26T22:03:53Z</dcterms:modified>
</cp:coreProperties>
</file>