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376" r:id="rId2"/>
    <p:sldId id="397" r:id="rId3"/>
    <p:sldId id="420" r:id="rId4"/>
    <p:sldId id="354" r:id="rId5"/>
    <p:sldId id="398" r:id="rId6"/>
    <p:sldId id="446" r:id="rId7"/>
    <p:sldId id="380" r:id="rId8"/>
    <p:sldId id="429" r:id="rId9"/>
    <p:sldId id="345" r:id="rId10"/>
    <p:sldId id="445" r:id="rId11"/>
    <p:sldId id="431" r:id="rId12"/>
    <p:sldId id="335" r:id="rId13"/>
    <p:sldId id="430" r:id="rId14"/>
    <p:sldId id="432" r:id="rId15"/>
    <p:sldId id="447" r:id="rId16"/>
    <p:sldId id="452" r:id="rId17"/>
    <p:sldId id="261"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7" autoAdjust="0"/>
  </p:normalViewPr>
  <p:slideViewPr>
    <p:cSldViewPr snapToGrid="0" snapToObjects="1">
      <p:cViewPr varScale="1">
        <p:scale>
          <a:sx n="144" d="100"/>
          <a:sy n="144" d="100"/>
        </p:scale>
        <p:origin x="-112" y="-145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10/30/20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10/30/20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10/30/20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10/30/20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10/30/20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10/30/20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10/30/20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10/30/20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10/30/20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17"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409" y="66073"/>
            <a:ext cx="8919185" cy="5016757"/>
          </a:xfrm>
          <a:prstGeom prst="rect">
            <a:avLst/>
          </a:prstGeom>
        </p:spPr>
        <p:txBody>
          <a:bodyPr wrap="square">
            <a:spAutoFit/>
          </a:bodyPr>
          <a:lstStyle/>
          <a:p>
            <a:r>
              <a:rPr lang="en-US" sz="3200" b="1" dirty="0"/>
              <a:t>2 Corinthians 5:18-20</a:t>
            </a:r>
            <a:r>
              <a:rPr lang="en-US" sz="3200" dirty="0"/>
              <a:t> </a:t>
            </a:r>
            <a:endParaRPr lang="en-US" sz="3200" dirty="0" smtClean="0"/>
          </a:p>
          <a:p>
            <a:r>
              <a:rPr lang="en-US" sz="3200" dirty="0" smtClean="0"/>
              <a:t>All </a:t>
            </a:r>
            <a:r>
              <a:rPr lang="en-US" sz="3200" dirty="0"/>
              <a:t>this is from God, who reconciled us to himself through Christ and gave us the ministry of reconciliation: </a:t>
            </a:r>
            <a:r>
              <a:rPr lang="en-US" sz="3200" baseline="30000" dirty="0"/>
              <a:t>19 </a:t>
            </a:r>
            <a:r>
              <a:rPr lang="en-US" sz="3200" dirty="0"/>
              <a:t>that God was reconciling the world to himself in Christ, not counting people’s sins against them. And he has committed to us the message of reconciliation. </a:t>
            </a:r>
            <a:r>
              <a:rPr lang="en-US" sz="3200" baseline="30000" dirty="0"/>
              <a:t>20 </a:t>
            </a:r>
            <a:r>
              <a:rPr lang="en-US" sz="3200" dirty="0"/>
              <a:t>We are therefore Christ’s ambassadors, as though God were making his appeal through us. We implore you on Christ’s behalf: Be reconciled to God.</a:t>
            </a:r>
            <a:endParaRPr lang="en-US" sz="3200" b="1" dirty="0"/>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249" y="234923"/>
            <a:ext cx="8684277" cy="3139321"/>
          </a:xfrm>
          <a:prstGeom prst="rect">
            <a:avLst/>
          </a:prstGeom>
        </p:spPr>
        <p:txBody>
          <a:bodyPr wrap="square">
            <a:spAutoFit/>
          </a:bodyPr>
          <a:lstStyle/>
          <a:p>
            <a:pPr algn="ctr"/>
            <a:r>
              <a:rPr lang="en-US" sz="6600" b="1" dirty="0">
                <a:solidFill>
                  <a:srgbClr val="FFFF00"/>
                </a:solidFill>
                <a:latin typeface="Apple Chancery"/>
                <a:cs typeface="Apple Chancery"/>
              </a:rPr>
              <a:t>Prayer for the Church </a:t>
            </a:r>
            <a:endParaRPr lang="en-US" sz="6600" b="1" dirty="0" smtClean="0">
              <a:solidFill>
                <a:srgbClr val="FFFF00"/>
              </a:solidFill>
              <a:latin typeface="Apple Chancery"/>
              <a:cs typeface="Apple Chancery"/>
            </a:endParaRPr>
          </a:p>
          <a:p>
            <a:pPr algn="ctr"/>
            <a:r>
              <a:rPr lang="en-US" sz="6600" b="1" dirty="0" smtClean="0">
                <a:solidFill>
                  <a:srgbClr val="FFFF00"/>
                </a:solidFill>
                <a:latin typeface="Apple Chancery"/>
                <a:cs typeface="Apple Chancery"/>
              </a:rPr>
              <a:t>The mission</a:t>
            </a:r>
          </a:p>
          <a:p>
            <a:pPr algn="ctr"/>
            <a:r>
              <a:rPr lang="en-US" sz="6600" b="1" dirty="0" smtClean="0">
                <a:solidFill>
                  <a:srgbClr val="FFFF00"/>
                </a:solidFill>
                <a:latin typeface="Apple Chancery"/>
                <a:cs typeface="Apple Chancery"/>
              </a:rPr>
              <a:t> The </a:t>
            </a:r>
            <a:r>
              <a:rPr lang="en-US" sz="6600" b="1" dirty="0">
                <a:solidFill>
                  <a:srgbClr val="FFFF00"/>
                </a:solidFill>
                <a:latin typeface="Apple Chancery"/>
                <a:cs typeface="Apple Chancery"/>
              </a:rPr>
              <a:t>Lost and </a:t>
            </a:r>
            <a:r>
              <a:rPr lang="en-US" sz="6600" b="1" dirty="0" smtClean="0">
                <a:solidFill>
                  <a:srgbClr val="FFFF00"/>
                </a:solidFill>
                <a:latin typeface="Apple Chancery"/>
                <a:cs typeface="Apple Chancery"/>
              </a:rPr>
              <a:t>dyeing</a:t>
            </a:r>
            <a:r>
              <a:rPr lang="en-US" sz="6600" b="1" dirty="0" smtClean="0">
                <a:latin typeface="Apple Chancery"/>
                <a:cs typeface="Apple Chancery"/>
              </a:rPr>
              <a:t> </a:t>
            </a:r>
            <a:endParaRPr lang="en-US" sz="6600" dirty="0">
              <a:latin typeface="Apple Chancery"/>
              <a:cs typeface="Apple Chancery"/>
            </a:endParaRPr>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409" y="102779"/>
            <a:ext cx="8985253" cy="5355313"/>
          </a:xfrm>
          <a:prstGeom prst="rect">
            <a:avLst/>
          </a:prstGeom>
        </p:spPr>
        <p:txBody>
          <a:bodyPr wrap="square">
            <a:spAutoFit/>
          </a:bodyPr>
          <a:lstStyle/>
          <a:p>
            <a:r>
              <a:rPr lang="en-US" sz="3600" b="1" dirty="0"/>
              <a:t>Romans 12:1-2 </a:t>
            </a:r>
            <a:endParaRPr lang="en-US" sz="3600" b="1" dirty="0" smtClean="0"/>
          </a:p>
          <a:p>
            <a:r>
              <a:rPr lang="en-US" sz="3600" dirty="0" smtClean="0"/>
              <a:t>I </a:t>
            </a:r>
            <a:r>
              <a:rPr lang="en-US" sz="3600" dirty="0"/>
              <a:t>appeal to you therefore, brothers, by the mercies of God, to present your bodies as a living sacrifice, holy and acceptable to God, which is your spiritual worship. </a:t>
            </a:r>
            <a:r>
              <a:rPr lang="en-US" sz="3600" baseline="30000" dirty="0"/>
              <a:t>2 </a:t>
            </a:r>
            <a:r>
              <a:rPr lang="en-US" sz="3600" dirty="0"/>
              <a:t>Do not be conformed to this world, but be transformed by the renewal of your mind, that by testing you may discern what is the will of God, what is good and acceptable and perfect.</a:t>
            </a:r>
            <a:endParaRPr lang="en-US" sz="3600" b="1" dirty="0"/>
          </a:p>
          <a:p>
            <a:r>
              <a:rPr lang="en-US" b="1" dirty="0"/>
              <a:t> </a:t>
            </a:r>
            <a:endParaRPr lang="en-US"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73" y="102779"/>
            <a:ext cx="8897162" cy="5078314"/>
          </a:xfrm>
          <a:prstGeom prst="rect">
            <a:avLst/>
          </a:prstGeom>
        </p:spPr>
        <p:txBody>
          <a:bodyPr wrap="square">
            <a:spAutoFit/>
          </a:bodyPr>
          <a:lstStyle/>
          <a:p>
            <a:r>
              <a:rPr lang="en-US" sz="3600" dirty="0"/>
              <a:t>John 17:20-24</a:t>
            </a:r>
            <a:r>
              <a:rPr lang="en-US" sz="3600" baseline="30000" dirty="0"/>
              <a:t> </a:t>
            </a:r>
            <a:endParaRPr lang="en-US" sz="3600" baseline="30000" dirty="0" smtClean="0"/>
          </a:p>
          <a:p>
            <a:r>
              <a:rPr lang="en-US" sz="3600" dirty="0" smtClean="0"/>
              <a:t>I </a:t>
            </a:r>
            <a:r>
              <a:rPr lang="en-US" sz="3600" dirty="0"/>
              <a:t>do not ask for these only, but also for those who will believe in me through their word,</a:t>
            </a:r>
            <a:r>
              <a:rPr lang="en-US" sz="3600" baseline="30000" dirty="0"/>
              <a:t>21 </a:t>
            </a:r>
            <a:r>
              <a:rPr lang="en-US" sz="3600" dirty="0"/>
              <a:t>that they may all be one, just as you, Father, are in me, and I in you, that they also may be in us, so that the world may believe that you have sent me. </a:t>
            </a:r>
            <a:r>
              <a:rPr lang="en-US" sz="3600" baseline="30000" dirty="0"/>
              <a:t>22 </a:t>
            </a:r>
            <a:r>
              <a:rPr lang="en-US" sz="3600" dirty="0"/>
              <a:t>The glory that you have given me I have given to them, that they may be one even as we are one,</a:t>
            </a:r>
            <a:r>
              <a:rPr lang="en-US" sz="3600" dirty="0"/>
              <a:t> </a:t>
            </a:r>
            <a:r>
              <a:rPr lang="mr-IN" sz="3600" dirty="0" smtClean="0"/>
              <a:t>………</a:t>
            </a:r>
            <a:r>
              <a:rPr lang="en-US" sz="3600" dirty="0" smtClean="0"/>
              <a:t>..</a:t>
            </a:r>
            <a:endParaRPr lang="en-US" sz="3600" dirty="0"/>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885" y="220239"/>
            <a:ext cx="8787049" cy="4524316"/>
          </a:xfrm>
          <a:prstGeom prst="rect">
            <a:avLst/>
          </a:prstGeom>
        </p:spPr>
        <p:txBody>
          <a:bodyPr wrap="square">
            <a:spAutoFit/>
          </a:bodyPr>
          <a:lstStyle/>
          <a:p>
            <a:r>
              <a:rPr lang="mr-IN" sz="3600" baseline="30000" dirty="0" smtClean="0"/>
              <a:t>………</a:t>
            </a:r>
            <a:r>
              <a:rPr lang="en-US" sz="3600" baseline="30000" dirty="0" smtClean="0"/>
              <a:t>23</a:t>
            </a:r>
            <a:r>
              <a:rPr lang="en-US" sz="3600" baseline="30000" dirty="0"/>
              <a:t> </a:t>
            </a:r>
            <a:r>
              <a:rPr lang="en-US" sz="3600" dirty="0"/>
              <a:t>I in them and you in me, that they may become perfectly one, so that the world may know that you sent me and loved them even as you loved me. </a:t>
            </a:r>
            <a:r>
              <a:rPr lang="en-US" sz="3600" baseline="30000" dirty="0"/>
              <a:t>24 </a:t>
            </a:r>
            <a:r>
              <a:rPr lang="en-US" sz="3600" dirty="0"/>
              <a:t>Father, I desire that they also, whom you have given me, may be with me where I am, to see my glory that you have given me because you loved me before the foundation of the world.</a:t>
            </a:r>
            <a:endParaRPr lang="en-US" sz="3600" b="1" dirty="0"/>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75691" y="0"/>
            <a:ext cx="7946497" cy="5143500"/>
          </a:xfrm>
          <a:prstGeom prst="rect">
            <a:avLst/>
          </a:prstGeom>
        </p:spPr>
      </p:pic>
      <p:sp>
        <p:nvSpPr>
          <p:cNvPr id="6" name="TextBox 5"/>
          <p:cNvSpPr txBox="1"/>
          <p:nvPr/>
        </p:nvSpPr>
        <p:spPr>
          <a:xfrm>
            <a:off x="1400955" y="719449"/>
            <a:ext cx="5886024" cy="3693319"/>
          </a:xfrm>
          <a:prstGeom prst="rect">
            <a:avLst/>
          </a:prstGeom>
          <a:noFill/>
        </p:spPr>
        <p:txBody>
          <a:bodyPr wrap="square" rtlCol="0">
            <a:spAutoFit/>
          </a:bodyPr>
          <a:lstStyle/>
          <a:p>
            <a:pPr algn="ctr"/>
            <a:r>
              <a:rPr lang="en-US" sz="5400" dirty="0" smtClean="0">
                <a:latin typeface="Apple Chancery"/>
                <a:cs typeface="Apple Chancery"/>
              </a:rPr>
              <a:t>Remembering</a:t>
            </a:r>
          </a:p>
          <a:p>
            <a:pPr algn="ctr"/>
            <a:endParaRPr lang="en-US" sz="4400" dirty="0" smtClean="0">
              <a:latin typeface="Apple Chancery"/>
              <a:cs typeface="Apple Chancery"/>
            </a:endParaRPr>
          </a:p>
          <a:p>
            <a:pPr algn="ctr"/>
            <a:r>
              <a:rPr lang="en-US" sz="4800" b="1" dirty="0" smtClean="0">
                <a:latin typeface="Apple Chancery"/>
                <a:cs typeface="Apple Chancery"/>
              </a:rPr>
              <a:t>The Living Sacrifice of </a:t>
            </a:r>
          </a:p>
          <a:p>
            <a:pPr algn="ctr"/>
            <a:endParaRPr lang="en-US" sz="4400" dirty="0">
              <a:solidFill>
                <a:srgbClr val="FF0000"/>
              </a:solidFill>
              <a:latin typeface="Apple Chancery"/>
              <a:cs typeface="Apple Chancery"/>
            </a:endParaRPr>
          </a:p>
          <a:p>
            <a:pPr algn="ctr"/>
            <a:r>
              <a:rPr lang="en-US" sz="4400" dirty="0" smtClean="0">
                <a:latin typeface="Apple Chancery"/>
                <a:cs typeface="Apple Chancery"/>
              </a:rPr>
              <a:t>Jesus the Lord of All</a:t>
            </a:r>
            <a:endParaRPr lang="en-US" sz="4400" dirty="0">
              <a:latin typeface="Apple Chancery"/>
              <a:cs typeface="Apple Chancery"/>
            </a:endParaRPr>
          </a:p>
        </p:txBody>
      </p:sp>
    </p:spTree>
    <p:extLst>
      <p:ext uri="{BB962C8B-B14F-4D97-AF65-F5344CB8AC3E}">
        <p14:creationId xmlns:p14="http://schemas.microsoft.com/office/powerpoint/2010/main" val="13841002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0744254">
            <a:off x="363546" y="494697"/>
            <a:ext cx="4454948" cy="3508653"/>
          </a:xfrm>
          <a:prstGeom prst="rect">
            <a:avLst/>
          </a:prstGeom>
        </p:spPr>
        <p:txBody>
          <a:bodyPr wrap="square">
            <a:spAutoFit/>
          </a:bodyPr>
          <a:lstStyle/>
          <a:p>
            <a:pPr algn="ctr"/>
            <a:r>
              <a:rPr lang="en-US" sz="6000" b="1" dirty="0" smtClean="0">
                <a:solidFill>
                  <a:srgbClr val="000000"/>
                </a:solidFill>
                <a:latin typeface="Apple Chancery"/>
                <a:cs typeface="Apple Chancery"/>
              </a:rPr>
              <a:t>“</a:t>
            </a:r>
            <a:r>
              <a:rPr lang="en-US" sz="5400" b="1" dirty="0" smtClean="0">
                <a:solidFill>
                  <a:srgbClr val="000000"/>
                </a:solidFill>
                <a:latin typeface="Apple Chancery"/>
                <a:cs typeface="Apple Chancery"/>
              </a:rPr>
              <a:t>I </a:t>
            </a:r>
            <a:r>
              <a:rPr lang="en-US" sz="5400" b="1" dirty="0">
                <a:solidFill>
                  <a:srgbClr val="000000"/>
                </a:solidFill>
                <a:latin typeface="Apple Chancery"/>
                <a:cs typeface="Apple Chancery"/>
              </a:rPr>
              <a:t>have set before you an open </a:t>
            </a:r>
            <a:r>
              <a:rPr lang="en-US" sz="5400" b="1" dirty="0" smtClean="0">
                <a:solidFill>
                  <a:srgbClr val="000000"/>
                </a:solidFill>
                <a:latin typeface="Apple Chancery"/>
                <a:cs typeface="Apple Chancery"/>
              </a:rPr>
              <a:t>door”</a:t>
            </a:r>
          </a:p>
          <a:p>
            <a:pPr algn="ctr"/>
            <a:r>
              <a:rPr lang="en-US" sz="5400" b="1" dirty="0" smtClean="0">
                <a:solidFill>
                  <a:srgbClr val="000000"/>
                </a:solidFill>
                <a:latin typeface="Apple Chancery"/>
                <a:cs typeface="Apple Chancery"/>
              </a:rPr>
              <a:t>            Jesus</a:t>
            </a:r>
            <a:r>
              <a:rPr lang="en-US" sz="5400" dirty="0" smtClean="0">
                <a:solidFill>
                  <a:srgbClr val="000000"/>
                </a:solidFill>
                <a:latin typeface="Apple Chancery"/>
                <a:cs typeface="Apple Chancery"/>
              </a:rPr>
              <a:t> </a:t>
            </a:r>
            <a:endParaRPr lang="en-US" sz="5400" dirty="0">
              <a:solidFill>
                <a:srgbClr val="000000"/>
              </a:solidFill>
              <a:latin typeface="Apple Chancery"/>
              <a:cs typeface="Apple Chancery"/>
            </a:endParaRPr>
          </a:p>
        </p:txBody>
      </p:sp>
      <p:pic>
        <p:nvPicPr>
          <p:cNvPr id="5" name="Picture 4"/>
          <p:cNvPicPr>
            <a:picLocks noChangeAspect="1"/>
          </p:cNvPicPr>
          <p:nvPr/>
        </p:nvPicPr>
        <p:blipFill>
          <a:blip r:embed="rId2"/>
          <a:stretch>
            <a:fillRect/>
          </a:stretch>
        </p:blipFill>
        <p:spPr>
          <a:xfrm>
            <a:off x="0" y="165100"/>
            <a:ext cx="9144000" cy="4800600"/>
          </a:xfrm>
          <a:prstGeom prst="rect">
            <a:avLst/>
          </a:prstGeom>
        </p:spPr>
      </p:pic>
    </p:spTree>
    <p:extLst>
      <p:ext uri="{BB962C8B-B14F-4D97-AF65-F5344CB8AC3E}">
        <p14:creationId xmlns:p14="http://schemas.microsoft.com/office/powerpoint/2010/main" val="42766828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33"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0744254">
            <a:off x="363546" y="494697"/>
            <a:ext cx="4454948" cy="3508653"/>
          </a:xfrm>
          <a:prstGeom prst="rect">
            <a:avLst/>
          </a:prstGeom>
        </p:spPr>
        <p:txBody>
          <a:bodyPr wrap="square">
            <a:spAutoFit/>
          </a:bodyPr>
          <a:lstStyle/>
          <a:p>
            <a:pPr algn="ctr"/>
            <a:r>
              <a:rPr lang="en-US" sz="6000" b="1" dirty="0" smtClean="0">
                <a:solidFill>
                  <a:srgbClr val="000000"/>
                </a:solidFill>
                <a:latin typeface="Apple Chancery"/>
                <a:cs typeface="Apple Chancery"/>
              </a:rPr>
              <a:t>“</a:t>
            </a:r>
            <a:r>
              <a:rPr lang="en-US" sz="5400" b="1" dirty="0" smtClean="0">
                <a:solidFill>
                  <a:srgbClr val="000000"/>
                </a:solidFill>
                <a:latin typeface="Apple Chancery"/>
                <a:cs typeface="Apple Chancery"/>
              </a:rPr>
              <a:t>I </a:t>
            </a:r>
            <a:r>
              <a:rPr lang="en-US" sz="5400" b="1" dirty="0">
                <a:solidFill>
                  <a:srgbClr val="000000"/>
                </a:solidFill>
                <a:latin typeface="Apple Chancery"/>
                <a:cs typeface="Apple Chancery"/>
              </a:rPr>
              <a:t>have set before you an open </a:t>
            </a:r>
            <a:r>
              <a:rPr lang="en-US" sz="5400" b="1" dirty="0" smtClean="0">
                <a:solidFill>
                  <a:srgbClr val="000000"/>
                </a:solidFill>
                <a:latin typeface="Apple Chancery"/>
                <a:cs typeface="Apple Chancery"/>
              </a:rPr>
              <a:t>door”</a:t>
            </a:r>
          </a:p>
          <a:p>
            <a:pPr algn="ctr"/>
            <a:r>
              <a:rPr lang="en-US" sz="5400" b="1" dirty="0" smtClean="0">
                <a:solidFill>
                  <a:srgbClr val="000000"/>
                </a:solidFill>
                <a:latin typeface="Apple Chancery"/>
                <a:cs typeface="Apple Chancery"/>
              </a:rPr>
              <a:t>            Jesus</a:t>
            </a:r>
            <a:r>
              <a:rPr lang="en-US" sz="5400" dirty="0" smtClean="0">
                <a:solidFill>
                  <a:srgbClr val="000000"/>
                </a:solidFill>
                <a:latin typeface="Apple Chancery"/>
                <a:cs typeface="Apple Chancery"/>
              </a:rPr>
              <a:t> </a:t>
            </a:r>
            <a:endParaRPr lang="en-US" sz="5400" dirty="0">
              <a:solidFill>
                <a:srgbClr val="000000"/>
              </a:solidFill>
              <a:latin typeface="Apple Chancery"/>
              <a:cs typeface="Apple Chancery"/>
            </a:endParaRPr>
          </a:p>
        </p:txBody>
      </p:sp>
      <p:pic>
        <p:nvPicPr>
          <p:cNvPr id="5" name="Picture 4"/>
          <p:cNvPicPr>
            <a:picLocks noChangeAspect="1"/>
          </p:cNvPicPr>
          <p:nvPr/>
        </p:nvPicPr>
        <p:blipFill>
          <a:blip r:embed="rId2"/>
          <a:stretch>
            <a:fillRect/>
          </a:stretch>
        </p:blipFill>
        <p:spPr>
          <a:xfrm>
            <a:off x="0" y="165100"/>
            <a:ext cx="9144000" cy="4800600"/>
          </a:xfrm>
          <a:prstGeom prst="rect">
            <a:avLst/>
          </a:prstGeom>
        </p:spPr>
      </p:pic>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73" y="102778"/>
            <a:ext cx="8904503" cy="5078314"/>
          </a:xfrm>
          <a:prstGeom prst="rect">
            <a:avLst/>
          </a:prstGeom>
        </p:spPr>
        <p:txBody>
          <a:bodyPr wrap="square">
            <a:spAutoFit/>
          </a:bodyPr>
          <a:lstStyle/>
          <a:p>
            <a:r>
              <a:rPr lang="en-US" sz="3600" b="1" dirty="0"/>
              <a:t>Isaiah 45:7-8</a:t>
            </a:r>
            <a:r>
              <a:rPr lang="en-US" sz="3600" b="1" baseline="30000" dirty="0"/>
              <a:t> </a:t>
            </a:r>
            <a:endParaRPr lang="en-US" sz="3600" b="1" baseline="30000" dirty="0" smtClean="0"/>
          </a:p>
          <a:p>
            <a:r>
              <a:rPr lang="en-US" sz="3600" dirty="0" smtClean="0"/>
              <a:t>I </a:t>
            </a:r>
            <a:r>
              <a:rPr lang="en-US" sz="3600" dirty="0"/>
              <a:t>form light and create darkness; I make well-being and create calamity</a:t>
            </a:r>
            <a:r>
              <a:rPr lang="en-US" sz="3600" dirty="0" smtClean="0"/>
              <a:t>; I </a:t>
            </a:r>
            <a:r>
              <a:rPr lang="en-US" sz="3600" dirty="0"/>
              <a:t>am the Lord, who does all these things. </a:t>
            </a:r>
            <a:r>
              <a:rPr lang="en-US" sz="3600" baseline="30000" dirty="0"/>
              <a:t>8 </a:t>
            </a:r>
            <a:r>
              <a:rPr lang="en-US" sz="3600" dirty="0"/>
              <a:t>“Shower, O heavens, from above, and let the clouds rain down righteousness; let the earth open, that salvation and righteousness may bear fruit; let the earth cause them both to sprout; I the Lord have created it.</a:t>
            </a:r>
            <a:endParaRPr lang="en-US" sz="3600" b="1" dirty="0"/>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953" y="176191"/>
            <a:ext cx="8625549" cy="4832092"/>
          </a:xfrm>
          <a:prstGeom prst="rect">
            <a:avLst/>
          </a:prstGeom>
        </p:spPr>
        <p:txBody>
          <a:bodyPr wrap="square">
            <a:spAutoFit/>
          </a:bodyPr>
          <a:lstStyle/>
          <a:p>
            <a:r>
              <a:rPr lang="en-US" sz="4400" b="1" dirty="0"/>
              <a:t>Matthew 10:29-31 </a:t>
            </a:r>
            <a:endParaRPr lang="en-US" sz="4400" b="1" dirty="0" smtClean="0"/>
          </a:p>
          <a:p>
            <a:r>
              <a:rPr lang="en-US" sz="4400" dirty="0" smtClean="0"/>
              <a:t>And </a:t>
            </a:r>
            <a:r>
              <a:rPr lang="en-US" sz="4400" dirty="0"/>
              <a:t>not one of them will fall to the ground apart from your Father.</a:t>
            </a:r>
          </a:p>
          <a:p>
            <a:r>
              <a:rPr lang="en-US" sz="4400" b="1" baseline="30000" dirty="0"/>
              <a:t>30 </a:t>
            </a:r>
            <a:r>
              <a:rPr lang="en-US" sz="4400" dirty="0"/>
              <a:t>But even the hairs of your head are all numbered. </a:t>
            </a:r>
            <a:r>
              <a:rPr lang="en-US" sz="4400" b="1" baseline="30000" dirty="0"/>
              <a:t>31 </a:t>
            </a:r>
            <a:r>
              <a:rPr lang="en-US" sz="4400" dirty="0"/>
              <a:t>Fear not, therefore; you are of more value than many </a:t>
            </a:r>
            <a:r>
              <a:rPr lang="en-US" sz="4400" dirty="0" smtClean="0"/>
              <a:t>sparrows. </a:t>
            </a:r>
            <a:endParaRPr lang="en-US" sz="4400"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337681" y="374406"/>
            <a:ext cx="8478732" cy="3785652"/>
          </a:xfrm>
          <a:prstGeom prst="rect">
            <a:avLst/>
          </a:prstGeom>
        </p:spPr>
        <p:txBody>
          <a:bodyPr wrap="square">
            <a:spAutoFit/>
          </a:bodyPr>
          <a:lstStyle/>
          <a:p>
            <a:r>
              <a:rPr lang="en-US" sz="4800" b="1" dirty="0"/>
              <a:t>Romans 8:28</a:t>
            </a:r>
            <a:r>
              <a:rPr lang="en-US" sz="4800" dirty="0"/>
              <a:t> </a:t>
            </a:r>
            <a:endParaRPr lang="en-US" sz="4800" dirty="0" smtClean="0"/>
          </a:p>
          <a:p>
            <a:r>
              <a:rPr lang="en-US" sz="4800" dirty="0" smtClean="0"/>
              <a:t>And </a:t>
            </a:r>
            <a:r>
              <a:rPr lang="en-US" sz="4800" dirty="0"/>
              <a:t>we know that in all things God works for the good of those who love him, who have been called according to his purpose.</a:t>
            </a:r>
            <a:endParaRPr lang="en-US" sz="4800" b="1" dirty="0"/>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841" y="80753"/>
            <a:ext cx="8743003" cy="4154983"/>
          </a:xfrm>
          <a:prstGeom prst="rect">
            <a:avLst/>
          </a:prstGeom>
        </p:spPr>
        <p:txBody>
          <a:bodyPr wrap="square">
            <a:spAutoFit/>
          </a:bodyPr>
          <a:lstStyle/>
          <a:p>
            <a:pPr algn="ctr"/>
            <a:r>
              <a:rPr lang="en-US" sz="6600" dirty="0">
                <a:solidFill>
                  <a:srgbClr val="FFFF00"/>
                </a:solidFill>
                <a:latin typeface="Apple Chancery"/>
                <a:cs typeface="Apple Chancery"/>
              </a:rPr>
              <a:t>Prayer for the President </a:t>
            </a:r>
            <a:r>
              <a:rPr lang="en-US" sz="6600" dirty="0" smtClean="0">
                <a:solidFill>
                  <a:srgbClr val="FFFF00"/>
                </a:solidFill>
                <a:latin typeface="Apple Chancery"/>
                <a:cs typeface="Apple Chancery"/>
              </a:rPr>
              <a:t>(Pre &amp; post election) </a:t>
            </a:r>
          </a:p>
          <a:p>
            <a:pPr algn="ctr"/>
            <a:r>
              <a:rPr lang="en-US" sz="6600" dirty="0" smtClean="0">
                <a:solidFill>
                  <a:srgbClr val="FFFF00"/>
                </a:solidFill>
                <a:latin typeface="Apple Chancery"/>
                <a:cs typeface="Apple Chancery"/>
              </a:rPr>
              <a:t>His advisors</a:t>
            </a:r>
          </a:p>
          <a:p>
            <a:pPr algn="ctr"/>
            <a:r>
              <a:rPr lang="en-US" sz="6600" dirty="0" smtClean="0">
                <a:solidFill>
                  <a:srgbClr val="FFFF00"/>
                </a:solidFill>
                <a:latin typeface="Apple Chancery"/>
                <a:cs typeface="Apple Chancery"/>
              </a:rPr>
              <a:t>the </a:t>
            </a:r>
            <a:r>
              <a:rPr lang="en-US" sz="6600" dirty="0">
                <a:solidFill>
                  <a:srgbClr val="FFFF00"/>
                </a:solidFill>
                <a:latin typeface="Apple Chancery"/>
                <a:cs typeface="Apple Chancery"/>
              </a:rPr>
              <a:t>Election </a:t>
            </a:r>
          </a:p>
        </p:txBody>
      </p:sp>
    </p:spTree>
    <p:extLst>
      <p:ext uri="{BB962C8B-B14F-4D97-AF65-F5344CB8AC3E}">
        <p14:creationId xmlns:p14="http://schemas.microsoft.com/office/powerpoint/2010/main" val="30765415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477" y="198216"/>
            <a:ext cx="8831093" cy="5016758"/>
          </a:xfrm>
          <a:prstGeom prst="rect">
            <a:avLst/>
          </a:prstGeom>
        </p:spPr>
        <p:txBody>
          <a:bodyPr wrap="square">
            <a:spAutoFit/>
          </a:bodyPr>
          <a:lstStyle/>
          <a:p>
            <a:r>
              <a:rPr lang="en-US" sz="4000" b="1" dirty="0"/>
              <a:t>Philippians 3:20-21</a:t>
            </a:r>
            <a:r>
              <a:rPr lang="en-US" sz="4000" b="1" baseline="30000" dirty="0"/>
              <a:t> </a:t>
            </a:r>
            <a:endParaRPr lang="en-US" sz="4000" b="1" baseline="30000" dirty="0" smtClean="0"/>
          </a:p>
          <a:p>
            <a:r>
              <a:rPr lang="en-US" sz="4000" dirty="0" smtClean="0"/>
              <a:t>But</a:t>
            </a:r>
            <a:r>
              <a:rPr lang="en-US" sz="4000" dirty="0"/>
              <a:t> our citizenship is in heaven, and from it we await a Savior, the Lord Jesus Christ,</a:t>
            </a:r>
            <a:r>
              <a:rPr lang="en-US" sz="4000" baseline="30000" dirty="0"/>
              <a:t>21 </a:t>
            </a:r>
            <a:r>
              <a:rPr lang="en-US" sz="4000" dirty="0"/>
              <a:t>who will transform our lowly body to be like his glorious body, by the power that enables him even to subject all things to himself.</a:t>
            </a:r>
          </a:p>
          <a:p>
            <a:r>
              <a:rPr lang="en-US" sz="4000" dirty="0"/>
              <a:t> </a:t>
            </a:r>
            <a:endParaRPr lang="en-US" sz="4000" b="1" dirty="0"/>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181" y="168851"/>
            <a:ext cx="8867799" cy="4801315"/>
          </a:xfrm>
          <a:prstGeom prst="rect">
            <a:avLst/>
          </a:prstGeom>
        </p:spPr>
        <p:txBody>
          <a:bodyPr wrap="square">
            <a:spAutoFit/>
          </a:bodyPr>
          <a:lstStyle/>
          <a:p>
            <a:r>
              <a:rPr lang="en-US" sz="3600" b="1" dirty="0"/>
              <a:t>1 Peter 2:11-</a:t>
            </a:r>
            <a:r>
              <a:rPr lang="en-US" sz="3600" b="1" dirty="0" smtClean="0"/>
              <a:t>12</a:t>
            </a:r>
          </a:p>
          <a:p>
            <a:r>
              <a:rPr lang="en-US" sz="3600" dirty="0" smtClean="0"/>
              <a:t>Beloved</a:t>
            </a:r>
            <a:r>
              <a:rPr lang="en-US" sz="3600" dirty="0"/>
              <a:t>, I urge you as sojourners and exiles to abstain from the passions of the flesh, which wage war against your soul. </a:t>
            </a:r>
            <a:r>
              <a:rPr lang="en-US" sz="3600" baseline="30000" dirty="0"/>
              <a:t>12 </a:t>
            </a:r>
            <a:r>
              <a:rPr lang="en-US" sz="3600" dirty="0"/>
              <a:t>Keep your conduct among the Gentiles honorable, so that when they speak against you as evildoers, they may see your good deeds and glorify God on the day of visitation.</a:t>
            </a:r>
            <a:endParaRPr lang="en-US" sz="3600" b="1" dirty="0"/>
          </a:p>
          <a:p>
            <a:r>
              <a:rPr lang="en-US" dirty="0"/>
              <a:t> </a:t>
            </a:r>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750" y="80755"/>
            <a:ext cx="8977911" cy="5016757"/>
          </a:xfrm>
          <a:prstGeom prst="rect">
            <a:avLst/>
          </a:prstGeom>
        </p:spPr>
        <p:txBody>
          <a:bodyPr wrap="square">
            <a:spAutoFit/>
          </a:bodyPr>
          <a:lstStyle/>
          <a:p>
            <a:r>
              <a:rPr lang="en-US" sz="3200" b="1" dirty="0"/>
              <a:t>Isaiah 46:8-11</a:t>
            </a:r>
            <a:r>
              <a:rPr lang="en-US" sz="3200" b="1" baseline="30000" dirty="0"/>
              <a:t> </a:t>
            </a:r>
            <a:r>
              <a:rPr lang="en-US" sz="3200" dirty="0" smtClean="0"/>
              <a:t>Remember </a:t>
            </a:r>
            <a:r>
              <a:rPr lang="en-US" sz="3200" dirty="0"/>
              <a:t>this and stand firm, recall it to mind, you transgressors, </a:t>
            </a:r>
            <a:r>
              <a:rPr lang="en-US" sz="3200" baseline="30000" dirty="0"/>
              <a:t>9 </a:t>
            </a:r>
            <a:r>
              <a:rPr lang="en-US" sz="3200" dirty="0"/>
              <a:t>remember the former things of old; for I am God, and there is no other; I am God, and there is none like me, </a:t>
            </a:r>
            <a:r>
              <a:rPr lang="en-US" sz="3200" baseline="30000" dirty="0"/>
              <a:t>10 </a:t>
            </a:r>
            <a:r>
              <a:rPr lang="en-US" sz="3200" dirty="0"/>
              <a:t>declaring the end from the beginning and from ancient times things not yet done</a:t>
            </a:r>
            <a:r>
              <a:rPr lang="en-US" sz="3200" dirty="0" smtClean="0"/>
              <a:t>, saying</a:t>
            </a:r>
            <a:r>
              <a:rPr lang="en-US" sz="3200" dirty="0"/>
              <a:t>, ‘My counsel shall stand, </a:t>
            </a:r>
            <a:r>
              <a:rPr lang="en-US" sz="3200" dirty="0" smtClean="0"/>
              <a:t> and </a:t>
            </a:r>
            <a:r>
              <a:rPr lang="en-US" sz="3200" dirty="0"/>
              <a:t>I will accomplish all my purpose,’ </a:t>
            </a:r>
            <a:r>
              <a:rPr lang="en-US" sz="3200" baseline="30000" dirty="0"/>
              <a:t>11 </a:t>
            </a:r>
            <a:r>
              <a:rPr lang="en-US" sz="3200" dirty="0"/>
              <a:t>calling a bird of prey from the east, the man of my counsel from a far country. I have spoken, and I will bring it to pass; I have purposed, and I will do it.</a:t>
            </a:r>
            <a:endParaRPr lang="en-US" sz="3200" b="1"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33714</TotalTime>
  <Words>128</Words>
  <Application>Microsoft Macintosh PowerPoint</Application>
  <PresentationFormat>On-screen Show (16:9)</PresentationFormat>
  <Paragraphs>37</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882</cp:revision>
  <dcterms:created xsi:type="dcterms:W3CDTF">2016-08-27T22:55:59Z</dcterms:created>
  <dcterms:modified xsi:type="dcterms:W3CDTF">2020-10-31T21:21:41Z</dcterms:modified>
</cp:coreProperties>
</file>