
<file path=[Content_Types].xml><?xml version="1.0" encoding="utf-8"?>
<Types xmlns="http://schemas.openxmlformats.org/package/2006/content-types">
  <Default Extension="xml" ContentType="application/xml"/>
  <Default Extension="docx" ContentType="application/vnd.openxmlformats-officedocument.wordprocessingml.document"/>
  <Default Extension="bin" ContentType="application/vnd.openxmlformats-officedocument.presentationml.printerSettings"/>
  <Default Extension="vml" ContentType="application/vnd.openxmlformats-officedocument.vmlDrawin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376" r:id="rId2"/>
    <p:sldId id="398" r:id="rId3"/>
    <p:sldId id="354" r:id="rId4"/>
    <p:sldId id="380" r:id="rId5"/>
    <p:sldId id="429" r:id="rId6"/>
    <p:sldId id="345" r:id="rId7"/>
    <p:sldId id="445" r:id="rId8"/>
    <p:sldId id="452" r:id="rId9"/>
    <p:sldId id="335" r:id="rId10"/>
    <p:sldId id="430" r:id="rId11"/>
    <p:sldId id="431" r:id="rId12"/>
    <p:sldId id="432" r:id="rId13"/>
    <p:sldId id="433" r:id="rId14"/>
    <p:sldId id="435" r:id="rId15"/>
    <p:sldId id="434" r:id="rId16"/>
    <p:sldId id="455" r:id="rId17"/>
    <p:sldId id="456" r:id="rId18"/>
    <p:sldId id="447" r:id="rId19"/>
    <p:sldId id="458" r:id="rId20"/>
    <p:sldId id="261"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0537"/>
    <a:srgbClr val="25060F"/>
    <a:srgbClr val="430544"/>
    <a:srgbClr val="4C064E"/>
    <a:srgbClr val="7F0081"/>
    <a:srgbClr val="68005C"/>
    <a:srgbClr val="A70503"/>
    <a:srgbClr val="452303"/>
    <a:srgbClr val="E0690A"/>
    <a:srgbClr val="F9CD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94607" autoAdjust="0"/>
  </p:normalViewPr>
  <p:slideViewPr>
    <p:cSldViewPr snapToGrid="0" snapToObjects="1">
      <p:cViewPr varScale="1">
        <p:scale>
          <a:sx n="139" d="100"/>
          <a:sy n="139" d="100"/>
        </p:scale>
        <p:origin x="-112" y="-183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10/9/20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10/9/20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10/9/20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10/9/20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10/9/20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10/9/20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10/9/20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10/9/20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10/9/20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10/9/20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10/9/20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10/9/20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10/9/20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231"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2897" y="420250"/>
            <a:ext cx="8296529" cy="3785652"/>
          </a:xfrm>
          <a:prstGeom prst="rect">
            <a:avLst/>
          </a:prstGeom>
        </p:spPr>
        <p:txBody>
          <a:bodyPr wrap="square">
            <a:spAutoFit/>
          </a:bodyPr>
          <a:lstStyle/>
          <a:p>
            <a:pPr algn="ctr"/>
            <a:r>
              <a:rPr lang="en-US" sz="8000" dirty="0"/>
              <a:t>1 John 4:19</a:t>
            </a:r>
            <a:r>
              <a:rPr lang="en-US" sz="8000" baseline="30000" dirty="0"/>
              <a:t> </a:t>
            </a:r>
            <a:endParaRPr lang="en-US" sz="8000" baseline="30000" dirty="0" smtClean="0"/>
          </a:p>
          <a:p>
            <a:pPr algn="ctr"/>
            <a:r>
              <a:rPr lang="en-US" sz="8000" dirty="0" smtClean="0"/>
              <a:t>We </a:t>
            </a:r>
            <a:r>
              <a:rPr lang="en-US" sz="8000" dirty="0"/>
              <a:t>love because he first loved us.</a:t>
            </a:r>
            <a:r>
              <a:rPr lang="en-US" sz="8000" dirty="0"/>
              <a:t> </a:t>
            </a:r>
          </a:p>
        </p:txBody>
      </p:sp>
    </p:spTree>
    <p:extLst>
      <p:ext uri="{BB962C8B-B14F-4D97-AF65-F5344CB8AC3E}">
        <p14:creationId xmlns:p14="http://schemas.microsoft.com/office/powerpoint/2010/main" val="138356799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881" y="374571"/>
            <a:ext cx="8826484" cy="4154983"/>
          </a:xfrm>
          <a:prstGeom prst="rect">
            <a:avLst/>
          </a:prstGeom>
        </p:spPr>
        <p:txBody>
          <a:bodyPr wrap="square">
            <a:spAutoFit/>
          </a:bodyPr>
          <a:lstStyle/>
          <a:p>
            <a:r>
              <a:rPr lang="en-US" sz="4400" dirty="0"/>
              <a:t>Ephesians 1:15-16 </a:t>
            </a:r>
            <a:endParaRPr lang="en-US" sz="4400" dirty="0" smtClean="0"/>
          </a:p>
          <a:p>
            <a:r>
              <a:rPr lang="en-US" sz="4400" dirty="0" smtClean="0"/>
              <a:t>For </a:t>
            </a:r>
            <a:r>
              <a:rPr lang="en-US" sz="4400" dirty="0"/>
              <a:t>this reason, because I have heard of your faith in the Lord Jesus and your love toward all the saints, </a:t>
            </a:r>
            <a:r>
              <a:rPr lang="en-US" sz="4400" dirty="0" smtClean="0"/>
              <a:t>  </a:t>
            </a:r>
            <a:r>
              <a:rPr lang="en-US" sz="4400" baseline="30000" dirty="0" smtClean="0"/>
              <a:t>16</a:t>
            </a:r>
            <a:r>
              <a:rPr lang="en-US" sz="4400" baseline="30000" dirty="0"/>
              <a:t> </a:t>
            </a:r>
            <a:r>
              <a:rPr lang="en-US" sz="4400" dirty="0"/>
              <a:t>I do not cease to give thanks for you, </a:t>
            </a:r>
            <a:r>
              <a:rPr lang="en-US" sz="4400" dirty="0" smtClean="0"/>
              <a:t> remembering  you </a:t>
            </a:r>
            <a:r>
              <a:rPr lang="en-US" sz="4400" dirty="0"/>
              <a:t>in my prayers</a:t>
            </a:r>
          </a:p>
        </p:txBody>
      </p:sp>
    </p:spTree>
    <p:extLst>
      <p:ext uri="{BB962C8B-B14F-4D97-AF65-F5344CB8AC3E}">
        <p14:creationId xmlns:p14="http://schemas.microsoft.com/office/powerpoint/2010/main" val="407937493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919" y="146175"/>
            <a:ext cx="8863033" cy="4524315"/>
          </a:xfrm>
          <a:prstGeom prst="rect">
            <a:avLst/>
          </a:prstGeom>
        </p:spPr>
        <p:txBody>
          <a:bodyPr wrap="square">
            <a:spAutoFit/>
          </a:bodyPr>
          <a:lstStyle/>
          <a:p>
            <a:r>
              <a:rPr lang="en-US" sz="3200" dirty="0"/>
              <a:t>Ephesians 2:1-3 </a:t>
            </a:r>
            <a:endParaRPr lang="en-US" sz="3200" dirty="0" smtClean="0"/>
          </a:p>
          <a:p>
            <a:r>
              <a:rPr lang="en-US" sz="3200" dirty="0" smtClean="0"/>
              <a:t>And </a:t>
            </a:r>
            <a:r>
              <a:rPr lang="en-US" sz="3200" dirty="0"/>
              <a:t>you were dead in the trespasses and sins </a:t>
            </a:r>
            <a:r>
              <a:rPr lang="en-US" sz="3200" baseline="30000" dirty="0"/>
              <a:t>2 </a:t>
            </a:r>
            <a:r>
              <a:rPr lang="en-US" sz="3200" dirty="0"/>
              <a:t>in which you once walked, following the course of this world, following the prince of the power of the air, the spirit that is now at work in the sons of disobedience— </a:t>
            </a:r>
            <a:r>
              <a:rPr lang="en-US" sz="3200" baseline="30000" dirty="0"/>
              <a:t>3 </a:t>
            </a:r>
            <a:r>
              <a:rPr lang="en-US" sz="3200" dirty="0"/>
              <a:t>among whom we all once lived in the passions of our flesh, carrying out the desires of the body and the mind, and were by nature </a:t>
            </a:r>
            <a:r>
              <a:rPr lang="en-US" sz="3200" dirty="0" smtClean="0"/>
              <a:t> children </a:t>
            </a:r>
            <a:r>
              <a:rPr lang="en-US" sz="3200" dirty="0"/>
              <a:t>of wrath, like the rest of mankind. </a:t>
            </a:r>
          </a:p>
        </p:txBody>
      </p:sp>
    </p:spTree>
    <p:extLst>
      <p:ext uri="{BB962C8B-B14F-4D97-AF65-F5344CB8AC3E}">
        <p14:creationId xmlns:p14="http://schemas.microsoft.com/office/powerpoint/2010/main" val="216579994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5485" y="319756"/>
            <a:ext cx="8579781" cy="3785652"/>
          </a:xfrm>
          <a:prstGeom prst="rect">
            <a:avLst/>
          </a:prstGeom>
        </p:spPr>
        <p:txBody>
          <a:bodyPr wrap="square">
            <a:spAutoFit/>
          </a:bodyPr>
          <a:lstStyle/>
          <a:p>
            <a:r>
              <a:rPr lang="en-US" sz="4000" dirty="0"/>
              <a:t>Ephesians 2:4-</a:t>
            </a:r>
            <a:r>
              <a:rPr lang="en-US" sz="4000" dirty="0" smtClean="0"/>
              <a:t>5</a:t>
            </a:r>
          </a:p>
          <a:p>
            <a:r>
              <a:rPr lang="en-US" sz="4000" dirty="0" smtClean="0"/>
              <a:t>But</a:t>
            </a:r>
            <a:r>
              <a:rPr lang="en-US" sz="4000" baseline="30000" dirty="0" smtClean="0"/>
              <a:t> </a:t>
            </a:r>
            <a:r>
              <a:rPr lang="en-US" sz="4000" dirty="0"/>
              <a:t>God, being rich in mercy, because </a:t>
            </a:r>
            <a:r>
              <a:rPr lang="en-US" sz="4000" dirty="0" smtClean="0"/>
              <a:t> of </a:t>
            </a:r>
            <a:r>
              <a:rPr lang="en-US" sz="4000" dirty="0"/>
              <a:t>the great love with which he loved us, </a:t>
            </a:r>
            <a:r>
              <a:rPr lang="en-US" sz="4000" baseline="30000" dirty="0"/>
              <a:t>5 </a:t>
            </a:r>
            <a:r>
              <a:rPr lang="en-US" sz="4000" dirty="0"/>
              <a:t>even when we were dead in our trespasses, made us alive together with Christ—by grace you have been saved.</a:t>
            </a:r>
          </a:p>
        </p:txBody>
      </p:sp>
    </p:spTree>
    <p:extLst>
      <p:ext uri="{BB962C8B-B14F-4D97-AF65-F5344CB8AC3E}">
        <p14:creationId xmlns:p14="http://schemas.microsoft.com/office/powerpoint/2010/main" val="19010631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017" y="126743"/>
            <a:ext cx="8625467" cy="4401205"/>
          </a:xfrm>
          <a:prstGeom prst="rect">
            <a:avLst/>
          </a:prstGeom>
        </p:spPr>
        <p:txBody>
          <a:bodyPr wrap="square">
            <a:spAutoFit/>
          </a:bodyPr>
          <a:lstStyle/>
          <a:p>
            <a:r>
              <a:rPr lang="en-US" sz="4000" dirty="0"/>
              <a:t>Mark 12:30-31 </a:t>
            </a:r>
            <a:r>
              <a:rPr lang="en-US" sz="4000" dirty="0"/>
              <a:t> </a:t>
            </a:r>
            <a:r>
              <a:rPr lang="en-US" sz="4000" dirty="0" smtClean="0"/>
              <a:t> And </a:t>
            </a:r>
            <a:r>
              <a:rPr lang="en-US" sz="4000" dirty="0"/>
              <a:t>you shall love the Lord your God with all your heart and with all your soul and with all your mind and with all your strength.’ </a:t>
            </a:r>
            <a:endParaRPr lang="en-US" sz="4000" dirty="0" smtClean="0"/>
          </a:p>
          <a:p>
            <a:r>
              <a:rPr lang="en-US" sz="4000" baseline="30000" dirty="0" smtClean="0"/>
              <a:t>31</a:t>
            </a:r>
            <a:r>
              <a:rPr lang="en-US" sz="4000" baseline="30000" dirty="0"/>
              <a:t> </a:t>
            </a:r>
            <a:r>
              <a:rPr lang="en-US" sz="4000" dirty="0"/>
              <a:t>The second is this: </a:t>
            </a:r>
            <a:r>
              <a:rPr lang="en-US" sz="4000" dirty="0"/>
              <a:t> </a:t>
            </a:r>
            <a:r>
              <a:rPr lang="en-US" sz="4000" dirty="0" smtClean="0"/>
              <a:t>‘</a:t>
            </a:r>
            <a:r>
              <a:rPr lang="en-US" sz="4000" dirty="0"/>
              <a:t>You shall love your neighbor </a:t>
            </a:r>
            <a:r>
              <a:rPr lang="en-US" sz="4000" dirty="0" smtClean="0"/>
              <a:t>as yourself</a:t>
            </a:r>
            <a:r>
              <a:rPr lang="en-US" sz="4000" dirty="0"/>
              <a:t>.</a:t>
            </a:r>
            <a:r>
              <a:rPr lang="en-US" sz="4000" dirty="0" smtClean="0"/>
              <a:t>’ There </a:t>
            </a:r>
            <a:r>
              <a:rPr lang="en-US" sz="4000" dirty="0"/>
              <a:t>is no </a:t>
            </a:r>
            <a:r>
              <a:rPr lang="en-US" sz="4000" dirty="0" smtClean="0"/>
              <a:t>other commandment</a:t>
            </a:r>
            <a:r>
              <a:rPr lang="en-US" sz="4000" dirty="0"/>
              <a:t> </a:t>
            </a:r>
            <a:r>
              <a:rPr lang="en-US" sz="4000" dirty="0" smtClean="0"/>
              <a:t> greater </a:t>
            </a:r>
            <a:r>
              <a:rPr lang="en-US" sz="4000" dirty="0"/>
              <a:t>than these.”</a:t>
            </a:r>
          </a:p>
        </p:txBody>
      </p:sp>
    </p:spTree>
    <p:extLst>
      <p:ext uri="{BB962C8B-B14F-4D97-AF65-F5344CB8AC3E}">
        <p14:creationId xmlns:p14="http://schemas.microsoft.com/office/powerpoint/2010/main" val="86853133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3252" y="283212"/>
            <a:ext cx="8662015" cy="4524315"/>
          </a:xfrm>
          <a:prstGeom prst="rect">
            <a:avLst/>
          </a:prstGeom>
        </p:spPr>
        <p:txBody>
          <a:bodyPr wrap="square">
            <a:spAutoFit/>
          </a:bodyPr>
          <a:lstStyle/>
          <a:p>
            <a:r>
              <a:rPr lang="en-US" sz="4800" dirty="0"/>
              <a:t>Luke 15:22 </a:t>
            </a:r>
            <a:endParaRPr lang="en-US" sz="4800" dirty="0" smtClean="0"/>
          </a:p>
          <a:p>
            <a:r>
              <a:rPr lang="en-US" sz="4800" dirty="0" smtClean="0"/>
              <a:t>But </a:t>
            </a:r>
            <a:r>
              <a:rPr lang="en-US" sz="4800" dirty="0"/>
              <a:t>the father said to his servants, </a:t>
            </a:r>
            <a:r>
              <a:rPr lang="en-US" sz="4800" dirty="0" smtClean="0"/>
              <a:t> ‘</a:t>
            </a:r>
            <a:r>
              <a:rPr lang="en-US" sz="4800" dirty="0"/>
              <a:t>Bring quickly the best robe, and put it on him, and put a ring on his hand</a:t>
            </a:r>
            <a:r>
              <a:rPr lang="en-US" sz="4800" dirty="0" smtClean="0"/>
              <a:t>, and</a:t>
            </a:r>
            <a:r>
              <a:rPr lang="en-US" sz="4800" dirty="0"/>
              <a:t> </a:t>
            </a:r>
            <a:r>
              <a:rPr lang="en-US" sz="4800" dirty="0" smtClean="0"/>
              <a:t> shoes </a:t>
            </a:r>
            <a:r>
              <a:rPr lang="en-US" sz="4800" dirty="0"/>
              <a:t>on his feet.</a:t>
            </a:r>
          </a:p>
          <a:p>
            <a:r>
              <a:rPr lang="en-US" sz="4800" dirty="0"/>
              <a:t> </a:t>
            </a:r>
          </a:p>
        </p:txBody>
      </p:sp>
    </p:spTree>
    <p:extLst>
      <p:ext uri="{BB962C8B-B14F-4D97-AF65-F5344CB8AC3E}">
        <p14:creationId xmlns:p14="http://schemas.microsoft.com/office/powerpoint/2010/main" val="153096402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0154" y="164446"/>
            <a:ext cx="8808210" cy="4154983"/>
          </a:xfrm>
          <a:prstGeom prst="rect">
            <a:avLst/>
          </a:prstGeom>
        </p:spPr>
        <p:txBody>
          <a:bodyPr wrap="square">
            <a:spAutoFit/>
          </a:bodyPr>
          <a:lstStyle/>
          <a:p>
            <a:r>
              <a:rPr lang="en-US" sz="4400" dirty="0"/>
              <a:t>Revelation 2:</a:t>
            </a:r>
            <a:r>
              <a:rPr lang="en-US" sz="4400" dirty="0" smtClean="0"/>
              <a:t>5</a:t>
            </a:r>
          </a:p>
          <a:p>
            <a:r>
              <a:rPr lang="en-US" sz="4400" dirty="0" smtClean="0"/>
              <a:t>Remember </a:t>
            </a:r>
            <a:r>
              <a:rPr lang="en-US" sz="4400" dirty="0"/>
              <a:t>therefore from where you have fallen; repent, and do the works you did at first. If not, I will come to you and remove your lampstand from its place, unless you repent.</a:t>
            </a:r>
          </a:p>
        </p:txBody>
      </p:sp>
    </p:spTree>
    <p:extLst>
      <p:ext uri="{BB962C8B-B14F-4D97-AF65-F5344CB8AC3E}">
        <p14:creationId xmlns:p14="http://schemas.microsoft.com/office/powerpoint/2010/main" val="3869592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9800" y="301484"/>
            <a:ext cx="8534096" cy="3785652"/>
          </a:xfrm>
          <a:prstGeom prst="rect">
            <a:avLst/>
          </a:prstGeom>
        </p:spPr>
        <p:txBody>
          <a:bodyPr wrap="square">
            <a:spAutoFit/>
          </a:bodyPr>
          <a:lstStyle/>
          <a:p>
            <a:r>
              <a:rPr lang="en-US" sz="4800" dirty="0"/>
              <a:t>James 4:8</a:t>
            </a:r>
            <a:r>
              <a:rPr lang="en-US" sz="4800" baseline="30000" dirty="0"/>
              <a:t> </a:t>
            </a:r>
            <a:endParaRPr lang="en-US" sz="4800" baseline="30000" dirty="0" smtClean="0"/>
          </a:p>
          <a:p>
            <a:r>
              <a:rPr lang="en-US" sz="4800" dirty="0" smtClean="0"/>
              <a:t>Draw </a:t>
            </a:r>
            <a:r>
              <a:rPr lang="en-US" sz="4800" dirty="0"/>
              <a:t>near to God, and he will draw near to you. Cleanse your hands, you sinners, and purify your hearts, you double-minded.</a:t>
            </a:r>
          </a:p>
        </p:txBody>
      </p:sp>
    </p:spTree>
    <p:extLst>
      <p:ext uri="{BB962C8B-B14F-4D97-AF65-F5344CB8AC3E}">
        <p14:creationId xmlns:p14="http://schemas.microsoft.com/office/powerpoint/2010/main" val="777098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09623" y="0"/>
            <a:ext cx="7946497" cy="5143500"/>
          </a:xfrm>
          <a:prstGeom prst="rect">
            <a:avLst/>
          </a:prstGeom>
        </p:spPr>
      </p:pic>
      <p:sp>
        <p:nvSpPr>
          <p:cNvPr id="6" name="TextBox 5"/>
          <p:cNvSpPr txBox="1"/>
          <p:nvPr/>
        </p:nvSpPr>
        <p:spPr>
          <a:xfrm>
            <a:off x="876120" y="396757"/>
            <a:ext cx="7282245" cy="4278094"/>
          </a:xfrm>
          <a:prstGeom prst="rect">
            <a:avLst/>
          </a:prstGeom>
          <a:noFill/>
        </p:spPr>
        <p:txBody>
          <a:bodyPr wrap="square" rtlCol="0">
            <a:spAutoFit/>
          </a:bodyPr>
          <a:lstStyle/>
          <a:p>
            <a:pPr algn="ctr"/>
            <a:r>
              <a:rPr lang="en-US" sz="8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pple Chancery"/>
                <a:cs typeface="Apple Chancery"/>
              </a:rPr>
              <a:t>Remembering</a:t>
            </a:r>
          </a:p>
          <a:p>
            <a:pPr algn="ctr"/>
            <a:r>
              <a:rPr lang="en-US" sz="8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pple Chancery"/>
                <a:cs typeface="Apple Chancery"/>
              </a:rPr>
              <a:t>His </a:t>
            </a:r>
          </a:p>
          <a:p>
            <a:pPr algn="ctr"/>
            <a:r>
              <a:rPr lang="en-US" sz="9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pple Chancery"/>
                <a:cs typeface="Apple Chancery"/>
              </a:rPr>
              <a:t>LOVE</a:t>
            </a:r>
            <a:endParaRPr lang="en-US" sz="9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pple Chancery"/>
              <a:cs typeface="Apple Chancery"/>
            </a:endParaRPr>
          </a:p>
        </p:txBody>
      </p:sp>
    </p:spTree>
    <p:extLst>
      <p:ext uri="{BB962C8B-B14F-4D97-AF65-F5344CB8AC3E}">
        <p14:creationId xmlns:p14="http://schemas.microsoft.com/office/powerpoint/2010/main" val="138410026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flipV="1">
            <a:off x="154456" y="5143500"/>
            <a:ext cx="8989545" cy="25744"/>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2"/>
          <a:stretch>
            <a:fillRect/>
          </a:stretch>
        </p:blipFill>
        <p:spPr>
          <a:xfrm>
            <a:off x="740108" y="279400"/>
            <a:ext cx="7775713" cy="4572000"/>
          </a:xfrm>
          <a:prstGeom prst="rect">
            <a:avLst/>
          </a:prstGeom>
        </p:spPr>
      </p:pic>
    </p:spTree>
    <p:extLst>
      <p:ext uri="{BB962C8B-B14F-4D97-AF65-F5344CB8AC3E}">
        <p14:creationId xmlns:p14="http://schemas.microsoft.com/office/powerpoint/2010/main" val="345383019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flipV="1">
            <a:off x="154456" y="5143500"/>
            <a:ext cx="8989545" cy="25744"/>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2"/>
          <a:stretch>
            <a:fillRect/>
          </a:stretch>
        </p:blipFill>
        <p:spPr>
          <a:xfrm>
            <a:off x="740108" y="279400"/>
            <a:ext cx="7775713" cy="4572000"/>
          </a:xfrm>
          <a:prstGeom prst="rect">
            <a:avLst/>
          </a:prstGeom>
        </p:spPr>
      </p:pic>
    </p:spTree>
    <p:extLst>
      <p:ext uri="{BB962C8B-B14F-4D97-AF65-F5344CB8AC3E}">
        <p14:creationId xmlns:p14="http://schemas.microsoft.com/office/powerpoint/2010/main" val="288785254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447"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6703" y="219261"/>
            <a:ext cx="8598055" cy="4524316"/>
          </a:xfrm>
          <a:prstGeom prst="rect">
            <a:avLst/>
          </a:prstGeom>
        </p:spPr>
        <p:txBody>
          <a:bodyPr wrap="square">
            <a:spAutoFit/>
          </a:bodyPr>
          <a:lstStyle/>
          <a:p>
            <a:r>
              <a:rPr lang="en-US" sz="3600" dirty="0"/>
              <a:t>Revelation 2:2-3</a:t>
            </a:r>
            <a:r>
              <a:rPr lang="en-US" sz="3600" baseline="30000" dirty="0"/>
              <a:t> </a:t>
            </a:r>
            <a:endParaRPr lang="en-US" sz="3600" baseline="30000" dirty="0" smtClean="0"/>
          </a:p>
          <a:p>
            <a:r>
              <a:rPr lang="en-US" sz="3600" dirty="0" smtClean="0"/>
              <a:t>“I </a:t>
            </a:r>
            <a:r>
              <a:rPr lang="en-US" sz="3600" dirty="0"/>
              <a:t>know your works, your toil and your patient endurance, and how you cannot bear with those who are evil, but have tested those who call themselves apostles and are not, and found them to be false. </a:t>
            </a:r>
            <a:r>
              <a:rPr lang="en-US" sz="3600" baseline="30000" dirty="0"/>
              <a:t>3 </a:t>
            </a:r>
            <a:r>
              <a:rPr lang="en-US" sz="3600" dirty="0"/>
              <a:t>I know you are enduring patiently and bearing up for my name's sake, and you have not grown weary.</a:t>
            </a:r>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371" y="100495"/>
            <a:ext cx="8872170" cy="5078314"/>
          </a:xfrm>
          <a:prstGeom prst="rect">
            <a:avLst/>
          </a:prstGeom>
        </p:spPr>
        <p:txBody>
          <a:bodyPr wrap="square">
            <a:spAutoFit/>
          </a:bodyPr>
          <a:lstStyle/>
          <a:p>
            <a:r>
              <a:rPr lang="en-US" sz="3600" dirty="0"/>
              <a:t>Luke 10:38-42</a:t>
            </a:r>
            <a:r>
              <a:rPr lang="en-US" sz="3600" baseline="30000" dirty="0"/>
              <a:t> </a:t>
            </a:r>
            <a:r>
              <a:rPr lang="en-US" sz="3600" dirty="0"/>
              <a:t>Now as they went on their way, Jesus entered a village. And a woman </a:t>
            </a:r>
            <a:r>
              <a:rPr lang="en-US" sz="3600" dirty="0" smtClean="0"/>
              <a:t>named </a:t>
            </a:r>
            <a:r>
              <a:rPr lang="en-US" sz="3600" dirty="0"/>
              <a:t> Martha welcomed him into her house. </a:t>
            </a:r>
            <a:r>
              <a:rPr lang="en-US" sz="3600" dirty="0" smtClean="0"/>
              <a:t> </a:t>
            </a:r>
            <a:r>
              <a:rPr lang="en-US" sz="3600" baseline="30000" dirty="0" smtClean="0"/>
              <a:t>39</a:t>
            </a:r>
            <a:r>
              <a:rPr lang="en-US" sz="3600" baseline="30000" dirty="0"/>
              <a:t> </a:t>
            </a:r>
            <a:r>
              <a:rPr lang="en-US" sz="3600" dirty="0"/>
              <a:t>And she had a sister called Mary, who sat at the Lord's feet and listened to his teaching. </a:t>
            </a:r>
            <a:r>
              <a:rPr lang="en-US" sz="3600" baseline="30000" dirty="0"/>
              <a:t>40 </a:t>
            </a:r>
            <a:r>
              <a:rPr lang="en-US" sz="3600" dirty="0"/>
              <a:t>But Martha was distracted with much serving. And she went up to him and said, “Lord, do you not care that my sister has left me to serve alone? Tell her then to help me.” </a:t>
            </a:r>
            <a:r>
              <a:rPr lang="mr-IN" sz="3600" dirty="0" smtClean="0"/>
              <a:t>………</a:t>
            </a:r>
            <a:endParaRPr lang="en-US" sz="3600" dirty="0"/>
          </a:p>
        </p:txBody>
      </p:sp>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977" y="356299"/>
            <a:ext cx="8652879" cy="3416320"/>
          </a:xfrm>
          <a:prstGeom prst="rect">
            <a:avLst/>
          </a:prstGeom>
        </p:spPr>
        <p:txBody>
          <a:bodyPr wrap="square">
            <a:spAutoFit/>
          </a:bodyPr>
          <a:lstStyle/>
          <a:p>
            <a:r>
              <a:rPr lang="en-US" sz="3600" baseline="30000" dirty="0" smtClean="0"/>
              <a:t>.</a:t>
            </a:r>
            <a:r>
              <a:rPr lang="mr-IN" sz="3600" baseline="30000" dirty="0" smtClean="0"/>
              <a:t>……</a:t>
            </a:r>
            <a:r>
              <a:rPr lang="en-US" sz="3600" baseline="30000" dirty="0" smtClean="0"/>
              <a:t>.. 41</a:t>
            </a:r>
            <a:r>
              <a:rPr lang="en-US" sz="3600" baseline="30000" dirty="0"/>
              <a:t> </a:t>
            </a:r>
            <a:r>
              <a:rPr lang="en-US" sz="3600" dirty="0"/>
              <a:t>But the Lord answered her, “Martha, Martha, you are anxious and troubled about many things, </a:t>
            </a:r>
            <a:r>
              <a:rPr lang="en-US" sz="3600" baseline="30000" dirty="0"/>
              <a:t>42 </a:t>
            </a:r>
            <a:r>
              <a:rPr lang="en-US" sz="3600" dirty="0"/>
              <a:t>but one thing is necessary. </a:t>
            </a:r>
            <a:r>
              <a:rPr lang="en-US" sz="3600" dirty="0" smtClean="0"/>
              <a:t> Mary </a:t>
            </a:r>
            <a:r>
              <a:rPr lang="en-US" sz="3600" dirty="0"/>
              <a:t>has chosen the good portion, which will not be taken away from her.”</a:t>
            </a:r>
            <a:endParaRPr lang="en-US" sz="3600" b="1" dirty="0"/>
          </a:p>
          <a:p>
            <a:r>
              <a:rPr lang="en-US" sz="3600" b="1" dirty="0"/>
              <a:t> </a:t>
            </a:r>
            <a:endParaRPr lang="en-US" sz="3600" dirty="0"/>
          </a:p>
        </p:txBody>
      </p:sp>
    </p:spTree>
    <p:extLst>
      <p:ext uri="{BB962C8B-B14F-4D97-AF65-F5344CB8AC3E}">
        <p14:creationId xmlns:p14="http://schemas.microsoft.com/office/powerpoint/2010/main" val="23224236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073" y="328893"/>
            <a:ext cx="8433587" cy="4401205"/>
          </a:xfrm>
          <a:prstGeom prst="rect">
            <a:avLst/>
          </a:prstGeom>
        </p:spPr>
        <p:txBody>
          <a:bodyPr wrap="square">
            <a:spAutoFit/>
          </a:bodyPr>
          <a:lstStyle/>
          <a:p>
            <a:r>
              <a:rPr lang="en-US" sz="4000" dirty="0"/>
              <a:t>1 Samuel 15:22 </a:t>
            </a:r>
            <a:endParaRPr lang="en-US" sz="4000" dirty="0" smtClean="0"/>
          </a:p>
          <a:p>
            <a:r>
              <a:rPr lang="en-US" sz="4000" dirty="0" smtClean="0"/>
              <a:t>But </a:t>
            </a:r>
            <a:r>
              <a:rPr lang="en-US" sz="4000" dirty="0"/>
              <a:t>Samuel replied: </a:t>
            </a:r>
            <a:endParaRPr lang="en-US" sz="4000" dirty="0" smtClean="0"/>
          </a:p>
          <a:p>
            <a:r>
              <a:rPr lang="en-US" sz="4000" dirty="0" smtClean="0"/>
              <a:t>“</a:t>
            </a:r>
            <a:r>
              <a:rPr lang="en-US" sz="4000" dirty="0"/>
              <a:t>Does the Lord delight in burnt offerings and </a:t>
            </a:r>
            <a:r>
              <a:rPr lang="en-US" sz="4000" dirty="0" smtClean="0"/>
              <a:t>sacrifices</a:t>
            </a:r>
            <a:r>
              <a:rPr lang="en-US" sz="4000" dirty="0"/>
              <a:t> </a:t>
            </a:r>
            <a:r>
              <a:rPr lang="en-US" sz="4000" dirty="0" smtClean="0"/>
              <a:t>as </a:t>
            </a:r>
            <a:r>
              <a:rPr lang="en-US" sz="4000" dirty="0"/>
              <a:t>much as in obeying the Lord? To obey is better than sacrifice, and to heed is better than the fat of rams.</a:t>
            </a:r>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5486" y="301484"/>
            <a:ext cx="8351352" cy="3785652"/>
          </a:xfrm>
          <a:prstGeom prst="rect">
            <a:avLst/>
          </a:prstGeom>
        </p:spPr>
        <p:txBody>
          <a:bodyPr wrap="square">
            <a:spAutoFit/>
          </a:bodyPr>
          <a:lstStyle/>
          <a:p>
            <a:r>
              <a:rPr lang="en-US" sz="4000" dirty="0"/>
              <a:t>Mark 12:33</a:t>
            </a:r>
            <a:r>
              <a:rPr lang="en-US" sz="4000" baseline="30000" dirty="0"/>
              <a:t> </a:t>
            </a:r>
            <a:endParaRPr lang="en-US" sz="4000" baseline="30000" dirty="0" smtClean="0"/>
          </a:p>
          <a:p>
            <a:r>
              <a:rPr lang="en-US" sz="4000" dirty="0" smtClean="0"/>
              <a:t>To </a:t>
            </a:r>
            <a:r>
              <a:rPr lang="en-US" sz="4000" dirty="0"/>
              <a:t>love him with all your heart, with all your understanding and with all your strength, and to love your neighbor as yourself is more important than all burnt offerings and sacrifices.”</a:t>
            </a:r>
          </a:p>
        </p:txBody>
      </p:sp>
    </p:spTree>
    <p:extLst>
      <p:ext uri="{BB962C8B-B14F-4D97-AF65-F5344CB8AC3E}">
        <p14:creationId xmlns:p14="http://schemas.microsoft.com/office/powerpoint/2010/main" val="360067795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2389" y="319757"/>
            <a:ext cx="8671152" cy="3785652"/>
          </a:xfrm>
          <a:prstGeom prst="rect">
            <a:avLst/>
          </a:prstGeom>
        </p:spPr>
        <p:txBody>
          <a:bodyPr wrap="square">
            <a:spAutoFit/>
          </a:bodyPr>
          <a:lstStyle/>
          <a:p>
            <a:r>
              <a:rPr lang="en-US" sz="6000" dirty="0"/>
              <a:t>Revelation 2:4 </a:t>
            </a:r>
            <a:endParaRPr lang="en-US" sz="6000" dirty="0" smtClean="0"/>
          </a:p>
          <a:p>
            <a:r>
              <a:rPr lang="en-US" sz="6000" dirty="0" smtClean="0"/>
              <a:t>But </a:t>
            </a:r>
            <a:r>
              <a:rPr lang="en-US" sz="6000" dirty="0"/>
              <a:t>I have this against you, that you have </a:t>
            </a:r>
            <a:r>
              <a:rPr lang="en-US" sz="6000" dirty="0" smtClean="0"/>
              <a:t>abandoned </a:t>
            </a:r>
            <a:r>
              <a:rPr lang="en-US" sz="6000" dirty="0"/>
              <a:t> the love you had at first.</a:t>
            </a:r>
          </a:p>
        </p:txBody>
      </p:sp>
    </p:spTree>
    <p:extLst>
      <p:ext uri="{BB962C8B-B14F-4D97-AF65-F5344CB8AC3E}">
        <p14:creationId xmlns:p14="http://schemas.microsoft.com/office/powerpoint/2010/main" val="305052274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429" y="328892"/>
            <a:ext cx="8780798" cy="4832092"/>
          </a:xfrm>
          <a:prstGeom prst="rect">
            <a:avLst/>
          </a:prstGeom>
        </p:spPr>
        <p:txBody>
          <a:bodyPr wrap="square">
            <a:spAutoFit/>
          </a:bodyPr>
          <a:lstStyle/>
          <a:p>
            <a:r>
              <a:rPr lang="en-US" sz="4400" dirty="0"/>
              <a:t>Jeremiah 2:2</a:t>
            </a:r>
            <a:r>
              <a:rPr lang="en-US" sz="4400" baseline="30000" dirty="0"/>
              <a:t> </a:t>
            </a:r>
            <a:endParaRPr lang="en-US" sz="4400" baseline="30000" dirty="0" smtClean="0"/>
          </a:p>
          <a:p>
            <a:r>
              <a:rPr lang="en-US" sz="4400" dirty="0" smtClean="0"/>
              <a:t>Go </a:t>
            </a:r>
            <a:r>
              <a:rPr lang="en-US" sz="4400" dirty="0"/>
              <a:t>and proclaim in the hearing of Jerusalem, Thus says the Lord, </a:t>
            </a:r>
            <a:endParaRPr lang="en-US" sz="4400" dirty="0" smtClean="0"/>
          </a:p>
          <a:p>
            <a:r>
              <a:rPr lang="en-US" sz="4400" dirty="0" smtClean="0"/>
              <a:t>I </a:t>
            </a:r>
            <a:r>
              <a:rPr lang="en-US" sz="4400" dirty="0"/>
              <a:t>remember the devotion of your youth, your love as a bride, how you followed me in the wilderness, in a land </a:t>
            </a:r>
            <a:r>
              <a:rPr lang="en-US" sz="4400" dirty="0" smtClean="0"/>
              <a:t>not sown</a:t>
            </a:r>
            <a:r>
              <a:rPr lang="en-US" sz="4400" dirty="0"/>
              <a:t>.</a:t>
            </a:r>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34060</TotalTime>
  <Words>154</Words>
  <Application>Microsoft Macintosh PowerPoint</Application>
  <PresentationFormat>On-screen Show (16:9)</PresentationFormat>
  <Paragraphs>35</Paragraphs>
  <Slides>20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906</cp:revision>
  <dcterms:created xsi:type="dcterms:W3CDTF">2016-08-27T22:55:59Z</dcterms:created>
  <dcterms:modified xsi:type="dcterms:W3CDTF">2020-10-09T22:22:42Z</dcterms:modified>
</cp:coreProperties>
</file>