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376" r:id="rId2"/>
    <p:sldId id="397" r:id="rId3"/>
    <p:sldId id="420" r:id="rId4"/>
    <p:sldId id="398" r:id="rId5"/>
    <p:sldId id="354" r:id="rId6"/>
    <p:sldId id="380" r:id="rId7"/>
    <p:sldId id="429" r:id="rId8"/>
    <p:sldId id="345" r:id="rId9"/>
    <p:sldId id="445" r:id="rId10"/>
    <p:sldId id="335" r:id="rId11"/>
    <p:sldId id="430" r:id="rId12"/>
    <p:sldId id="431" r:id="rId13"/>
    <p:sldId id="432" r:id="rId14"/>
    <p:sldId id="433" r:id="rId15"/>
    <p:sldId id="435" r:id="rId16"/>
    <p:sldId id="434" r:id="rId17"/>
    <p:sldId id="437" r:id="rId18"/>
    <p:sldId id="440" r:id="rId19"/>
    <p:sldId id="441" r:id="rId20"/>
    <p:sldId id="446" r:id="rId21"/>
    <p:sldId id="439" r:id="rId22"/>
    <p:sldId id="447" r:id="rId23"/>
    <p:sldId id="261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3105"/>
    <a:srgbClr val="452303"/>
    <a:srgbClr val="E0690A"/>
    <a:srgbClr val="F9CD49"/>
    <a:srgbClr val="FFFF34"/>
    <a:srgbClr val="6711FF"/>
    <a:srgbClr val="21C1FF"/>
    <a:srgbClr val="044C97"/>
    <a:srgbClr val="FF024F"/>
    <a:srgbClr val="3C0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07" autoAdjust="0"/>
  </p:normalViewPr>
  <p:slideViewPr>
    <p:cSldViewPr snapToGrid="0" snapToObjects="1">
      <p:cViewPr varScale="1">
        <p:scale>
          <a:sx n="115" d="100"/>
          <a:sy n="115" d="100"/>
        </p:scale>
        <p:origin x="-120" y="-25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B6699-FDD2-4944-B0EF-D6543AD99DD7}" type="datetimeFigureOut">
              <a:rPr lang="en-US" smtClean="0"/>
              <a:t>9/12/20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16FF4-8795-B641-BBA6-070086CE5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4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9/12/20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9/12/20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9/12/20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9/12/20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9/12/20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9/12/20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9/12/20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9/12/20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9/12/20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9/12/20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9/12/20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EEB39-6905-2A4C-A514-F32CAB29EF98}" type="datetimeFigureOut">
              <a:rPr lang="en-US" smtClean="0"/>
              <a:t>9/12/20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79400"/>
            <a:ext cx="8737600" cy="457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440400"/>
              </p:ext>
            </p:extLst>
          </p:nvPr>
        </p:nvGraphicFramePr>
        <p:xfrm>
          <a:off x="0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Document" r:id="rId4" imgW="5486400" imgH="3238500" progId="Word.Document.12">
                  <p:embed/>
                </p:oleObj>
              </mc:Choice>
              <mc:Fallback>
                <p:oleObj name="Document" r:id="rId4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277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565" y="287130"/>
            <a:ext cx="85034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Romans 5:3-4</a:t>
            </a:r>
            <a:r>
              <a:rPr lang="en-US" sz="4000" dirty="0"/>
              <a:t> </a:t>
            </a:r>
            <a:endParaRPr lang="en-US" sz="4000" dirty="0" smtClean="0"/>
          </a:p>
          <a:p>
            <a:r>
              <a:rPr lang="en-US" sz="4000" dirty="0" smtClean="0"/>
              <a:t>Not </a:t>
            </a:r>
            <a:r>
              <a:rPr lang="en-US" sz="4000" dirty="0"/>
              <a:t>only that, but we rejoice in our sufferings, knowing that suffering </a:t>
            </a:r>
            <a:r>
              <a:rPr lang="en-US" sz="4000" dirty="0" smtClean="0"/>
              <a:t> produces </a:t>
            </a:r>
            <a:r>
              <a:rPr lang="en-US" sz="4000" dirty="0"/>
              <a:t>endurance, </a:t>
            </a:r>
            <a:r>
              <a:rPr lang="en-US" sz="4000" b="1" baseline="30000" dirty="0" smtClean="0"/>
              <a:t>4</a:t>
            </a:r>
            <a:r>
              <a:rPr lang="en-US" sz="4000" b="1" baseline="30000" dirty="0"/>
              <a:t> </a:t>
            </a:r>
            <a:r>
              <a:rPr lang="en-US" sz="4000" dirty="0" smtClean="0"/>
              <a:t>and </a:t>
            </a:r>
            <a:r>
              <a:rPr lang="en-US" sz="4000" dirty="0"/>
              <a:t>endurance produces character, and character produces hope</a:t>
            </a:r>
          </a:p>
        </p:txBody>
      </p:sp>
    </p:spTree>
    <p:extLst>
      <p:ext uri="{BB962C8B-B14F-4D97-AF65-F5344CB8AC3E}">
        <p14:creationId xmlns:p14="http://schemas.microsoft.com/office/powerpoint/2010/main" val="186114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739" y="397566"/>
            <a:ext cx="82936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1 Peter 3:14</a:t>
            </a:r>
            <a:r>
              <a:rPr lang="en-US" sz="4800" baseline="30000" dirty="0"/>
              <a:t> </a:t>
            </a:r>
            <a:endParaRPr lang="en-US" sz="4800" baseline="30000" dirty="0" smtClean="0"/>
          </a:p>
          <a:p>
            <a:r>
              <a:rPr lang="en-US" sz="4800" dirty="0" smtClean="0"/>
              <a:t>But </a:t>
            </a:r>
            <a:r>
              <a:rPr lang="en-US" sz="4800" dirty="0"/>
              <a:t>even if you should suffer for righteousness' sake, you will be blessed. Have no fear of them</a:t>
            </a:r>
            <a:r>
              <a:rPr lang="en-US" sz="4800" dirty="0" smtClean="0"/>
              <a:t>, </a:t>
            </a:r>
            <a:r>
              <a:rPr lang="en-US" sz="4800" dirty="0"/>
              <a:t> nor be troubled,</a:t>
            </a:r>
          </a:p>
          <a:p>
            <a:r>
              <a:rPr lang="en-US" sz="4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8356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304" y="364436"/>
            <a:ext cx="8470348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Galatians 6:12 </a:t>
            </a:r>
            <a:endParaRPr lang="en-US" sz="4400" dirty="0" smtClean="0"/>
          </a:p>
          <a:p>
            <a:r>
              <a:rPr lang="en-US" sz="4400" dirty="0" smtClean="0"/>
              <a:t>It </a:t>
            </a:r>
            <a:r>
              <a:rPr lang="en-US" sz="4400" dirty="0"/>
              <a:t>is those who want to make a good showing in the flesh who would force you to be circumcised, and only in order that they may not be persecuted for the cross of Christ.</a:t>
            </a:r>
          </a:p>
        </p:txBody>
      </p:sp>
    </p:spTree>
    <p:extLst>
      <p:ext uri="{BB962C8B-B14F-4D97-AF65-F5344CB8AC3E}">
        <p14:creationId xmlns:p14="http://schemas.microsoft.com/office/powerpoint/2010/main" val="407937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5477" y="375478"/>
            <a:ext cx="845930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/>
              <a:t>Romans 12:14 </a:t>
            </a:r>
            <a:endParaRPr lang="en-US" sz="6000" dirty="0" smtClean="0"/>
          </a:p>
          <a:p>
            <a:r>
              <a:rPr lang="en-US" sz="6000" dirty="0" smtClean="0"/>
              <a:t>Bless </a:t>
            </a:r>
            <a:r>
              <a:rPr lang="en-US" sz="6000" dirty="0"/>
              <a:t>those </a:t>
            </a:r>
            <a:r>
              <a:rPr lang="en-US" sz="6000" dirty="0" smtClean="0"/>
              <a:t>who persecute  you</a:t>
            </a:r>
            <a:r>
              <a:rPr lang="en-US" sz="6000" dirty="0"/>
              <a:t>; bless and do not curse them.</a:t>
            </a:r>
          </a:p>
          <a:p>
            <a:r>
              <a:rPr lang="en-US" sz="6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6579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521" y="110435"/>
            <a:ext cx="8856869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Romans 12:17-21 </a:t>
            </a:r>
            <a:endParaRPr lang="en-US" sz="3600" dirty="0" smtClean="0"/>
          </a:p>
          <a:p>
            <a:r>
              <a:rPr lang="en-US" sz="3600" dirty="0" smtClean="0"/>
              <a:t>Repay </a:t>
            </a:r>
            <a:r>
              <a:rPr lang="en-US" sz="3600" dirty="0"/>
              <a:t>no one evil for evil, but give thought to do what is honorable in the sight of all. </a:t>
            </a:r>
            <a:r>
              <a:rPr lang="en-US" sz="3600" baseline="30000" dirty="0"/>
              <a:t>18 </a:t>
            </a:r>
            <a:r>
              <a:rPr lang="en-US" sz="3600" dirty="0"/>
              <a:t>If possible, so far as it depends on you, live peaceably with all. </a:t>
            </a:r>
            <a:r>
              <a:rPr lang="en-US" sz="3600" baseline="30000" dirty="0"/>
              <a:t>19 </a:t>
            </a:r>
            <a:r>
              <a:rPr lang="en-US" sz="3600" dirty="0"/>
              <a:t>Beloved, never avenge yourselves, but leave </a:t>
            </a:r>
            <a:r>
              <a:rPr lang="en-US" sz="3600" dirty="0" smtClean="0"/>
              <a:t>it</a:t>
            </a:r>
            <a:r>
              <a:rPr lang="en-US" sz="3600" dirty="0"/>
              <a:t> to the wrath of God, for it is written, “Vengeance is mine, I will repay, says the Lord.” </a:t>
            </a:r>
            <a:r>
              <a:rPr lang="mr-IN" sz="3600" dirty="0" smtClean="0"/>
              <a:t>…………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10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739" y="408609"/>
            <a:ext cx="81942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3600" b="1" baseline="30000" dirty="0" smtClean="0"/>
              <a:t>………</a:t>
            </a:r>
            <a:r>
              <a:rPr lang="en-US" sz="3600" b="1" baseline="30000" dirty="0" smtClean="0"/>
              <a:t>20</a:t>
            </a:r>
            <a:r>
              <a:rPr lang="en-US" sz="3600" b="1" baseline="30000" dirty="0"/>
              <a:t> </a:t>
            </a:r>
            <a:r>
              <a:rPr lang="en-US" sz="3600" dirty="0"/>
              <a:t>To the contrary, “if your enemy is hungry, feed him; if he is thirsty, give him something to drink; for by so doing you will heap burning coals on his head.” </a:t>
            </a:r>
            <a:r>
              <a:rPr lang="en-US" sz="3600" b="1" baseline="30000" dirty="0"/>
              <a:t>21 </a:t>
            </a:r>
            <a:r>
              <a:rPr lang="en-US" sz="3600" dirty="0"/>
              <a:t>Do not be overcome by evil, but overcome evil with good.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853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043" y="331304"/>
            <a:ext cx="81390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Hebrews 10:32-</a:t>
            </a:r>
            <a:r>
              <a:rPr lang="en-US" sz="3600" b="1" dirty="0" smtClean="0"/>
              <a:t>35</a:t>
            </a:r>
          </a:p>
          <a:p>
            <a:r>
              <a:rPr lang="en-US" sz="3600" dirty="0" smtClean="0"/>
              <a:t>But </a:t>
            </a:r>
            <a:r>
              <a:rPr lang="en-US" sz="3600" dirty="0"/>
              <a:t>recall the former days when, after you were enlightened, you endured a hard struggle with sufferings, </a:t>
            </a:r>
            <a:r>
              <a:rPr lang="en-US" sz="3600" b="1" baseline="30000" dirty="0"/>
              <a:t>33 </a:t>
            </a:r>
            <a:r>
              <a:rPr lang="en-US" sz="3600" dirty="0"/>
              <a:t>sometimes being publicly exposed to reproach and affliction, and sometimes being partners with those so treated. </a:t>
            </a:r>
            <a:r>
              <a:rPr lang="mr-IN" sz="3600" dirty="0" smtClean="0"/>
              <a:t>…………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0964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609" y="353391"/>
            <a:ext cx="82826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3600" b="1" baseline="30000" dirty="0" smtClean="0"/>
              <a:t>………</a:t>
            </a:r>
            <a:r>
              <a:rPr lang="en-US" sz="3600" b="1" baseline="30000" dirty="0" smtClean="0"/>
              <a:t>.34</a:t>
            </a:r>
            <a:r>
              <a:rPr lang="en-US" sz="3600" b="1" baseline="30000" dirty="0"/>
              <a:t> </a:t>
            </a:r>
            <a:r>
              <a:rPr lang="en-US" sz="3600" dirty="0"/>
              <a:t>For you had compassion on those in prison, and you joyfully accepted the plundering of your property, since you knew that you yourselves had a better possession and an abiding one. </a:t>
            </a:r>
            <a:r>
              <a:rPr lang="en-US" sz="3600" b="1" baseline="30000" dirty="0"/>
              <a:t>35 </a:t>
            </a:r>
            <a:r>
              <a:rPr lang="en-US" sz="3600" dirty="0"/>
              <a:t>Therefore do not throw away your confidence, which has a great reward.</a:t>
            </a:r>
          </a:p>
        </p:txBody>
      </p:sp>
    </p:spTree>
    <p:extLst>
      <p:ext uri="{BB962C8B-B14F-4D97-AF65-F5344CB8AC3E}">
        <p14:creationId xmlns:p14="http://schemas.microsoft.com/office/powerpoint/2010/main" val="308728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66" y="320261"/>
            <a:ext cx="883478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>Hebrews 10:39 </a:t>
            </a:r>
            <a:endParaRPr lang="en-US" sz="5400" b="1" dirty="0"/>
          </a:p>
          <a:p>
            <a:r>
              <a:rPr lang="en-US" sz="5400" dirty="0" smtClean="0"/>
              <a:t>But </a:t>
            </a:r>
            <a:r>
              <a:rPr lang="en-US" sz="5400" dirty="0"/>
              <a:t>we are not of those who shrink back and are destroyed, but of those who have faith and preserve their souls.</a:t>
            </a:r>
          </a:p>
        </p:txBody>
      </p:sp>
    </p:spTree>
    <p:extLst>
      <p:ext uri="{BB962C8B-B14F-4D97-AF65-F5344CB8AC3E}">
        <p14:creationId xmlns:p14="http://schemas.microsoft.com/office/powerpoint/2010/main" val="2923111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436" y="154609"/>
            <a:ext cx="82936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Romans 8:15-18</a:t>
            </a:r>
            <a:r>
              <a:rPr lang="en-US" sz="3600" baseline="30000" dirty="0"/>
              <a:t> </a:t>
            </a:r>
            <a:endParaRPr lang="en-US" sz="3600" baseline="30000" dirty="0" smtClean="0"/>
          </a:p>
          <a:p>
            <a:r>
              <a:rPr lang="en-US" sz="3600" dirty="0" smtClean="0"/>
              <a:t>For</a:t>
            </a:r>
            <a:r>
              <a:rPr lang="en-US" sz="3600" dirty="0"/>
              <a:t> you did not receive the spirit of slavery to fall back into fear, but you have received the Spirit of adoption as sons, by whom we cry, </a:t>
            </a:r>
            <a:r>
              <a:rPr lang="en-US" sz="3600" dirty="0" smtClean="0"/>
              <a:t> “</a:t>
            </a:r>
            <a:r>
              <a:rPr lang="en-US" sz="3600" dirty="0"/>
              <a:t>Abba! Father!” </a:t>
            </a:r>
            <a:r>
              <a:rPr lang="en-US" sz="3600" baseline="30000" dirty="0"/>
              <a:t>16 </a:t>
            </a:r>
            <a:r>
              <a:rPr lang="en-US" sz="3600" dirty="0"/>
              <a:t>The Spirit himself bears witness with our spirit that we are children of God, </a:t>
            </a:r>
            <a:r>
              <a:rPr lang="mr-IN" sz="3600" dirty="0" smtClean="0"/>
              <a:t>………………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89944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3359" y="2985291"/>
            <a:ext cx="8210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 Peter 1:3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Blessed </a:t>
            </a:r>
            <a:r>
              <a:rPr lang="en-US" sz="2400" dirty="0">
                <a:solidFill>
                  <a:schemeClr val="bg1"/>
                </a:solidFill>
              </a:rPr>
              <a:t>be the God and Father of our Lord Jesus Christ! According to his great mercy,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he </a:t>
            </a:r>
            <a:r>
              <a:rPr lang="en-US" sz="2400" dirty="0">
                <a:solidFill>
                  <a:schemeClr val="bg1"/>
                </a:solidFill>
              </a:rPr>
              <a:t>has caused us to be born again to a living hope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through </a:t>
            </a:r>
            <a:r>
              <a:rPr lang="en-US" sz="2400" dirty="0">
                <a:solidFill>
                  <a:schemeClr val="bg1"/>
                </a:solidFill>
              </a:rPr>
              <a:t>the resurrection of Jesus Christ from the </a:t>
            </a:r>
            <a:r>
              <a:rPr lang="en-US" sz="2400" dirty="0" smtClean="0">
                <a:solidFill>
                  <a:schemeClr val="bg1"/>
                </a:solidFill>
              </a:rPr>
              <a:t>dead.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webp-net-resizeimage1-e15024789365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39425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07385"/>
            <a:ext cx="914400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PERSECUTION</a:t>
            </a:r>
            <a:endParaRPr lang="en-US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313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129" y="309217"/>
            <a:ext cx="83378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3600" baseline="30000" dirty="0" smtClean="0"/>
              <a:t>……………</a:t>
            </a:r>
            <a:r>
              <a:rPr lang="en-US" sz="3600" baseline="30000" dirty="0" smtClean="0"/>
              <a:t>.17</a:t>
            </a:r>
            <a:r>
              <a:rPr lang="en-US" sz="3600" baseline="30000" dirty="0"/>
              <a:t> </a:t>
            </a:r>
            <a:r>
              <a:rPr lang="en-US" sz="3600" dirty="0"/>
              <a:t>and if children, then heirs—heirs of God and fellow heirs with Christ, </a:t>
            </a:r>
            <a:r>
              <a:rPr lang="en-US" sz="3600" dirty="0" smtClean="0"/>
              <a:t> provided </a:t>
            </a:r>
            <a:r>
              <a:rPr lang="en-US" sz="3600" dirty="0"/>
              <a:t>we suffer with him in order that we may also be glorified with him</a:t>
            </a:r>
            <a:r>
              <a:rPr lang="en-US" sz="3600" dirty="0" smtClean="0"/>
              <a:t>.         </a:t>
            </a:r>
            <a:r>
              <a:rPr lang="en-US" sz="3600" baseline="30000" dirty="0" smtClean="0"/>
              <a:t>18</a:t>
            </a:r>
            <a:r>
              <a:rPr lang="en-US" sz="3600" baseline="30000" dirty="0"/>
              <a:t> </a:t>
            </a:r>
            <a:r>
              <a:rPr lang="en-US" sz="3600" dirty="0"/>
              <a:t>For I consider that the sufferings of this present time are not worth comparing with the glory that is to be revealed to us.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5568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1" y="251142"/>
            <a:ext cx="8743918" cy="47970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4720" y="406820"/>
            <a:ext cx="8366358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REMEMBERING</a:t>
            </a:r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7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Sacrificial Love</a:t>
            </a:r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30A4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251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3359" y="2985291"/>
            <a:ext cx="8210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 Peter 1:3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Blessed </a:t>
            </a:r>
            <a:r>
              <a:rPr lang="en-US" sz="2400" dirty="0">
                <a:solidFill>
                  <a:schemeClr val="bg1"/>
                </a:solidFill>
              </a:rPr>
              <a:t>be the God and Father of our Lord Jesus Christ! According to his great mercy,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he </a:t>
            </a:r>
            <a:r>
              <a:rPr lang="en-US" sz="2400" dirty="0">
                <a:solidFill>
                  <a:schemeClr val="bg1"/>
                </a:solidFill>
              </a:rPr>
              <a:t>has caused us to be born again to a living hope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through </a:t>
            </a:r>
            <a:r>
              <a:rPr lang="en-US" sz="2400" dirty="0">
                <a:solidFill>
                  <a:schemeClr val="bg1"/>
                </a:solidFill>
              </a:rPr>
              <a:t>the resurrection of Jesus Christ from the </a:t>
            </a:r>
            <a:r>
              <a:rPr lang="en-US" sz="2400" dirty="0" smtClean="0">
                <a:solidFill>
                  <a:schemeClr val="bg1"/>
                </a:solidFill>
              </a:rPr>
              <a:t>dead.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webp-net-resizeimage1-e15024789365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39425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07385"/>
            <a:ext cx="914400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PERSECUTION</a:t>
            </a:r>
            <a:endParaRPr lang="en-US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905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79400"/>
            <a:ext cx="8737600" cy="457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356246"/>
              </p:ext>
            </p:extLst>
          </p:nvPr>
        </p:nvGraphicFramePr>
        <p:xfrm>
          <a:off x="0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" name="Document" r:id="rId4" imgW="5486400" imgH="3238500" progId="Word.Document.12">
                  <p:embed/>
                </p:oleObj>
              </mc:Choice>
              <mc:Fallback>
                <p:oleObj name="Document" r:id="rId4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17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261" y="364435"/>
            <a:ext cx="8404087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Matthew 5:2-12 And he opened his mouth and taught them, saying:</a:t>
            </a:r>
          </a:p>
          <a:p>
            <a:r>
              <a:rPr lang="en-US" sz="3600" b="1" baseline="30000" dirty="0"/>
              <a:t>3 </a:t>
            </a:r>
            <a:r>
              <a:rPr lang="en-US" sz="3600" dirty="0"/>
              <a:t>“Blessed are the poor in spirit, for theirs is the kingdom of heaven.                                  </a:t>
            </a:r>
            <a:r>
              <a:rPr lang="en-US" sz="3600" b="1" baseline="30000" dirty="0"/>
              <a:t>4 </a:t>
            </a:r>
            <a:r>
              <a:rPr lang="en-US" sz="3600" dirty="0"/>
              <a:t>“Blessed are those who mourn, for they shall be comforted.                                            </a:t>
            </a:r>
            <a:r>
              <a:rPr lang="en-US" sz="3600" b="1" baseline="30000" dirty="0"/>
              <a:t>5 </a:t>
            </a:r>
            <a:r>
              <a:rPr lang="en-US" sz="3600" dirty="0"/>
              <a:t>“Blessed are the meek, for they shall inherit the earth.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309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V="1">
            <a:off x="154456" y="5143500"/>
            <a:ext cx="8989545" cy="257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4457" y="124061"/>
            <a:ext cx="8768674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baseline="30000" dirty="0"/>
              <a:t>6 </a:t>
            </a:r>
            <a:r>
              <a:rPr lang="en-US" sz="3600" dirty="0"/>
              <a:t>“Blessed are those who hunger and thirst for righteousness, for they shall be satisfied. 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en-US" sz="3600" b="1" baseline="30000" dirty="0"/>
              <a:t>7 </a:t>
            </a:r>
            <a:r>
              <a:rPr lang="en-US" sz="3600" dirty="0"/>
              <a:t>“Blessed are the merciful, for they shall receive mercy.                                                   </a:t>
            </a:r>
            <a:r>
              <a:rPr lang="en-US" sz="3600" b="1" baseline="30000" dirty="0"/>
              <a:t>8 </a:t>
            </a:r>
            <a:r>
              <a:rPr lang="en-US" sz="3600" dirty="0"/>
              <a:t>“Blessed are the pure in heart, for they shall see God.                                                    </a:t>
            </a:r>
            <a:r>
              <a:rPr lang="en-US" sz="3600" b="1" baseline="30000" dirty="0"/>
              <a:t>9 </a:t>
            </a:r>
            <a:r>
              <a:rPr lang="en-US" sz="3600" dirty="0"/>
              <a:t>“Blessed are the peacemakers, for they shall be called sons</a:t>
            </a:r>
            <a:r>
              <a:rPr lang="en-US" sz="3600" baseline="30000" dirty="0"/>
              <a:t> </a:t>
            </a:r>
            <a:r>
              <a:rPr lang="en-US" sz="3600" dirty="0"/>
              <a:t>of God.</a:t>
            </a:r>
          </a:p>
        </p:txBody>
      </p:sp>
    </p:spTree>
    <p:extLst>
      <p:ext uri="{BB962C8B-B14F-4D97-AF65-F5344CB8AC3E}">
        <p14:creationId xmlns:p14="http://schemas.microsoft.com/office/powerpoint/2010/main" val="288785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09" y="276087"/>
            <a:ext cx="8845825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baseline="30000" dirty="0"/>
              <a:t>10 </a:t>
            </a:r>
            <a:r>
              <a:rPr lang="en-US" sz="3600" dirty="0"/>
              <a:t>“Blessed are those who are persecuted for righteousness' sake, for theirs is the kingdom of heaven</a:t>
            </a:r>
            <a:r>
              <a:rPr lang="en-US" sz="3600" dirty="0" smtClean="0"/>
              <a:t>. </a:t>
            </a:r>
            <a:r>
              <a:rPr lang="en-US" sz="3600" b="1" baseline="30000" dirty="0" smtClean="0"/>
              <a:t>11</a:t>
            </a:r>
            <a:r>
              <a:rPr lang="en-US" sz="3600" b="1" baseline="30000" dirty="0"/>
              <a:t> </a:t>
            </a:r>
            <a:r>
              <a:rPr lang="en-US" sz="3600" dirty="0"/>
              <a:t>“Blessed are you when others revile you and persecute you and utter all kinds of evil against you falsely on </a:t>
            </a:r>
            <a:r>
              <a:rPr lang="en-US" sz="3600" dirty="0" smtClean="0"/>
              <a:t>my account</a:t>
            </a:r>
            <a:r>
              <a:rPr lang="en-US" sz="3600" dirty="0"/>
              <a:t> </a:t>
            </a:r>
            <a:r>
              <a:rPr lang="en-US" sz="3600" dirty="0" smtClean="0"/>
              <a:t> </a:t>
            </a:r>
            <a:r>
              <a:rPr lang="en-US" sz="3600" b="1" baseline="30000" dirty="0" smtClean="0"/>
              <a:t>12</a:t>
            </a:r>
            <a:r>
              <a:rPr lang="en-US" sz="3600" b="1" baseline="30000" dirty="0"/>
              <a:t> </a:t>
            </a:r>
            <a:r>
              <a:rPr lang="en-US" sz="3600" dirty="0"/>
              <a:t>Rejoice and be glad, for your reward is great in heaven, for so they persecuted the prophets who were before you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95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870" y="220870"/>
            <a:ext cx="8669129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2 Timothy 3:12-</a:t>
            </a:r>
            <a:r>
              <a:rPr lang="en-US" sz="4400" b="1" dirty="0" smtClean="0"/>
              <a:t>13</a:t>
            </a:r>
          </a:p>
          <a:p>
            <a:r>
              <a:rPr lang="en-US" sz="4400" b="1" baseline="30000" dirty="0"/>
              <a:t> </a:t>
            </a:r>
            <a:r>
              <a:rPr lang="en-US" sz="4400" dirty="0"/>
              <a:t>Indeed, all who desire to live a godly life in Christ Jesus will be persecuted,</a:t>
            </a:r>
            <a:r>
              <a:rPr lang="en-US" sz="4400" baseline="30000" dirty="0"/>
              <a:t>13 </a:t>
            </a:r>
            <a:r>
              <a:rPr lang="en-US" sz="4400" dirty="0"/>
              <a:t>while evil people and impostors will go on from bad to worse, deceiving and being deceived.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69829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521" y="154609"/>
            <a:ext cx="8823739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Luke 17:7-10 </a:t>
            </a:r>
            <a:endParaRPr lang="en-US" sz="3600" b="1" dirty="0" smtClean="0"/>
          </a:p>
          <a:p>
            <a:r>
              <a:rPr lang="en-US" sz="3600" dirty="0" smtClean="0"/>
              <a:t>“</a:t>
            </a:r>
            <a:r>
              <a:rPr lang="en-US" sz="3600" dirty="0"/>
              <a:t>Will any one of you who has a servant plowing or keeping sheep say to him when he has come in from the field, ‘Come at once and recline at table’? </a:t>
            </a:r>
            <a:r>
              <a:rPr lang="en-US" sz="3600" b="1" baseline="30000" dirty="0"/>
              <a:t>8 </a:t>
            </a:r>
            <a:r>
              <a:rPr lang="en-US" sz="3600" dirty="0"/>
              <a:t>Will he not rather say to him, ‘Prepare supper for me, and dress properly, and serve me while I eat and drink, and afterward you will eat and drink’? </a:t>
            </a:r>
            <a:r>
              <a:rPr lang="mr-IN" sz="3600" dirty="0" smtClean="0"/>
              <a:t>………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242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303" y="364435"/>
            <a:ext cx="83709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3600" b="1" baseline="30000" dirty="0" smtClean="0"/>
              <a:t>…………</a:t>
            </a:r>
            <a:r>
              <a:rPr lang="en-US" sz="3600" b="1" baseline="30000" dirty="0" smtClean="0"/>
              <a:t>..9</a:t>
            </a:r>
            <a:r>
              <a:rPr lang="en-US" sz="3600" b="1" baseline="30000" dirty="0"/>
              <a:t> </a:t>
            </a:r>
            <a:r>
              <a:rPr lang="en-US" sz="3600" dirty="0"/>
              <a:t>Does he thank the servant because he did what was commanded</a:t>
            </a:r>
            <a:r>
              <a:rPr lang="en-US" sz="3600" dirty="0" smtClean="0"/>
              <a:t>? </a:t>
            </a:r>
            <a:r>
              <a:rPr lang="en-US" sz="3600" dirty="0"/>
              <a:t> </a:t>
            </a:r>
            <a:r>
              <a:rPr lang="en-US" sz="3600" b="1" baseline="30000" dirty="0"/>
              <a:t>10 </a:t>
            </a:r>
            <a:r>
              <a:rPr lang="en-US" sz="3600" dirty="0"/>
              <a:t>So you also, when you have done all that you were commanded, say, ‘We are unworthy servants;</a:t>
            </a:r>
            <a:r>
              <a:rPr lang="en-US" sz="3600" baseline="30000" dirty="0"/>
              <a:t> </a:t>
            </a:r>
            <a:r>
              <a:rPr lang="en-US" sz="3600" dirty="0"/>
              <a:t> we have only done what was our duty.’”</a:t>
            </a:r>
          </a:p>
        </p:txBody>
      </p:sp>
    </p:spTree>
    <p:extLst>
      <p:ext uri="{BB962C8B-B14F-4D97-AF65-F5344CB8AC3E}">
        <p14:creationId xmlns:p14="http://schemas.microsoft.com/office/powerpoint/2010/main" val="158172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783" y="364436"/>
            <a:ext cx="82605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John 15:5</a:t>
            </a:r>
            <a:r>
              <a:rPr lang="en-US" sz="4800" dirty="0"/>
              <a:t> </a:t>
            </a:r>
            <a:endParaRPr lang="en-US" sz="4800" dirty="0" smtClean="0"/>
          </a:p>
          <a:p>
            <a:r>
              <a:rPr lang="en-US" sz="4800" dirty="0" smtClean="0"/>
              <a:t>I </a:t>
            </a:r>
            <a:r>
              <a:rPr lang="en-US" sz="4800" dirty="0"/>
              <a:t>am the vine; you are the branches. Whoever abides in me and I in him, he it is that </a:t>
            </a:r>
            <a:r>
              <a:rPr lang="en-US" sz="4800" dirty="0" smtClean="0"/>
              <a:t> bears </a:t>
            </a:r>
            <a:r>
              <a:rPr lang="en-US" sz="4800" dirty="0"/>
              <a:t>much fruit, for apart from me you can do nothing.</a:t>
            </a:r>
          </a:p>
        </p:txBody>
      </p:sp>
    </p:spTree>
    <p:extLst>
      <p:ext uri="{BB962C8B-B14F-4D97-AF65-F5344CB8AC3E}">
        <p14:creationId xmlns:p14="http://schemas.microsoft.com/office/powerpoint/2010/main" val="360067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32364</TotalTime>
  <Words>298</Words>
  <Application>Microsoft Macintosh PowerPoint</Application>
  <PresentationFormat>On-screen Show (16:9)</PresentationFormat>
  <Paragraphs>47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Black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J. Olla</dc:creator>
  <cp:lastModifiedBy>Robert J. Olla</cp:lastModifiedBy>
  <cp:revision>866</cp:revision>
  <dcterms:created xsi:type="dcterms:W3CDTF">2016-08-27T22:55:59Z</dcterms:created>
  <dcterms:modified xsi:type="dcterms:W3CDTF">2020-09-13T01:53:07Z</dcterms:modified>
</cp:coreProperties>
</file>