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sldIdLst>
    <p:sldId id="376" r:id="rId2"/>
    <p:sldId id="397" r:id="rId3"/>
    <p:sldId id="398" r:id="rId4"/>
    <p:sldId id="354" r:id="rId5"/>
    <p:sldId id="380" r:id="rId6"/>
    <p:sldId id="429" r:id="rId7"/>
    <p:sldId id="345" r:id="rId8"/>
    <p:sldId id="445" r:id="rId9"/>
    <p:sldId id="452" r:id="rId10"/>
    <p:sldId id="335" r:id="rId11"/>
    <p:sldId id="430" r:id="rId12"/>
    <p:sldId id="431" r:id="rId13"/>
    <p:sldId id="432" r:id="rId14"/>
    <p:sldId id="433" r:id="rId15"/>
    <p:sldId id="435" r:id="rId16"/>
    <p:sldId id="434" r:id="rId17"/>
    <p:sldId id="453" r:id="rId18"/>
    <p:sldId id="454" r:id="rId19"/>
    <p:sldId id="455" r:id="rId20"/>
    <p:sldId id="456" r:id="rId21"/>
    <p:sldId id="462" r:id="rId22"/>
    <p:sldId id="463" r:id="rId23"/>
    <p:sldId id="464" r:id="rId24"/>
    <p:sldId id="465" r:id="rId25"/>
    <p:sldId id="466" r:id="rId26"/>
    <p:sldId id="467" r:id="rId27"/>
    <p:sldId id="447" r:id="rId28"/>
    <p:sldId id="468" r:id="rId29"/>
    <p:sldId id="469" r:id="rId30"/>
    <p:sldId id="470" r:id="rId31"/>
    <p:sldId id="471" r:id="rId32"/>
    <p:sldId id="473" r:id="rId33"/>
    <p:sldId id="261"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9120325-4A85-4442-BC77-9261E85DC9D5}">
          <p14:sldIdLst>
            <p14:sldId id="376"/>
            <p14:sldId id="397"/>
            <p14:sldId id="398"/>
            <p14:sldId id="354"/>
            <p14:sldId id="380"/>
            <p14:sldId id="429"/>
            <p14:sldId id="345"/>
            <p14:sldId id="445"/>
            <p14:sldId id="452"/>
            <p14:sldId id="335"/>
            <p14:sldId id="430"/>
            <p14:sldId id="431"/>
            <p14:sldId id="432"/>
            <p14:sldId id="433"/>
            <p14:sldId id="435"/>
            <p14:sldId id="434"/>
            <p14:sldId id="453"/>
            <p14:sldId id="454"/>
            <p14:sldId id="455"/>
            <p14:sldId id="456"/>
            <p14:sldId id="462"/>
            <p14:sldId id="463"/>
            <p14:sldId id="464"/>
            <p14:sldId id="465"/>
            <p14:sldId id="466"/>
            <p14:sldId id="467"/>
            <p14:sldId id="447"/>
            <p14:sldId id="468"/>
            <p14:sldId id="469"/>
            <p14:sldId id="470"/>
            <p14:sldId id="471"/>
            <p14:sldId id="473"/>
            <p14:sldId id="26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0537"/>
    <a:srgbClr val="25060F"/>
    <a:srgbClr val="430544"/>
    <a:srgbClr val="4C064E"/>
    <a:srgbClr val="7F0081"/>
    <a:srgbClr val="68005C"/>
    <a:srgbClr val="A70503"/>
    <a:srgbClr val="452303"/>
    <a:srgbClr val="E0690A"/>
    <a:srgbClr val="F9CD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07" autoAdjust="0"/>
  </p:normalViewPr>
  <p:slideViewPr>
    <p:cSldViewPr snapToGrid="0" snapToObjects="1">
      <p:cViewPr varScale="1">
        <p:scale>
          <a:sx n="152" d="100"/>
          <a:sy n="152" d="100"/>
        </p:scale>
        <p:origin x="-112" y="-128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8/8/20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8/8/20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8/8/20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8/8/20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8/8/20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8/8/20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8/8/20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8/8/20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8/8/20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32"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241" y="83549"/>
            <a:ext cx="8781583" cy="5293757"/>
          </a:xfrm>
          <a:prstGeom prst="rect">
            <a:avLst/>
          </a:prstGeom>
        </p:spPr>
        <p:txBody>
          <a:bodyPr wrap="square">
            <a:spAutoFit/>
          </a:bodyPr>
          <a:lstStyle/>
          <a:p>
            <a:r>
              <a:rPr lang="en-US" sz="4000" b="1" dirty="0"/>
              <a:t>1Thessalonians 5:5-7</a:t>
            </a:r>
            <a:r>
              <a:rPr lang="en-US" sz="4000" dirty="0"/>
              <a:t> </a:t>
            </a:r>
            <a:endParaRPr lang="en-US" sz="4000" dirty="0" smtClean="0"/>
          </a:p>
          <a:p>
            <a:r>
              <a:rPr lang="en-US" sz="4000" dirty="0" smtClean="0"/>
              <a:t>For </a:t>
            </a:r>
            <a:r>
              <a:rPr lang="en-US" sz="4000" dirty="0"/>
              <a:t>you are all children of light, children of the day. We are not of the night or of the darkness. </a:t>
            </a:r>
            <a:r>
              <a:rPr lang="en-US" sz="4000" baseline="30000" dirty="0"/>
              <a:t>6</a:t>
            </a:r>
            <a:r>
              <a:rPr lang="en-US" sz="4000" dirty="0"/>
              <a:t> So then let us not sleep, as others do, but let us keep awake and be sober. </a:t>
            </a:r>
            <a:r>
              <a:rPr lang="en-US" sz="4000" baseline="30000" dirty="0"/>
              <a:t>7</a:t>
            </a:r>
            <a:r>
              <a:rPr lang="en-US" sz="4000" dirty="0"/>
              <a:t> For those who sleep, sleep at night, and those who get drunk, are drunk at night.</a:t>
            </a:r>
          </a:p>
          <a:p>
            <a:r>
              <a:rPr lang="en-US" dirty="0"/>
              <a:t> </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375" y="267359"/>
            <a:ext cx="8547629" cy="4431983"/>
          </a:xfrm>
          <a:prstGeom prst="rect">
            <a:avLst/>
          </a:prstGeom>
        </p:spPr>
        <p:txBody>
          <a:bodyPr wrap="square">
            <a:spAutoFit/>
          </a:bodyPr>
          <a:lstStyle/>
          <a:p>
            <a:r>
              <a:rPr lang="en-US" sz="4400" b="1" dirty="0"/>
              <a:t>Romans 15:</a:t>
            </a:r>
            <a:r>
              <a:rPr lang="en-US" sz="4400" b="1" dirty="0" smtClean="0"/>
              <a:t>4</a:t>
            </a:r>
          </a:p>
          <a:p>
            <a:r>
              <a:rPr lang="en-US" sz="4400" dirty="0" smtClean="0"/>
              <a:t> </a:t>
            </a:r>
            <a:r>
              <a:rPr lang="en-US" sz="4400" dirty="0"/>
              <a:t>For whatever was written in former days was written for our instruction, that through endurance and through the encouragement of the Scriptures we might have hope.</a:t>
            </a:r>
          </a:p>
          <a:p>
            <a:r>
              <a:rPr lang="en-US" dirty="0"/>
              <a:t> </a:t>
            </a:r>
          </a:p>
        </p:txBody>
      </p:sp>
    </p:spTree>
    <p:extLst>
      <p:ext uri="{BB962C8B-B14F-4D97-AF65-F5344CB8AC3E}">
        <p14:creationId xmlns:p14="http://schemas.microsoft.com/office/powerpoint/2010/main" val="13835679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464" y="225584"/>
            <a:ext cx="8881848" cy="5016757"/>
          </a:xfrm>
          <a:prstGeom prst="rect">
            <a:avLst/>
          </a:prstGeom>
        </p:spPr>
        <p:txBody>
          <a:bodyPr wrap="square">
            <a:spAutoFit/>
          </a:bodyPr>
          <a:lstStyle/>
          <a:p>
            <a:r>
              <a:rPr lang="en-US" b="1" dirty="0"/>
              <a:t> </a:t>
            </a:r>
            <a:r>
              <a:rPr lang="en-US" sz="3200" b="1" dirty="0" smtClean="0"/>
              <a:t>1Corinthians </a:t>
            </a:r>
            <a:r>
              <a:rPr lang="en-US" sz="3200" b="1" dirty="0"/>
              <a:t>10:6</a:t>
            </a:r>
            <a:r>
              <a:rPr lang="en-US" sz="3200" dirty="0"/>
              <a:t> Now these things took place as examples for us, that we might not desire evil as they did.</a:t>
            </a:r>
          </a:p>
          <a:p>
            <a:r>
              <a:rPr lang="en-US" sz="3200" dirty="0"/>
              <a:t> </a:t>
            </a:r>
          </a:p>
          <a:p>
            <a:r>
              <a:rPr lang="en-US" sz="3200" b="1" dirty="0"/>
              <a:t>2Timothy 3:16-17</a:t>
            </a:r>
            <a:r>
              <a:rPr lang="en-US" sz="3200" dirty="0"/>
              <a:t> All Scripture is breathed out by God and profitable for teaching, for reproof, for correction, and for training in righteousness, 17 that the man of God may be complete, equipped for every good work.</a:t>
            </a:r>
          </a:p>
          <a:p>
            <a:r>
              <a:rPr lang="en-US" sz="3200" b="1" dirty="0"/>
              <a:t> </a:t>
            </a:r>
            <a:endParaRPr lang="en-US" sz="3200" dirty="0"/>
          </a:p>
        </p:txBody>
      </p:sp>
    </p:spTree>
    <p:extLst>
      <p:ext uri="{BB962C8B-B14F-4D97-AF65-F5344CB8AC3E}">
        <p14:creationId xmlns:p14="http://schemas.microsoft.com/office/powerpoint/2010/main" val="40793749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4085" y="300778"/>
            <a:ext cx="8739805" cy="3477875"/>
          </a:xfrm>
          <a:prstGeom prst="rect">
            <a:avLst/>
          </a:prstGeom>
        </p:spPr>
        <p:txBody>
          <a:bodyPr wrap="square">
            <a:spAutoFit/>
          </a:bodyPr>
          <a:lstStyle/>
          <a:p>
            <a:r>
              <a:rPr lang="en-US" sz="4400" b="1" dirty="0"/>
              <a:t>1Corinthians 10:11</a:t>
            </a:r>
            <a:r>
              <a:rPr lang="en-US" sz="4400" dirty="0"/>
              <a:t> </a:t>
            </a:r>
            <a:endParaRPr lang="en-US" sz="4400" dirty="0" smtClean="0"/>
          </a:p>
          <a:p>
            <a:r>
              <a:rPr lang="en-US" sz="4400" dirty="0" smtClean="0"/>
              <a:t>Now </a:t>
            </a:r>
            <a:r>
              <a:rPr lang="en-US" sz="4400" dirty="0"/>
              <a:t>these things happened to them as an example, but they were written down for our instruction, </a:t>
            </a:r>
            <a:r>
              <a:rPr lang="en-US" sz="4400" dirty="0" smtClean="0"/>
              <a:t> on </a:t>
            </a:r>
            <a:r>
              <a:rPr lang="en-US" sz="4400" dirty="0"/>
              <a:t>whom the end of the ages has come.</a:t>
            </a:r>
          </a:p>
        </p:txBody>
      </p:sp>
    </p:spTree>
    <p:extLst>
      <p:ext uri="{BB962C8B-B14F-4D97-AF65-F5344CB8AC3E}">
        <p14:creationId xmlns:p14="http://schemas.microsoft.com/office/powerpoint/2010/main" val="21657999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465" y="158744"/>
            <a:ext cx="8664605" cy="5078314"/>
          </a:xfrm>
          <a:prstGeom prst="rect">
            <a:avLst/>
          </a:prstGeom>
        </p:spPr>
        <p:txBody>
          <a:bodyPr wrap="square">
            <a:spAutoFit/>
          </a:bodyPr>
          <a:lstStyle/>
          <a:p>
            <a:r>
              <a:rPr lang="en-US" sz="3600" b="1" dirty="0"/>
              <a:t>Hebrews 9:25-26</a:t>
            </a:r>
            <a:r>
              <a:rPr lang="en-US" sz="3600" dirty="0"/>
              <a:t> </a:t>
            </a:r>
            <a:endParaRPr lang="en-US" sz="3600" dirty="0" smtClean="0"/>
          </a:p>
          <a:p>
            <a:r>
              <a:rPr lang="en-US" sz="3600" dirty="0" smtClean="0"/>
              <a:t>Nor </a:t>
            </a:r>
            <a:r>
              <a:rPr lang="en-US" sz="3600" dirty="0"/>
              <a:t>was it to offer himself repeatedly, as the high priest enters the holy places every year with blood not his own, </a:t>
            </a:r>
            <a:r>
              <a:rPr lang="en-US" sz="3600" baseline="30000" dirty="0"/>
              <a:t>26</a:t>
            </a:r>
            <a:r>
              <a:rPr lang="en-US" sz="3600" dirty="0"/>
              <a:t> for then he would have had to suffer repeatedly since the foundation of the world. But as it is, he has appeared once for all at the end of the ages to put away sin by the sacrifice of himself.</a:t>
            </a:r>
          </a:p>
          <a:p>
            <a:r>
              <a:rPr lang="en-US" sz="3600" b="1" dirty="0"/>
              <a:t> </a:t>
            </a:r>
            <a:endParaRPr lang="en-US" sz="3600" dirty="0"/>
          </a:p>
        </p:txBody>
      </p:sp>
    </p:spTree>
    <p:extLst>
      <p:ext uri="{BB962C8B-B14F-4D97-AF65-F5344CB8AC3E}">
        <p14:creationId xmlns:p14="http://schemas.microsoft.com/office/powerpoint/2010/main" val="1901063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8886" y="142034"/>
            <a:ext cx="8664606" cy="5632311"/>
          </a:xfrm>
          <a:prstGeom prst="rect">
            <a:avLst/>
          </a:prstGeom>
        </p:spPr>
        <p:txBody>
          <a:bodyPr wrap="square">
            <a:spAutoFit/>
          </a:bodyPr>
          <a:lstStyle/>
          <a:p>
            <a:r>
              <a:rPr lang="en-US" sz="4000" b="1" dirty="0"/>
              <a:t>1Peter 1:20-21</a:t>
            </a:r>
            <a:r>
              <a:rPr lang="en-US" sz="4000" dirty="0"/>
              <a:t> </a:t>
            </a:r>
            <a:endParaRPr lang="en-US" sz="4000" dirty="0" smtClean="0"/>
          </a:p>
          <a:p>
            <a:r>
              <a:rPr lang="en-US" sz="4000" dirty="0" smtClean="0"/>
              <a:t>He </a:t>
            </a:r>
            <a:r>
              <a:rPr lang="en-US" sz="4000" dirty="0"/>
              <a:t>was foreknown before the foundation of the world but was made manifest in the last times for the sake of you </a:t>
            </a:r>
            <a:r>
              <a:rPr lang="en-US" sz="4000" baseline="30000" dirty="0"/>
              <a:t>21</a:t>
            </a:r>
            <a:r>
              <a:rPr lang="en-US" sz="4000" dirty="0"/>
              <a:t> who through him are believers in God, who raised him from the dead and gave him glory, so that your faith and hope are in God.</a:t>
            </a:r>
          </a:p>
          <a:p>
            <a:r>
              <a:rPr lang="en-US" sz="4000" dirty="0"/>
              <a:t> </a:t>
            </a:r>
          </a:p>
        </p:txBody>
      </p:sp>
    </p:spTree>
    <p:extLst>
      <p:ext uri="{BB962C8B-B14F-4D97-AF65-F5344CB8AC3E}">
        <p14:creationId xmlns:p14="http://schemas.microsoft.com/office/powerpoint/2010/main" val="8685313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819" y="142035"/>
            <a:ext cx="8764871" cy="4524315"/>
          </a:xfrm>
          <a:prstGeom prst="rect">
            <a:avLst/>
          </a:prstGeom>
        </p:spPr>
        <p:txBody>
          <a:bodyPr wrap="square">
            <a:spAutoFit/>
          </a:bodyPr>
          <a:lstStyle/>
          <a:p>
            <a:r>
              <a:rPr lang="en-US" sz="3200" b="1" dirty="0"/>
              <a:t>John 3:19-21</a:t>
            </a:r>
            <a:r>
              <a:rPr lang="en-US" sz="3200" dirty="0"/>
              <a:t> </a:t>
            </a:r>
            <a:endParaRPr lang="en-US" sz="3200" dirty="0" smtClean="0"/>
          </a:p>
          <a:p>
            <a:r>
              <a:rPr lang="en-US" sz="3200" dirty="0" smtClean="0"/>
              <a:t>And </a:t>
            </a:r>
            <a:r>
              <a:rPr lang="en-US" sz="3200" dirty="0"/>
              <a:t>this is the judgment: the light has come into the world, and people loved the darkness rather than the light because their works were evil. </a:t>
            </a:r>
            <a:r>
              <a:rPr lang="en-US" sz="3200" baseline="30000" dirty="0"/>
              <a:t>20</a:t>
            </a:r>
            <a:r>
              <a:rPr lang="en-US" sz="3200" dirty="0"/>
              <a:t> For everyone who does wicked things hates the light and does not come to the light, lest his works should be exposed. </a:t>
            </a:r>
            <a:r>
              <a:rPr lang="en-US" sz="3200" baseline="30000" dirty="0"/>
              <a:t>21</a:t>
            </a:r>
            <a:r>
              <a:rPr lang="en-US" sz="3200" dirty="0"/>
              <a:t> But whoever does what is true comes to the light, so that it may be clearly seen that his works have been carried out in God.”</a:t>
            </a:r>
          </a:p>
        </p:txBody>
      </p:sp>
    </p:spTree>
    <p:extLst>
      <p:ext uri="{BB962C8B-B14F-4D97-AF65-F5344CB8AC3E}">
        <p14:creationId xmlns:p14="http://schemas.microsoft.com/office/powerpoint/2010/main" val="15309640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465" y="116969"/>
            <a:ext cx="8815004" cy="5078314"/>
          </a:xfrm>
          <a:prstGeom prst="rect">
            <a:avLst/>
          </a:prstGeom>
        </p:spPr>
        <p:txBody>
          <a:bodyPr wrap="square">
            <a:spAutoFit/>
          </a:bodyPr>
          <a:lstStyle/>
          <a:p>
            <a:r>
              <a:rPr lang="en-US" sz="3600" b="1" dirty="0"/>
              <a:t>Matthew 24:37-39</a:t>
            </a:r>
            <a:r>
              <a:rPr lang="en-US" sz="3600" dirty="0"/>
              <a:t> </a:t>
            </a:r>
            <a:endParaRPr lang="en-US" sz="3600" dirty="0" smtClean="0"/>
          </a:p>
          <a:p>
            <a:r>
              <a:rPr lang="en-US" sz="3600" dirty="0" smtClean="0"/>
              <a:t>For </a:t>
            </a:r>
            <a:r>
              <a:rPr lang="en-US" sz="3600" dirty="0"/>
              <a:t>as were the days of Noah, so will be the coming of the Son of Man. </a:t>
            </a:r>
            <a:r>
              <a:rPr lang="en-US" sz="3600" baseline="30000" dirty="0"/>
              <a:t>38</a:t>
            </a:r>
            <a:r>
              <a:rPr lang="en-US" sz="3600" dirty="0"/>
              <a:t> For as in those days before the flood they were eating and drinking, marrying and giving in marriage, until the day when Noah entered the ark, </a:t>
            </a:r>
            <a:r>
              <a:rPr lang="en-US" sz="3600" dirty="0" smtClean="0"/>
              <a:t> </a:t>
            </a:r>
            <a:r>
              <a:rPr lang="en-US" sz="3600" baseline="30000" dirty="0" smtClean="0"/>
              <a:t>39</a:t>
            </a:r>
            <a:r>
              <a:rPr lang="en-US" sz="3600" dirty="0"/>
              <a:t> and they were unaware until the flood came and swept them all away, so will be the coming of the Son of Man.</a:t>
            </a:r>
          </a:p>
        </p:txBody>
      </p:sp>
    </p:spTree>
    <p:extLst>
      <p:ext uri="{BB962C8B-B14F-4D97-AF65-F5344CB8AC3E}">
        <p14:creationId xmlns:p14="http://schemas.microsoft.com/office/powerpoint/2010/main" val="39712569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0929" y="342552"/>
            <a:ext cx="8413942" cy="3046988"/>
          </a:xfrm>
          <a:prstGeom prst="rect">
            <a:avLst/>
          </a:prstGeom>
        </p:spPr>
        <p:txBody>
          <a:bodyPr wrap="square">
            <a:spAutoFit/>
          </a:bodyPr>
          <a:lstStyle/>
          <a:p>
            <a:r>
              <a:rPr lang="en-US" sz="4800" b="1" dirty="0"/>
              <a:t>Jeremiah 6:14</a:t>
            </a:r>
            <a:r>
              <a:rPr lang="en-US" sz="4800" dirty="0"/>
              <a:t> </a:t>
            </a:r>
            <a:endParaRPr lang="en-US" sz="4800" dirty="0" smtClean="0"/>
          </a:p>
          <a:p>
            <a:r>
              <a:rPr lang="en-US" sz="4800" dirty="0" smtClean="0"/>
              <a:t>They </a:t>
            </a:r>
            <a:r>
              <a:rPr lang="en-US" sz="4800" dirty="0"/>
              <a:t>have healed the wound of my people lightly, saying, ‘Peace, peace, when there is no peace.</a:t>
            </a:r>
          </a:p>
        </p:txBody>
      </p:sp>
    </p:spTree>
    <p:extLst>
      <p:ext uri="{BB962C8B-B14F-4D97-AF65-F5344CB8AC3E}">
        <p14:creationId xmlns:p14="http://schemas.microsoft.com/office/powerpoint/2010/main" val="2867864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175" y="175453"/>
            <a:ext cx="8681317" cy="4524316"/>
          </a:xfrm>
          <a:prstGeom prst="rect">
            <a:avLst/>
          </a:prstGeom>
        </p:spPr>
        <p:txBody>
          <a:bodyPr wrap="square">
            <a:spAutoFit/>
          </a:bodyPr>
          <a:lstStyle/>
          <a:p>
            <a:r>
              <a:rPr lang="en-US" sz="3600" b="1" dirty="0"/>
              <a:t>Ezekiel 33:1-6</a:t>
            </a:r>
            <a:r>
              <a:rPr lang="en-US" sz="3600" dirty="0"/>
              <a:t>  </a:t>
            </a:r>
            <a:r>
              <a:rPr lang="en-US" sz="3600" dirty="0" smtClean="0"/>
              <a:t>The </a:t>
            </a:r>
            <a:r>
              <a:rPr lang="en-US" sz="3600" dirty="0"/>
              <a:t>word of the Lord came to me: </a:t>
            </a:r>
            <a:r>
              <a:rPr lang="en-US" sz="3600" baseline="30000" dirty="0"/>
              <a:t>2</a:t>
            </a:r>
            <a:r>
              <a:rPr lang="en-US" sz="3600" dirty="0"/>
              <a:t> “Son of man, speak to your people and say to them, If I bring the sword upon a land, and the people of the land take a man from among them, and make him their watchman, </a:t>
            </a:r>
            <a:r>
              <a:rPr lang="en-US" sz="3600" baseline="30000" dirty="0"/>
              <a:t>3</a:t>
            </a:r>
            <a:r>
              <a:rPr lang="en-US" sz="3600" dirty="0"/>
              <a:t> and if he sees the sword coming upon the land and blows the trumpet and warns the people</a:t>
            </a:r>
            <a:r>
              <a:rPr lang="en-US" sz="3600" dirty="0" smtClean="0"/>
              <a:t>,</a:t>
            </a:r>
            <a:r>
              <a:rPr lang="mr-IN" sz="3600" dirty="0" smtClean="0"/>
              <a:t>…………………</a:t>
            </a:r>
            <a:r>
              <a:rPr lang="en-US" sz="3600" dirty="0"/>
              <a:t> </a:t>
            </a:r>
          </a:p>
        </p:txBody>
      </p:sp>
    </p:spTree>
    <p:extLst>
      <p:ext uri="{BB962C8B-B14F-4D97-AF65-F5344CB8AC3E}">
        <p14:creationId xmlns:p14="http://schemas.microsoft.com/office/powerpoint/2010/main" val="7145590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199749" y="1663349"/>
            <a:ext cx="526475" cy="177419"/>
          </a:xfrm>
          <a:prstGeom prst="ellipse">
            <a:avLst/>
          </a:prstGeom>
          <a:solidFill>
            <a:srgbClr val="25060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hqdefaul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140" y="0"/>
            <a:ext cx="7609771" cy="5143500"/>
          </a:xfrm>
          <a:prstGeom prst="rect">
            <a:avLst/>
          </a:prstGeom>
        </p:spPr>
      </p:pic>
      <p:sp>
        <p:nvSpPr>
          <p:cNvPr id="5" name="TextBox 4"/>
          <p:cNvSpPr txBox="1"/>
          <p:nvPr/>
        </p:nvSpPr>
        <p:spPr>
          <a:xfrm>
            <a:off x="811140" y="3834909"/>
            <a:ext cx="7609771" cy="830997"/>
          </a:xfrm>
          <a:prstGeom prst="rect">
            <a:avLst/>
          </a:prstGeom>
          <a:noFill/>
        </p:spPr>
        <p:txBody>
          <a:bodyPr wrap="square" rtlCol="0">
            <a:spAutoFit/>
          </a:bodyPr>
          <a:lstStyle/>
          <a:p>
            <a:pPr algn="ctr"/>
            <a:r>
              <a:rPr lang="en-US"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ig Caslon"/>
                <a:cs typeface="Big Caslon"/>
              </a:rPr>
              <a:t>What Are We Saved From</a:t>
            </a:r>
            <a:endParaRPr lang="en-US" sz="4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ig Caslon"/>
              <a:cs typeface="Big Caslon"/>
            </a:endParaRPr>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5729" y="267358"/>
            <a:ext cx="8547629" cy="4524316"/>
          </a:xfrm>
          <a:prstGeom prst="rect">
            <a:avLst/>
          </a:prstGeom>
        </p:spPr>
        <p:txBody>
          <a:bodyPr wrap="square">
            <a:spAutoFit/>
          </a:bodyPr>
          <a:lstStyle/>
          <a:p>
            <a:r>
              <a:rPr lang="mr-IN" sz="3600" baseline="30000" dirty="0" smtClean="0"/>
              <a:t>…………</a:t>
            </a:r>
            <a:r>
              <a:rPr lang="en-US" sz="3600" baseline="30000" dirty="0" smtClean="0"/>
              <a:t>.. 4</a:t>
            </a:r>
            <a:r>
              <a:rPr lang="en-US" sz="3600" dirty="0"/>
              <a:t> then if anyone who hears the sound of the trumpet does not take warning, and the sword comes and takes him away, his blood shall be upon his own head. </a:t>
            </a:r>
            <a:r>
              <a:rPr lang="en-US" sz="3600" baseline="30000" dirty="0"/>
              <a:t>5</a:t>
            </a:r>
            <a:r>
              <a:rPr lang="en-US" sz="3600" dirty="0"/>
              <a:t> He heard the sound of the trumpet and did not take warning; his blood shall be upon himself. But if he had taken warning, he would have saved his </a:t>
            </a:r>
            <a:r>
              <a:rPr lang="en-US" sz="3600" dirty="0" smtClean="0"/>
              <a:t>life</a:t>
            </a:r>
            <a:r>
              <a:rPr lang="mr-IN" sz="3600" dirty="0" smtClean="0"/>
              <a:t>………………</a:t>
            </a:r>
            <a:endParaRPr lang="en-US" sz="3600" dirty="0"/>
          </a:p>
        </p:txBody>
      </p:sp>
    </p:spTree>
    <p:extLst>
      <p:ext uri="{BB962C8B-B14F-4D97-AF65-F5344CB8AC3E}">
        <p14:creationId xmlns:p14="http://schemas.microsoft.com/office/powerpoint/2010/main" val="28875417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929" y="309132"/>
            <a:ext cx="8439009" cy="4524316"/>
          </a:xfrm>
          <a:prstGeom prst="rect">
            <a:avLst/>
          </a:prstGeom>
        </p:spPr>
        <p:txBody>
          <a:bodyPr wrap="square">
            <a:spAutoFit/>
          </a:bodyPr>
          <a:lstStyle/>
          <a:p>
            <a:r>
              <a:rPr lang="en-US" dirty="0"/>
              <a:t> </a:t>
            </a:r>
            <a:r>
              <a:rPr lang="mr-IN" sz="3600" dirty="0" smtClean="0"/>
              <a:t>…………</a:t>
            </a:r>
            <a:r>
              <a:rPr lang="en-US" sz="3600" dirty="0" smtClean="0"/>
              <a:t>..</a:t>
            </a:r>
            <a:r>
              <a:rPr lang="en-US" sz="3600" baseline="30000" dirty="0" smtClean="0"/>
              <a:t>6</a:t>
            </a:r>
            <a:r>
              <a:rPr lang="en-US" sz="3600" dirty="0"/>
              <a:t> But if the watchman sees the sword coming and does not blow the trumpet, so that the people are not warned, and the sword comes and takes any one of them, that person is taken away in his iniquity, but his blood I will require at the watchman's hand.</a:t>
            </a:r>
          </a:p>
          <a:p>
            <a:r>
              <a:rPr lang="en-US" sz="3600" dirty="0"/>
              <a:t> </a:t>
            </a:r>
          </a:p>
        </p:txBody>
      </p:sp>
    </p:spTree>
    <p:extLst>
      <p:ext uri="{BB962C8B-B14F-4D97-AF65-F5344CB8AC3E}">
        <p14:creationId xmlns:p14="http://schemas.microsoft.com/office/powerpoint/2010/main" val="4242318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043" y="217228"/>
            <a:ext cx="8940336" cy="5078313"/>
          </a:xfrm>
          <a:prstGeom prst="rect">
            <a:avLst/>
          </a:prstGeom>
        </p:spPr>
        <p:txBody>
          <a:bodyPr wrap="square">
            <a:spAutoFit/>
          </a:bodyPr>
          <a:lstStyle/>
          <a:p>
            <a:r>
              <a:rPr lang="en-US" sz="4800" b="1" dirty="0"/>
              <a:t>John 3:16</a:t>
            </a:r>
            <a:r>
              <a:rPr lang="en-US" sz="4800" dirty="0"/>
              <a:t> </a:t>
            </a:r>
            <a:endParaRPr lang="en-US" sz="4800" dirty="0" smtClean="0"/>
          </a:p>
          <a:p>
            <a:r>
              <a:rPr lang="en-US" sz="5400" dirty="0" smtClean="0"/>
              <a:t>For</a:t>
            </a:r>
            <a:r>
              <a:rPr lang="en-US" sz="5400" dirty="0"/>
              <a:t> God so loved the world, </a:t>
            </a:r>
            <a:r>
              <a:rPr lang="en-US" sz="5400" dirty="0" smtClean="0"/>
              <a:t> that </a:t>
            </a:r>
            <a:r>
              <a:rPr lang="en-US" sz="5400" dirty="0"/>
              <a:t>he gave his only Son, that whoever believes in him should </a:t>
            </a:r>
            <a:r>
              <a:rPr lang="en-US" sz="5400" dirty="0" smtClean="0"/>
              <a:t>not</a:t>
            </a:r>
            <a:r>
              <a:rPr lang="en-US" sz="5400" dirty="0"/>
              <a:t> perish but have eternal life.</a:t>
            </a:r>
          </a:p>
        </p:txBody>
      </p:sp>
    </p:spTree>
    <p:extLst>
      <p:ext uri="{BB962C8B-B14F-4D97-AF65-F5344CB8AC3E}">
        <p14:creationId xmlns:p14="http://schemas.microsoft.com/office/powerpoint/2010/main" val="3524009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9151" y="300777"/>
            <a:ext cx="8455719" cy="4247317"/>
          </a:xfrm>
          <a:prstGeom prst="rect">
            <a:avLst/>
          </a:prstGeom>
        </p:spPr>
        <p:txBody>
          <a:bodyPr wrap="square">
            <a:spAutoFit/>
          </a:bodyPr>
          <a:lstStyle/>
          <a:p>
            <a:r>
              <a:rPr lang="en-US" sz="5400" b="1" dirty="0"/>
              <a:t>John 10:28</a:t>
            </a:r>
            <a:r>
              <a:rPr lang="en-US" sz="5400" dirty="0"/>
              <a:t> </a:t>
            </a:r>
            <a:endParaRPr lang="en-US" sz="5400" dirty="0" smtClean="0"/>
          </a:p>
          <a:p>
            <a:r>
              <a:rPr lang="en-US" sz="5400" dirty="0" smtClean="0"/>
              <a:t>I </a:t>
            </a:r>
            <a:r>
              <a:rPr lang="en-US" sz="5400" dirty="0"/>
              <a:t>give them eternal life, and they will never perish, and no one will snatch them out of my hand.</a:t>
            </a:r>
          </a:p>
        </p:txBody>
      </p:sp>
    </p:spTree>
    <p:extLst>
      <p:ext uri="{BB962C8B-B14F-4D97-AF65-F5344CB8AC3E}">
        <p14:creationId xmlns:p14="http://schemas.microsoft.com/office/powerpoint/2010/main" val="363797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1061" y="434456"/>
            <a:ext cx="8363809" cy="4247317"/>
          </a:xfrm>
          <a:prstGeom prst="rect">
            <a:avLst/>
          </a:prstGeom>
        </p:spPr>
        <p:txBody>
          <a:bodyPr wrap="square">
            <a:spAutoFit/>
          </a:bodyPr>
          <a:lstStyle/>
          <a:p>
            <a:r>
              <a:rPr lang="en-US" sz="5400" b="1" dirty="0"/>
              <a:t>John 12:25</a:t>
            </a:r>
            <a:r>
              <a:rPr lang="en-US" sz="5400" dirty="0"/>
              <a:t> </a:t>
            </a:r>
            <a:endParaRPr lang="en-US" sz="5400" dirty="0" smtClean="0"/>
          </a:p>
          <a:p>
            <a:r>
              <a:rPr lang="en-US" sz="5400" dirty="0" smtClean="0"/>
              <a:t>Whoever </a:t>
            </a:r>
            <a:r>
              <a:rPr lang="en-US" sz="5400" dirty="0"/>
              <a:t>loves his life loses it, and whoever hates his life in this world will keep it for eternal life.</a:t>
            </a:r>
          </a:p>
        </p:txBody>
      </p:sp>
    </p:spTree>
    <p:extLst>
      <p:ext uri="{BB962C8B-B14F-4D97-AF65-F5344CB8AC3E}">
        <p14:creationId xmlns:p14="http://schemas.microsoft.com/office/powerpoint/2010/main" val="1262485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085" y="242294"/>
            <a:ext cx="8581052" cy="5016758"/>
          </a:xfrm>
          <a:prstGeom prst="rect">
            <a:avLst/>
          </a:prstGeom>
        </p:spPr>
        <p:txBody>
          <a:bodyPr wrap="square">
            <a:spAutoFit/>
          </a:bodyPr>
          <a:lstStyle/>
          <a:p>
            <a:r>
              <a:rPr lang="en-US" sz="4000" b="1" dirty="0"/>
              <a:t>Genesis 2:16-</a:t>
            </a:r>
            <a:r>
              <a:rPr lang="en-US" sz="4000" b="1" dirty="0" smtClean="0"/>
              <a:t>17</a:t>
            </a:r>
          </a:p>
          <a:p>
            <a:r>
              <a:rPr lang="en-US" sz="4000" dirty="0" smtClean="0"/>
              <a:t> </a:t>
            </a:r>
            <a:r>
              <a:rPr lang="en-US" sz="4000" dirty="0"/>
              <a:t>And the Lord God commanded the man, saying, “You may surely eat of every tree of the garden, </a:t>
            </a:r>
            <a:r>
              <a:rPr lang="en-US" sz="4000" baseline="30000" dirty="0"/>
              <a:t>17</a:t>
            </a:r>
            <a:r>
              <a:rPr lang="en-US" sz="4000" dirty="0"/>
              <a:t> but of the tree of the knowledge of good and evil you shall not eat, for in the day that you eat of it you shall surely die.”</a:t>
            </a:r>
          </a:p>
          <a:p>
            <a:r>
              <a:rPr lang="en-US" sz="4000" dirty="0"/>
              <a:t> </a:t>
            </a:r>
          </a:p>
        </p:txBody>
      </p:sp>
    </p:spTree>
    <p:extLst>
      <p:ext uri="{BB962C8B-B14F-4D97-AF65-F5344CB8AC3E}">
        <p14:creationId xmlns:p14="http://schemas.microsoft.com/office/powerpoint/2010/main" val="2899210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308" y="259003"/>
            <a:ext cx="8664606" cy="4832092"/>
          </a:xfrm>
          <a:prstGeom prst="rect">
            <a:avLst/>
          </a:prstGeom>
        </p:spPr>
        <p:txBody>
          <a:bodyPr wrap="square">
            <a:spAutoFit/>
          </a:bodyPr>
          <a:lstStyle/>
          <a:p>
            <a:r>
              <a:rPr lang="en-US" sz="4400" b="1" dirty="0"/>
              <a:t>Genesis 18:25</a:t>
            </a:r>
            <a:r>
              <a:rPr lang="en-US" sz="4400" dirty="0"/>
              <a:t> </a:t>
            </a:r>
            <a:endParaRPr lang="en-US" sz="4400" dirty="0" smtClean="0"/>
          </a:p>
          <a:p>
            <a:r>
              <a:rPr lang="en-US" sz="4400" dirty="0" smtClean="0"/>
              <a:t>Far </a:t>
            </a:r>
            <a:r>
              <a:rPr lang="en-US" sz="4400" dirty="0"/>
              <a:t>be it from you to do such a thing, to put the righteous to death with the wicked, so that the righteous fare as the wicked! Far be that from you! Shall not the Judge of all the earth do what is just?”</a:t>
            </a:r>
          </a:p>
        </p:txBody>
      </p:sp>
    </p:spTree>
    <p:extLst>
      <p:ext uri="{BB962C8B-B14F-4D97-AF65-F5344CB8AC3E}">
        <p14:creationId xmlns:p14="http://schemas.microsoft.com/office/powerpoint/2010/main" val="2407772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09623" y="0"/>
            <a:ext cx="7946497" cy="5143500"/>
          </a:xfrm>
          <a:prstGeom prst="rect">
            <a:avLst/>
          </a:prstGeom>
        </p:spPr>
      </p:pic>
      <p:sp>
        <p:nvSpPr>
          <p:cNvPr id="6" name="TextBox 5"/>
          <p:cNvSpPr txBox="1"/>
          <p:nvPr/>
        </p:nvSpPr>
        <p:spPr>
          <a:xfrm>
            <a:off x="876120" y="296498"/>
            <a:ext cx="7282245" cy="4524315"/>
          </a:xfrm>
          <a:prstGeom prst="rect">
            <a:avLst/>
          </a:prstGeom>
          <a:noFill/>
        </p:spPr>
        <p:txBody>
          <a:bodyPr wrap="square" rtlCol="0">
            <a:spAutoFit/>
          </a:bodyPr>
          <a:lstStyle/>
          <a:p>
            <a:pPr algn="ctr"/>
            <a:r>
              <a:rPr lang="en-US"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algn="l" rotWithShape="0">
                    <a:prstClr val="black">
                      <a:alpha val="40000"/>
                    </a:prstClr>
                  </a:outerShdw>
                </a:effectLst>
                <a:latin typeface="Apple Chancery"/>
                <a:cs typeface="Apple Chancery"/>
              </a:rPr>
              <a:t>Do This Remembering The Cost</a:t>
            </a:r>
            <a:endPar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algn="l" rotWithShape="0">
                  <a:prstClr val="black">
                    <a:alpha val="40000"/>
                  </a:prstClr>
                </a:outerShdw>
              </a:effectLst>
              <a:latin typeface="Apple Chancery"/>
              <a:cs typeface="Apple Chancery"/>
            </a:endParaRPr>
          </a:p>
        </p:txBody>
      </p:sp>
    </p:spTree>
    <p:extLst>
      <p:ext uri="{BB962C8B-B14F-4D97-AF65-F5344CB8AC3E}">
        <p14:creationId xmlns:p14="http://schemas.microsoft.com/office/powerpoint/2010/main" val="138410026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5863" y="350907"/>
            <a:ext cx="8489141" cy="4616648"/>
          </a:xfrm>
          <a:prstGeom prst="rect">
            <a:avLst/>
          </a:prstGeom>
        </p:spPr>
        <p:txBody>
          <a:bodyPr wrap="square">
            <a:spAutoFit/>
          </a:bodyPr>
          <a:lstStyle/>
          <a:p>
            <a:r>
              <a:rPr lang="en-US" sz="5400" b="1" dirty="0"/>
              <a:t>Romans 6:23</a:t>
            </a:r>
            <a:r>
              <a:rPr lang="en-US" sz="5400" dirty="0"/>
              <a:t> </a:t>
            </a:r>
            <a:endParaRPr lang="en-US" sz="5400" dirty="0" smtClean="0"/>
          </a:p>
          <a:p>
            <a:r>
              <a:rPr lang="en-US" sz="6000" dirty="0" smtClean="0"/>
              <a:t>For </a:t>
            </a:r>
            <a:r>
              <a:rPr lang="en-US" sz="6000" dirty="0"/>
              <a:t>the wages of sin is death, but the free gift of God is eternal life in Christ Jesus our Lord.</a:t>
            </a:r>
          </a:p>
        </p:txBody>
      </p:sp>
    </p:spTree>
    <p:extLst>
      <p:ext uri="{BB962C8B-B14F-4D97-AF65-F5344CB8AC3E}">
        <p14:creationId xmlns:p14="http://schemas.microsoft.com/office/powerpoint/2010/main" val="1931440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574" y="309133"/>
            <a:ext cx="8497496" cy="4401205"/>
          </a:xfrm>
          <a:prstGeom prst="rect">
            <a:avLst/>
          </a:prstGeom>
        </p:spPr>
        <p:txBody>
          <a:bodyPr wrap="square">
            <a:spAutoFit/>
          </a:bodyPr>
          <a:lstStyle/>
          <a:p>
            <a:r>
              <a:rPr lang="en-US" sz="4000" b="1" dirty="0"/>
              <a:t>Romans 10:11-17</a:t>
            </a:r>
            <a:r>
              <a:rPr lang="en-US" sz="4000" dirty="0"/>
              <a:t> </a:t>
            </a:r>
            <a:endParaRPr lang="en-US" sz="4000" dirty="0" smtClean="0"/>
          </a:p>
          <a:p>
            <a:r>
              <a:rPr lang="en-US" sz="4000" dirty="0" smtClean="0"/>
              <a:t>For </a:t>
            </a:r>
            <a:r>
              <a:rPr lang="en-US" sz="4000" dirty="0"/>
              <a:t>the Scripture says, “Everyone who believes in him will not be put to shame.” </a:t>
            </a:r>
            <a:r>
              <a:rPr lang="en-US" sz="4000" baseline="30000" dirty="0"/>
              <a:t>12</a:t>
            </a:r>
            <a:r>
              <a:rPr lang="en-US" sz="4000" dirty="0"/>
              <a:t> For there is no distinction between Jew and Greek; for the same Lord is Lord of all, bestowing his riches on all who call on </a:t>
            </a:r>
            <a:r>
              <a:rPr lang="en-US" sz="4000" dirty="0" smtClean="0"/>
              <a:t>him</a:t>
            </a:r>
            <a:r>
              <a:rPr lang="mr-IN" sz="4000" dirty="0" smtClean="0"/>
              <a:t>………………</a:t>
            </a:r>
            <a:r>
              <a:rPr lang="en-US" sz="4000" dirty="0" smtClean="0"/>
              <a:t>.</a:t>
            </a:r>
            <a:r>
              <a:rPr lang="en-US" sz="4000" dirty="0"/>
              <a:t>  </a:t>
            </a:r>
          </a:p>
        </p:txBody>
      </p:sp>
    </p:spTree>
    <p:extLst>
      <p:ext uri="{BB962C8B-B14F-4D97-AF65-F5344CB8AC3E}">
        <p14:creationId xmlns:p14="http://schemas.microsoft.com/office/powerpoint/2010/main" val="2582983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217242" y="116969"/>
            <a:ext cx="8739804" cy="4524315"/>
          </a:xfrm>
          <a:prstGeom prst="rect">
            <a:avLst/>
          </a:prstGeom>
        </p:spPr>
        <p:txBody>
          <a:bodyPr wrap="square">
            <a:spAutoFit/>
          </a:bodyPr>
          <a:lstStyle/>
          <a:p>
            <a:r>
              <a:rPr lang="en-US" sz="3200" b="1" dirty="0"/>
              <a:t>1Thessalonians 5:1-11</a:t>
            </a:r>
            <a:r>
              <a:rPr lang="en-US" sz="3200" dirty="0"/>
              <a:t> </a:t>
            </a:r>
            <a:endParaRPr lang="en-US" sz="3200" dirty="0" smtClean="0"/>
          </a:p>
          <a:p>
            <a:r>
              <a:rPr lang="en-US" sz="3200" dirty="0" smtClean="0"/>
              <a:t>Now </a:t>
            </a:r>
            <a:r>
              <a:rPr lang="en-US" sz="3200" dirty="0"/>
              <a:t>concerning the times and the seasons, brothers, you have no need to have anything written to you. 2 For you yourselves are fully aware that the day of the Lord will come like a thief in the night. 3 While people are saying, “There is peace and security,” then sudden destruction will come upon them as labor pains come upon a pregnant woman, and they will not escape </a:t>
            </a:r>
            <a:r>
              <a:rPr lang="mr-IN" sz="3200" dirty="0" smtClean="0"/>
              <a:t>……</a:t>
            </a:r>
            <a:r>
              <a:rPr lang="en-US" sz="3200" dirty="0" smtClean="0"/>
              <a:t>..</a:t>
            </a:r>
            <a:endParaRPr lang="en-US" sz="3200" dirty="0"/>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665" y="233938"/>
            <a:ext cx="8714738" cy="4401205"/>
          </a:xfrm>
          <a:prstGeom prst="rect">
            <a:avLst/>
          </a:prstGeom>
        </p:spPr>
        <p:txBody>
          <a:bodyPr wrap="square">
            <a:spAutoFit/>
          </a:bodyPr>
          <a:lstStyle/>
          <a:p>
            <a:r>
              <a:rPr lang="mr-IN" sz="4000" baseline="30000" dirty="0" smtClean="0"/>
              <a:t>………………</a:t>
            </a:r>
            <a:r>
              <a:rPr lang="en-US" sz="4000" baseline="30000" dirty="0" smtClean="0"/>
              <a:t>13</a:t>
            </a:r>
            <a:r>
              <a:rPr lang="en-US" sz="4000" dirty="0"/>
              <a:t> For “everyone who calls on the name of the Lord will be saved.” </a:t>
            </a:r>
            <a:r>
              <a:rPr lang="en-US" sz="4000" baseline="30000" dirty="0"/>
              <a:t>14</a:t>
            </a:r>
            <a:r>
              <a:rPr lang="en-US" sz="4000" dirty="0"/>
              <a:t> How then will they call on him in whom they have not believed? And how are they to believe in him of whom they have never heard? And how are they to hear without </a:t>
            </a:r>
            <a:r>
              <a:rPr lang="en-US" sz="4000" dirty="0" smtClean="0"/>
              <a:t>someone preaching?.........</a:t>
            </a:r>
            <a:endParaRPr lang="en-US" sz="4000" dirty="0"/>
          </a:p>
        </p:txBody>
      </p:sp>
    </p:spTree>
    <p:extLst>
      <p:ext uri="{BB962C8B-B14F-4D97-AF65-F5344CB8AC3E}">
        <p14:creationId xmlns:p14="http://schemas.microsoft.com/office/powerpoint/2010/main" val="951675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87" y="233938"/>
            <a:ext cx="8714738" cy="4524316"/>
          </a:xfrm>
          <a:prstGeom prst="rect">
            <a:avLst/>
          </a:prstGeom>
        </p:spPr>
        <p:txBody>
          <a:bodyPr wrap="square">
            <a:spAutoFit/>
          </a:bodyPr>
          <a:lstStyle/>
          <a:p>
            <a:r>
              <a:rPr lang="mr-IN" sz="3600" baseline="30000" dirty="0" smtClean="0"/>
              <a:t>………</a:t>
            </a:r>
            <a:r>
              <a:rPr lang="en-US" sz="3600" baseline="30000" dirty="0" smtClean="0"/>
              <a:t>15</a:t>
            </a:r>
            <a:r>
              <a:rPr lang="en-US" sz="3600" dirty="0"/>
              <a:t> And how are they to preach unless they are sent? As it is written, </a:t>
            </a:r>
            <a:r>
              <a:rPr lang="en-US" sz="3600" dirty="0" smtClean="0"/>
              <a:t>“How  </a:t>
            </a:r>
            <a:r>
              <a:rPr lang="en-US" sz="3600" dirty="0"/>
              <a:t>beautiful are the feet of those who preach the good news!” </a:t>
            </a:r>
            <a:r>
              <a:rPr lang="en-US" sz="3600" dirty="0" smtClean="0"/>
              <a:t> </a:t>
            </a:r>
            <a:r>
              <a:rPr lang="en-US" sz="3600" baseline="30000" dirty="0" smtClean="0"/>
              <a:t>16</a:t>
            </a:r>
            <a:r>
              <a:rPr lang="en-US" sz="3600" dirty="0"/>
              <a:t> But they have not all obeyed the gospel. For </a:t>
            </a:r>
            <a:r>
              <a:rPr lang="en-US" sz="3600" dirty="0" smtClean="0"/>
              <a:t>Isaiah says</a:t>
            </a:r>
            <a:r>
              <a:rPr lang="en-US" sz="3600" dirty="0"/>
              <a:t>, </a:t>
            </a:r>
            <a:r>
              <a:rPr lang="en-US" sz="3600" dirty="0" smtClean="0"/>
              <a:t>  “</a:t>
            </a:r>
            <a:r>
              <a:rPr lang="en-US" sz="3600" dirty="0"/>
              <a:t>Lord, who has believed what he has heard from us?” </a:t>
            </a:r>
            <a:r>
              <a:rPr lang="en-US" sz="3600" baseline="30000" dirty="0"/>
              <a:t>17</a:t>
            </a:r>
            <a:r>
              <a:rPr lang="en-US" sz="3600" dirty="0"/>
              <a:t> So faith comes from hearing, and hearing through the word of Christ.</a:t>
            </a:r>
          </a:p>
        </p:txBody>
      </p:sp>
    </p:spTree>
    <p:extLst>
      <p:ext uri="{BB962C8B-B14F-4D97-AF65-F5344CB8AC3E}">
        <p14:creationId xmlns:p14="http://schemas.microsoft.com/office/powerpoint/2010/main" val="3182175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199749" y="1663349"/>
            <a:ext cx="526475" cy="177419"/>
          </a:xfrm>
          <a:prstGeom prst="ellipse">
            <a:avLst/>
          </a:prstGeom>
          <a:solidFill>
            <a:srgbClr val="25060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hqdefaul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140" y="0"/>
            <a:ext cx="7609771" cy="5143500"/>
          </a:xfrm>
          <a:prstGeom prst="rect">
            <a:avLst/>
          </a:prstGeom>
        </p:spPr>
      </p:pic>
      <p:sp>
        <p:nvSpPr>
          <p:cNvPr id="5" name="TextBox 4"/>
          <p:cNvSpPr txBox="1"/>
          <p:nvPr/>
        </p:nvSpPr>
        <p:spPr>
          <a:xfrm>
            <a:off x="811140" y="3834909"/>
            <a:ext cx="7609771" cy="830997"/>
          </a:xfrm>
          <a:prstGeom prst="rect">
            <a:avLst/>
          </a:prstGeom>
          <a:noFill/>
        </p:spPr>
        <p:txBody>
          <a:bodyPr wrap="square" rtlCol="0">
            <a:spAutoFit/>
          </a:bodyPr>
          <a:lstStyle/>
          <a:p>
            <a:pPr algn="ctr"/>
            <a:r>
              <a:rPr lang="en-US"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ig Caslon"/>
                <a:cs typeface="Big Caslon"/>
              </a:rPr>
              <a:t>What Are We Saved From</a:t>
            </a:r>
            <a:endParaRPr lang="en-US" sz="4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ig Caslon"/>
              <a:cs typeface="Big Caslon"/>
            </a:endParaRPr>
          </a:p>
        </p:txBody>
      </p:sp>
    </p:spTree>
    <p:extLst>
      <p:ext uri="{BB962C8B-B14F-4D97-AF65-F5344CB8AC3E}">
        <p14:creationId xmlns:p14="http://schemas.microsoft.com/office/powerpoint/2010/main" val="93497837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48"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109" y="150390"/>
            <a:ext cx="8789938" cy="5016757"/>
          </a:xfrm>
          <a:prstGeom prst="rect">
            <a:avLst/>
          </a:prstGeom>
        </p:spPr>
        <p:txBody>
          <a:bodyPr wrap="square">
            <a:spAutoFit/>
          </a:bodyPr>
          <a:lstStyle/>
          <a:p>
            <a:r>
              <a:rPr lang="mr-IN" sz="3200" dirty="0" smtClean="0"/>
              <a:t>…………</a:t>
            </a:r>
            <a:r>
              <a:rPr lang="en-US" sz="3200" dirty="0" smtClean="0"/>
              <a:t>.4</a:t>
            </a:r>
            <a:r>
              <a:rPr lang="en-US" sz="3200" dirty="0"/>
              <a:t> But you are not in darkness, brothers, for that day to surprise you like a thief.5 For you are all children of light, children of the day. We are not of the night or of the darkness. 6 So then let us not sleep, as others do, but let us keep awake and be sober. 7 For those who sleep, sleep at night, and those who get drunk, are drunk at night. 8 But since we belong to the day, let us be sober, having put on the breastplate of faith and love, and for a helmet the hope of salvation. </a:t>
            </a:r>
            <a:r>
              <a:rPr lang="mr-IN" sz="3200" dirty="0" smtClean="0"/>
              <a:t>………………</a:t>
            </a:r>
            <a:endParaRPr lang="en-US" sz="3200" dirty="0"/>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573" y="375972"/>
            <a:ext cx="8480785" cy="3539430"/>
          </a:xfrm>
          <a:prstGeom prst="rect">
            <a:avLst/>
          </a:prstGeom>
        </p:spPr>
        <p:txBody>
          <a:bodyPr wrap="square">
            <a:spAutoFit/>
          </a:bodyPr>
          <a:lstStyle/>
          <a:p>
            <a:r>
              <a:rPr lang="mr-IN" sz="3200" dirty="0" smtClean="0"/>
              <a:t>…………</a:t>
            </a:r>
            <a:r>
              <a:rPr lang="en-US" sz="3200" dirty="0" smtClean="0"/>
              <a:t>.9</a:t>
            </a:r>
            <a:r>
              <a:rPr lang="en-US" sz="3200" dirty="0"/>
              <a:t> For God has not destined us for wrath, but to obtain salvation through our Lord Jesus Christ, 10 who died for us so that whether we are awake or asleep we might live with him. </a:t>
            </a:r>
            <a:r>
              <a:rPr lang="en-US" sz="3200" dirty="0" smtClean="0"/>
              <a:t> 11</a:t>
            </a:r>
            <a:r>
              <a:rPr lang="en-US" sz="3200" dirty="0"/>
              <a:t> Therefore encourage one another and build one another up, just as you are doing.</a:t>
            </a:r>
          </a:p>
          <a:p>
            <a:r>
              <a:rPr lang="en-US" sz="3200" dirty="0"/>
              <a:t> </a:t>
            </a:r>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375" y="208873"/>
            <a:ext cx="8606117" cy="4770537"/>
          </a:xfrm>
          <a:prstGeom prst="rect">
            <a:avLst/>
          </a:prstGeom>
        </p:spPr>
        <p:txBody>
          <a:bodyPr wrap="square">
            <a:spAutoFit/>
          </a:bodyPr>
          <a:lstStyle/>
          <a:p>
            <a:r>
              <a:rPr lang="en-US" sz="4000" b="1" dirty="0"/>
              <a:t>1Thessalonians 5:1-2 </a:t>
            </a:r>
            <a:endParaRPr lang="en-US" sz="4000" b="1" dirty="0" smtClean="0"/>
          </a:p>
          <a:p>
            <a:r>
              <a:rPr lang="en-US" sz="4400" dirty="0" smtClean="0"/>
              <a:t>Now </a:t>
            </a:r>
            <a:r>
              <a:rPr lang="en-US" sz="4400" dirty="0"/>
              <a:t>concerning the times and the seasons, brothers, you have no need to have anything written to you. </a:t>
            </a:r>
            <a:r>
              <a:rPr lang="en-US" sz="4400" dirty="0" smtClean="0"/>
              <a:t> 2</a:t>
            </a:r>
            <a:r>
              <a:rPr lang="en-US" sz="4400" dirty="0"/>
              <a:t> For you yourselves are fully aware that the day of the Lord will come like a thief in the night. </a:t>
            </a:r>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597" y="217229"/>
            <a:ext cx="8756516" cy="4524316"/>
          </a:xfrm>
          <a:prstGeom prst="rect">
            <a:avLst/>
          </a:prstGeom>
        </p:spPr>
        <p:txBody>
          <a:bodyPr wrap="square">
            <a:spAutoFit/>
          </a:bodyPr>
          <a:lstStyle/>
          <a:p>
            <a:r>
              <a:rPr lang="en-US" sz="3600" b="1" dirty="0"/>
              <a:t>Isaiah 26:4</a:t>
            </a:r>
            <a:r>
              <a:rPr lang="en-US" sz="3600" dirty="0"/>
              <a:t> Trust in the Lord forever, for the Lord God is an everlasting rock.</a:t>
            </a:r>
          </a:p>
          <a:p>
            <a:endParaRPr lang="en-US" sz="3600" b="1" dirty="0" smtClean="0"/>
          </a:p>
          <a:p>
            <a:r>
              <a:rPr lang="en-US" sz="3600" b="1" dirty="0" smtClean="0"/>
              <a:t>Proverbs </a:t>
            </a:r>
            <a:r>
              <a:rPr lang="en-US" sz="3600" b="1" dirty="0"/>
              <a:t>3:5-6</a:t>
            </a:r>
            <a:r>
              <a:rPr lang="en-US" sz="3600" dirty="0"/>
              <a:t> Trust in the Lord with all your heart, and do not lean on your own understanding. </a:t>
            </a:r>
            <a:r>
              <a:rPr lang="en-US" sz="3600" baseline="30000" dirty="0"/>
              <a:t>6</a:t>
            </a:r>
            <a:r>
              <a:rPr lang="en-US" sz="3600" dirty="0"/>
              <a:t> In all your ways </a:t>
            </a:r>
            <a:r>
              <a:rPr lang="en-US" sz="3600" dirty="0" smtClean="0"/>
              <a:t> acknowledge him</a:t>
            </a:r>
            <a:r>
              <a:rPr lang="en-US" sz="3600" dirty="0"/>
              <a:t>, and he will make straight your paths.</a:t>
            </a: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754" y="183809"/>
            <a:ext cx="8815004" cy="4524316"/>
          </a:xfrm>
          <a:prstGeom prst="rect">
            <a:avLst/>
          </a:prstGeom>
        </p:spPr>
        <p:txBody>
          <a:bodyPr wrap="square">
            <a:spAutoFit/>
          </a:bodyPr>
          <a:lstStyle/>
          <a:p>
            <a:r>
              <a:rPr lang="en-US" sz="3600" b="1" dirty="0"/>
              <a:t>Isaiah 41:13</a:t>
            </a:r>
            <a:r>
              <a:rPr lang="en-US" sz="3600" dirty="0"/>
              <a:t> For I, the Lord your God, hold your right hand; it is I who say to you, “Fear not, I am the one who helps you.”</a:t>
            </a:r>
          </a:p>
          <a:p>
            <a:endParaRPr lang="en-US" sz="3600" b="1" dirty="0" smtClean="0"/>
          </a:p>
          <a:p>
            <a:endParaRPr lang="en-US" sz="3600" b="1" dirty="0"/>
          </a:p>
          <a:p>
            <a:r>
              <a:rPr lang="en-US" sz="3600" b="1" dirty="0" smtClean="0"/>
              <a:t>John </a:t>
            </a:r>
            <a:r>
              <a:rPr lang="en-US" sz="3600" b="1" dirty="0"/>
              <a:t>3:17</a:t>
            </a:r>
            <a:r>
              <a:rPr lang="en-US" sz="3600" dirty="0"/>
              <a:t> For God did not send his Son into the world to condemn the world, but in order that the world might be saved through him.</a:t>
            </a:r>
          </a:p>
        </p:txBody>
      </p:sp>
    </p:spTree>
    <p:extLst>
      <p:ext uri="{BB962C8B-B14F-4D97-AF65-F5344CB8AC3E}">
        <p14:creationId xmlns:p14="http://schemas.microsoft.com/office/powerpoint/2010/main" val="36006779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333" y="108614"/>
            <a:ext cx="8898558" cy="5293757"/>
          </a:xfrm>
          <a:prstGeom prst="rect">
            <a:avLst/>
          </a:prstGeom>
        </p:spPr>
        <p:txBody>
          <a:bodyPr wrap="square">
            <a:spAutoFit/>
          </a:bodyPr>
          <a:lstStyle/>
          <a:p>
            <a:r>
              <a:rPr lang="en-US" sz="4000" b="1" dirty="0"/>
              <a:t>1Thessalonians 5:3-4</a:t>
            </a:r>
            <a:r>
              <a:rPr lang="en-US" sz="4000" dirty="0"/>
              <a:t> </a:t>
            </a:r>
            <a:endParaRPr lang="en-US" sz="4000" dirty="0" smtClean="0"/>
          </a:p>
          <a:p>
            <a:r>
              <a:rPr lang="en-US" sz="4000" dirty="0" smtClean="0"/>
              <a:t>While </a:t>
            </a:r>
            <a:r>
              <a:rPr lang="en-US" sz="4000" dirty="0"/>
              <a:t>people are saying, “There is peace and security,” then sudden destruction will come upon them as labor pains come upon a pregnant woman, and they will not escape. 4 But you are not in darkness, brothers, for that day to surprise you like a thief.</a:t>
            </a:r>
          </a:p>
          <a:p>
            <a:r>
              <a:rPr lang="en-US" dirty="0"/>
              <a:t> </a:t>
            </a:r>
          </a:p>
        </p:txBody>
      </p:sp>
    </p:spTree>
    <p:extLst>
      <p:ext uri="{BB962C8B-B14F-4D97-AF65-F5344CB8AC3E}">
        <p14:creationId xmlns:p14="http://schemas.microsoft.com/office/powerpoint/2010/main" val="30505227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32710</TotalTime>
  <Words>308</Words>
  <Application>Microsoft Macintosh PowerPoint</Application>
  <PresentationFormat>On-screen Show (16:9)</PresentationFormat>
  <Paragraphs>65</Paragraphs>
  <Slides>33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901</cp:revision>
  <dcterms:created xsi:type="dcterms:W3CDTF">2016-08-27T22:55:59Z</dcterms:created>
  <dcterms:modified xsi:type="dcterms:W3CDTF">2020-08-08T19:50:17Z</dcterms:modified>
</cp:coreProperties>
</file>