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376" r:id="rId2"/>
    <p:sldId id="397" r:id="rId3"/>
    <p:sldId id="398" r:id="rId4"/>
    <p:sldId id="354" r:id="rId5"/>
    <p:sldId id="380" r:id="rId6"/>
    <p:sldId id="429" r:id="rId7"/>
    <p:sldId id="345" r:id="rId8"/>
    <p:sldId id="445" r:id="rId9"/>
    <p:sldId id="452" r:id="rId10"/>
    <p:sldId id="335" r:id="rId11"/>
    <p:sldId id="430" r:id="rId12"/>
    <p:sldId id="431" r:id="rId13"/>
    <p:sldId id="432" r:id="rId14"/>
    <p:sldId id="433" r:id="rId15"/>
    <p:sldId id="435" r:id="rId16"/>
    <p:sldId id="434" r:id="rId17"/>
    <p:sldId id="453" r:id="rId18"/>
    <p:sldId id="454" r:id="rId19"/>
    <p:sldId id="455" r:id="rId20"/>
    <p:sldId id="456" r:id="rId21"/>
    <p:sldId id="447" r:id="rId22"/>
    <p:sldId id="461" r:id="rId23"/>
    <p:sldId id="26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537"/>
    <a:srgbClr val="25060F"/>
    <a:srgbClr val="430544"/>
    <a:srgbClr val="4C064E"/>
    <a:srgbClr val="7F0081"/>
    <a:srgbClr val="68005C"/>
    <a:srgbClr val="A70503"/>
    <a:srgbClr val="452303"/>
    <a:srgbClr val="E0690A"/>
    <a:srgbClr val="F9C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58" d="100"/>
          <a:sy n="158" d="100"/>
        </p:scale>
        <p:origin x="-104" y="-8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8/1/20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8/1/20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8/1/20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8/1/20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8/1/20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8/1/20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8/1/20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2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605" y="88421"/>
            <a:ext cx="8849615" cy="5158698"/>
          </a:xfrm>
          <a:prstGeom prst="rect">
            <a:avLst/>
          </a:prstGeom>
        </p:spPr>
        <p:txBody>
          <a:bodyPr wrap="square">
            <a:spAutoFit/>
          </a:bodyPr>
          <a:lstStyle/>
          <a:p>
            <a:r>
              <a:rPr lang="en-US" sz="3600" b="1" dirty="0"/>
              <a:t>John 2:9-10 </a:t>
            </a:r>
            <a:r>
              <a:rPr lang="en-US" sz="3600" dirty="0"/>
              <a:t>When the master of the feast tasted the water now become wine, and did not know where it came from (though the servants who had drawn the water knew), the master of the feast called the bridegroom </a:t>
            </a:r>
            <a:r>
              <a:rPr lang="en-US" sz="3600" dirty="0" smtClean="0"/>
              <a:t> </a:t>
            </a:r>
            <a:r>
              <a:rPr lang="en-US" sz="3600" b="1" baseline="30000" dirty="0" smtClean="0"/>
              <a:t>10</a:t>
            </a:r>
            <a:r>
              <a:rPr lang="en-US" sz="3600" b="1" baseline="30000" dirty="0"/>
              <a:t> </a:t>
            </a:r>
            <a:r>
              <a:rPr lang="en-US" sz="3600" dirty="0"/>
              <a:t>and said to him, “Everyone serves the good wine first, and when people have drunk freely, then the poor wine. But you have kept the good wine until now.”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3285" y="241149"/>
            <a:ext cx="8592406" cy="3785652"/>
          </a:xfrm>
          <a:prstGeom prst="rect">
            <a:avLst/>
          </a:prstGeom>
        </p:spPr>
        <p:txBody>
          <a:bodyPr wrap="square">
            <a:spAutoFit/>
          </a:bodyPr>
          <a:lstStyle/>
          <a:p>
            <a:r>
              <a:rPr lang="en-US" sz="4800" dirty="0"/>
              <a:t>John 2:11 </a:t>
            </a:r>
            <a:endParaRPr lang="en-US" sz="4800" dirty="0" smtClean="0"/>
          </a:p>
          <a:p>
            <a:r>
              <a:rPr lang="en-US" sz="4800" dirty="0" smtClean="0"/>
              <a:t>This</a:t>
            </a:r>
            <a:r>
              <a:rPr lang="en-US" sz="4800" dirty="0"/>
              <a:t>, the first of his signs, Jesus did at Cana in Galilee, and manifested his glory. And his disciples believed in him.</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23" y="281340"/>
            <a:ext cx="8528104" cy="4247317"/>
          </a:xfrm>
          <a:prstGeom prst="rect">
            <a:avLst/>
          </a:prstGeom>
        </p:spPr>
        <p:txBody>
          <a:bodyPr wrap="square">
            <a:spAutoFit/>
          </a:bodyPr>
          <a:lstStyle/>
          <a:p>
            <a:r>
              <a:rPr lang="en-US" sz="5400" b="1" dirty="0"/>
              <a:t>2Corinthians 5:17</a:t>
            </a:r>
            <a:r>
              <a:rPr lang="en-US" sz="5400" dirty="0"/>
              <a:t> </a:t>
            </a:r>
            <a:endParaRPr lang="en-US" sz="5400" dirty="0" smtClean="0"/>
          </a:p>
          <a:p>
            <a:r>
              <a:rPr lang="en-US" sz="5400" dirty="0" smtClean="0"/>
              <a:t>Therefore</a:t>
            </a:r>
            <a:r>
              <a:rPr lang="en-US" sz="5400" dirty="0"/>
              <a:t>, if anyone is in Christ, he is a new creation. The old has passed away; behold, the new has come.</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23" y="249187"/>
            <a:ext cx="8552217" cy="4524315"/>
          </a:xfrm>
          <a:prstGeom prst="rect">
            <a:avLst/>
          </a:prstGeom>
        </p:spPr>
        <p:txBody>
          <a:bodyPr wrap="square">
            <a:spAutoFit/>
          </a:bodyPr>
          <a:lstStyle/>
          <a:p>
            <a:r>
              <a:rPr lang="en-US" sz="4800" dirty="0"/>
              <a:t>Mark 2:22 </a:t>
            </a:r>
            <a:r>
              <a:rPr lang="en-US" sz="4800" dirty="0" smtClean="0"/>
              <a:t>  And </a:t>
            </a:r>
            <a:r>
              <a:rPr lang="en-US" sz="4800" dirty="0"/>
              <a:t>no one puts new wine into old wineskins. If he does, the wine will burst the skins—and the wine is destroyed, and so are the skins. But new wine is for fresh wineskins.”</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832" y="136650"/>
            <a:ext cx="8809426" cy="5078314"/>
          </a:xfrm>
          <a:prstGeom prst="rect">
            <a:avLst/>
          </a:prstGeom>
        </p:spPr>
        <p:txBody>
          <a:bodyPr wrap="square">
            <a:spAutoFit/>
          </a:bodyPr>
          <a:lstStyle/>
          <a:p>
            <a:r>
              <a:rPr lang="en-US" sz="3200" dirty="0"/>
              <a:t>John 15:1-</a:t>
            </a:r>
            <a:r>
              <a:rPr lang="en-US" sz="3200" dirty="0" smtClean="0"/>
              <a:t>2,6 </a:t>
            </a:r>
          </a:p>
          <a:p>
            <a:r>
              <a:rPr lang="en-US" sz="3600" dirty="0" smtClean="0"/>
              <a:t>“</a:t>
            </a:r>
            <a:r>
              <a:rPr lang="en-US" sz="3600" dirty="0"/>
              <a:t>I am the true vine, and my Father is the vinedresser.</a:t>
            </a:r>
            <a:r>
              <a:rPr lang="en-US" sz="3600" baseline="30000" dirty="0"/>
              <a:t>2 </a:t>
            </a:r>
            <a:r>
              <a:rPr lang="en-US" sz="3600" dirty="0"/>
              <a:t>Every branch in me that does not bear fruit he takes away, and every branch that does bear fruit he prunes, that it may bear more fruit………..</a:t>
            </a:r>
            <a:r>
              <a:rPr lang="en-US" sz="3600" b="1" baseline="30000" dirty="0"/>
              <a:t> 6 </a:t>
            </a:r>
            <a:r>
              <a:rPr lang="en-US" sz="3600" dirty="0"/>
              <a:t>If anyone does not abide in me he is thrown away like a branch and withers; and the branches are gathered, thrown into the fire, and burned. </a:t>
            </a:r>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399" y="249187"/>
            <a:ext cx="8503990" cy="3970318"/>
          </a:xfrm>
          <a:prstGeom prst="rect">
            <a:avLst/>
          </a:prstGeom>
        </p:spPr>
        <p:txBody>
          <a:bodyPr wrap="square">
            <a:spAutoFit/>
          </a:bodyPr>
          <a:lstStyle/>
          <a:p>
            <a:r>
              <a:rPr lang="en-US" sz="3600" b="1" dirty="0" smtClean="0"/>
              <a:t>John </a:t>
            </a:r>
            <a:r>
              <a:rPr lang="en-US" sz="3600" b="1" dirty="0"/>
              <a:t>11:43-44 </a:t>
            </a:r>
            <a:endParaRPr lang="en-US" sz="3600" b="1" dirty="0" smtClean="0"/>
          </a:p>
          <a:p>
            <a:r>
              <a:rPr lang="en-US" sz="3600" dirty="0" smtClean="0"/>
              <a:t>When </a:t>
            </a:r>
            <a:r>
              <a:rPr lang="en-US" sz="3600" dirty="0"/>
              <a:t>he had said these things, he cried out with a loud voice, “Lazarus, come out.” </a:t>
            </a:r>
            <a:r>
              <a:rPr lang="en-US" sz="3600" dirty="0" smtClean="0"/>
              <a:t> </a:t>
            </a:r>
            <a:r>
              <a:rPr lang="en-US" sz="3600" b="1" baseline="30000" dirty="0" smtClean="0"/>
              <a:t>44</a:t>
            </a:r>
            <a:r>
              <a:rPr lang="en-US" sz="3600" b="1" baseline="30000" dirty="0"/>
              <a:t> </a:t>
            </a:r>
            <a:r>
              <a:rPr lang="en-US" sz="3600" dirty="0"/>
              <a:t>The man who had died came out, his hands and feet bound with linen strips, and his face wrapped with a cloth. Jesus said to them, “Unbind him, and let him go.”</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3095" y="225072"/>
            <a:ext cx="8632595" cy="4832092"/>
          </a:xfrm>
          <a:prstGeom prst="rect">
            <a:avLst/>
          </a:prstGeom>
        </p:spPr>
        <p:txBody>
          <a:bodyPr wrap="square">
            <a:spAutoFit/>
          </a:bodyPr>
          <a:lstStyle/>
          <a:p>
            <a:r>
              <a:rPr lang="en-US" sz="4400" b="1" dirty="0"/>
              <a:t>Acts 4:31</a:t>
            </a:r>
            <a:r>
              <a:rPr lang="en-US" sz="4400" dirty="0"/>
              <a:t> </a:t>
            </a:r>
            <a:endParaRPr lang="en-US" sz="4400" dirty="0" smtClean="0"/>
          </a:p>
          <a:p>
            <a:r>
              <a:rPr lang="en-US" sz="4400" dirty="0" smtClean="0"/>
              <a:t>And </a:t>
            </a:r>
            <a:r>
              <a:rPr lang="en-US" sz="4400" dirty="0"/>
              <a:t>when they had prayed, the place in which they were gathered together was shaken, and they were all filled with the Holy Spirit and continued to speak the word of God with boldness.</a:t>
            </a:r>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831" y="192919"/>
            <a:ext cx="8769237" cy="4524315"/>
          </a:xfrm>
          <a:prstGeom prst="rect">
            <a:avLst/>
          </a:prstGeom>
        </p:spPr>
        <p:txBody>
          <a:bodyPr wrap="square">
            <a:spAutoFit/>
          </a:bodyPr>
          <a:lstStyle/>
          <a:p>
            <a:r>
              <a:rPr lang="en-US" sz="3200" b="1" dirty="0"/>
              <a:t>Acts 2:16-21</a:t>
            </a:r>
            <a:r>
              <a:rPr lang="en-US" sz="3200" dirty="0"/>
              <a:t> (Joel 2:28</a:t>
            </a:r>
            <a:r>
              <a:rPr lang="en-US" sz="3200" dirty="0" smtClean="0"/>
              <a:t>)</a:t>
            </a:r>
          </a:p>
          <a:p>
            <a:r>
              <a:rPr lang="en-US" sz="3200" dirty="0" smtClean="0"/>
              <a:t> </a:t>
            </a:r>
            <a:r>
              <a:rPr lang="en-US" sz="3200" dirty="0"/>
              <a:t>But this is what was uttered through the prophet Joel: </a:t>
            </a:r>
            <a:r>
              <a:rPr lang="en-US" sz="3200" b="1" baseline="30000" dirty="0"/>
              <a:t> </a:t>
            </a:r>
            <a:r>
              <a:rPr lang="en-US" sz="3200" dirty="0"/>
              <a:t>“‘And in the last days it shall be, God declares, that I will pour out my Spirit on all flesh, and your sons and your daughters shall prophesy, and your young men shall see visions, and your old men shall dream dreams; </a:t>
            </a:r>
            <a:r>
              <a:rPr lang="en-US" sz="3200" b="1" baseline="30000" dirty="0"/>
              <a:t>18 </a:t>
            </a:r>
            <a:r>
              <a:rPr lang="en-US" sz="3200" dirty="0"/>
              <a:t>even on my male servants and female servants in those days I will pour out my Spirit, and they shall prophesy. </a:t>
            </a:r>
            <a:r>
              <a:rPr lang="mr-IN" sz="3200" dirty="0" smtClean="0"/>
              <a:t>…………</a:t>
            </a:r>
            <a:endParaRPr lang="en-US" sz="3200" dirty="0"/>
          </a:p>
        </p:txBody>
      </p:sp>
    </p:spTree>
    <p:extLst>
      <p:ext uri="{BB962C8B-B14F-4D97-AF65-F5344CB8AC3E}">
        <p14:creationId xmlns:p14="http://schemas.microsoft.com/office/powerpoint/2010/main" val="3971256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684" y="192919"/>
            <a:ext cx="8134251" cy="4031873"/>
          </a:xfrm>
          <a:prstGeom prst="rect">
            <a:avLst/>
          </a:prstGeom>
        </p:spPr>
        <p:txBody>
          <a:bodyPr wrap="square">
            <a:spAutoFit/>
          </a:bodyPr>
          <a:lstStyle/>
          <a:p>
            <a:r>
              <a:rPr lang="mr-IN" sz="3200" b="1" baseline="30000" dirty="0" smtClean="0"/>
              <a:t>…………</a:t>
            </a:r>
            <a:r>
              <a:rPr lang="en-US" sz="3200" b="1" baseline="30000" dirty="0" smtClean="0"/>
              <a:t>19</a:t>
            </a:r>
            <a:r>
              <a:rPr lang="en-US" sz="3200" b="1" baseline="30000" dirty="0"/>
              <a:t> </a:t>
            </a:r>
            <a:r>
              <a:rPr lang="en-US" sz="3200" dirty="0"/>
              <a:t>And I will show wonders in the heavens above and signs on the earth below, blood, </a:t>
            </a:r>
            <a:r>
              <a:rPr lang="en-US" sz="3200" dirty="0" smtClean="0"/>
              <a:t>  and </a:t>
            </a:r>
            <a:r>
              <a:rPr lang="en-US" sz="3200" dirty="0"/>
              <a:t>fire, and vapor of smoke; </a:t>
            </a:r>
            <a:r>
              <a:rPr lang="en-US" sz="3200" b="1" baseline="30000" dirty="0"/>
              <a:t>20 </a:t>
            </a:r>
            <a:r>
              <a:rPr lang="en-US" sz="3200" dirty="0"/>
              <a:t>the sun shall </a:t>
            </a:r>
            <a:r>
              <a:rPr lang="en-US" sz="3200" dirty="0" smtClean="0"/>
              <a:t>  be </a:t>
            </a:r>
            <a:r>
              <a:rPr lang="en-US" sz="3200" dirty="0"/>
              <a:t>turned to darkness and the moon to blood, </a:t>
            </a:r>
            <a:r>
              <a:rPr lang="en-US" sz="3200" dirty="0" smtClean="0"/>
              <a:t> before</a:t>
            </a:r>
            <a:r>
              <a:rPr lang="en-US" sz="3200" dirty="0"/>
              <a:t> the day of the Lord comes, the great </a:t>
            </a:r>
            <a:r>
              <a:rPr lang="en-US" sz="3200" dirty="0" smtClean="0"/>
              <a:t> and </a:t>
            </a:r>
            <a:r>
              <a:rPr lang="en-US" sz="3200" dirty="0"/>
              <a:t>magnificent day. </a:t>
            </a:r>
            <a:r>
              <a:rPr lang="en-US" sz="3200" b="1" baseline="30000" dirty="0"/>
              <a:t>21 </a:t>
            </a:r>
            <a:r>
              <a:rPr lang="en-US" sz="3200" dirty="0"/>
              <a:t>And it shall come to pass that everyone who calls upon the name of the Lord shall be saved.’</a:t>
            </a:r>
          </a:p>
        </p:txBody>
      </p:sp>
    </p:spTree>
    <p:extLst>
      <p:ext uri="{BB962C8B-B14F-4D97-AF65-F5344CB8AC3E}">
        <p14:creationId xmlns:p14="http://schemas.microsoft.com/office/powerpoint/2010/main" val="286786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908" y="281340"/>
            <a:ext cx="8801388" cy="3785652"/>
          </a:xfrm>
          <a:prstGeom prst="rect">
            <a:avLst/>
          </a:prstGeom>
        </p:spPr>
        <p:txBody>
          <a:bodyPr wrap="square">
            <a:spAutoFit/>
          </a:bodyPr>
          <a:lstStyle/>
          <a:p>
            <a:r>
              <a:rPr lang="en-US" sz="6000" b="1" dirty="0"/>
              <a:t>Psalm 33:11 </a:t>
            </a:r>
            <a:endParaRPr lang="en-US" sz="6000" b="1" dirty="0" smtClean="0"/>
          </a:p>
          <a:p>
            <a:r>
              <a:rPr lang="en-US" sz="6000" dirty="0" smtClean="0"/>
              <a:t>The </a:t>
            </a:r>
            <a:r>
              <a:rPr lang="en-US" sz="6000" dirty="0"/>
              <a:t>counsel of the Lord </a:t>
            </a:r>
            <a:r>
              <a:rPr lang="en-US" sz="6000" dirty="0" smtClean="0"/>
              <a:t> stands </a:t>
            </a:r>
            <a:r>
              <a:rPr lang="en-US" sz="6000" dirty="0"/>
              <a:t>forever, the plans of his heart to all generations </a:t>
            </a:r>
          </a:p>
        </p:txBody>
      </p:sp>
    </p:spTree>
    <p:extLst>
      <p:ext uri="{BB962C8B-B14F-4D97-AF65-F5344CB8AC3E}">
        <p14:creationId xmlns:p14="http://schemas.microsoft.com/office/powerpoint/2010/main" val="7145590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O_Ponder_WhyDidJesusTurnWaterintoWine.bb1deef9e07b4ae784f5f0a73a971a9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340" cy="5143500"/>
          </a:xfrm>
          <a:prstGeom prst="rect">
            <a:avLst/>
          </a:prstGeom>
          <a:solidFill>
            <a:srgbClr val="660066"/>
          </a:solidFill>
        </p:spPr>
      </p:pic>
      <p:sp>
        <p:nvSpPr>
          <p:cNvPr id="4" name="Rectangle 3"/>
          <p:cNvSpPr/>
          <p:nvPr/>
        </p:nvSpPr>
        <p:spPr>
          <a:xfrm>
            <a:off x="344545" y="1671387"/>
            <a:ext cx="8663557" cy="2554545"/>
          </a:xfrm>
          <a:prstGeom prst="rect">
            <a:avLst/>
          </a:prstGeom>
          <a:ln>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pple Chancery"/>
                <a:cs typeface="Apple Chancery"/>
              </a:rPr>
              <a:t>Changed </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pple Chancery"/>
              <a:cs typeface="Apple Chancery"/>
            </a:endParaRPr>
          </a:p>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pple Chancery"/>
                <a:cs typeface="Apple Chancery"/>
              </a:rPr>
              <a:t>For </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pple Chancery"/>
                <a:cs typeface="Apple Chancery"/>
              </a:rPr>
              <a:t>God’s Purposes</a:t>
            </a:r>
          </a:p>
        </p:txBody>
      </p:sp>
      <p:sp>
        <p:nvSpPr>
          <p:cNvPr id="6" name="Oval 5"/>
          <p:cNvSpPr/>
          <p:nvPr/>
        </p:nvSpPr>
        <p:spPr>
          <a:xfrm>
            <a:off x="4199749" y="1663349"/>
            <a:ext cx="526475" cy="177419"/>
          </a:xfrm>
          <a:prstGeom prst="ellipse">
            <a:avLst/>
          </a:prstGeom>
          <a:solidFill>
            <a:srgbClr val="25060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549" y="305455"/>
            <a:ext cx="8471839" cy="5262979"/>
          </a:xfrm>
          <a:prstGeom prst="rect">
            <a:avLst/>
          </a:prstGeom>
        </p:spPr>
        <p:txBody>
          <a:bodyPr wrap="square">
            <a:spAutoFit/>
          </a:bodyPr>
          <a:lstStyle/>
          <a:p>
            <a:r>
              <a:rPr lang="en-US" sz="4800" b="1" dirty="0"/>
              <a:t>Hebrews 6:</a:t>
            </a:r>
            <a:r>
              <a:rPr lang="en-US" sz="4800" b="1" dirty="0" smtClean="0"/>
              <a:t>17</a:t>
            </a:r>
          </a:p>
          <a:p>
            <a:r>
              <a:rPr lang="en-US" sz="4800" dirty="0" smtClean="0"/>
              <a:t> </a:t>
            </a:r>
            <a:r>
              <a:rPr lang="en-US" sz="4800" dirty="0"/>
              <a:t>So when God desired to show more convincingly to the heirs of the promise the unchangeable character of his purpose, he guaranteed it with an </a:t>
            </a:r>
            <a:r>
              <a:rPr lang="en-US" sz="4800" dirty="0" smtClean="0"/>
              <a:t>oath.</a:t>
            </a:r>
            <a:endParaRPr lang="en-US" sz="4800" dirty="0"/>
          </a:p>
          <a:p>
            <a:r>
              <a:rPr lang="en-US" sz="4800" dirty="0"/>
              <a:t> </a:t>
            </a:r>
          </a:p>
        </p:txBody>
      </p:sp>
    </p:spTree>
    <p:extLst>
      <p:ext uri="{BB962C8B-B14F-4D97-AF65-F5344CB8AC3E}">
        <p14:creationId xmlns:p14="http://schemas.microsoft.com/office/powerpoint/2010/main" val="28875417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9623" y="0"/>
            <a:ext cx="7946497" cy="5143500"/>
          </a:xfrm>
          <a:prstGeom prst="rect">
            <a:avLst/>
          </a:prstGeom>
        </p:spPr>
      </p:pic>
      <p:sp>
        <p:nvSpPr>
          <p:cNvPr id="6" name="TextBox 5"/>
          <p:cNvSpPr txBox="1"/>
          <p:nvPr/>
        </p:nvSpPr>
        <p:spPr>
          <a:xfrm>
            <a:off x="876120" y="396757"/>
            <a:ext cx="7282245" cy="3785652"/>
          </a:xfrm>
          <a:prstGeom prst="rect">
            <a:avLst/>
          </a:prstGeom>
          <a:noFill/>
        </p:spPr>
        <p:txBody>
          <a:bodyPr wrap="square" rtlCol="0">
            <a:spAutoFit/>
          </a:bodyPr>
          <a:lstStyle/>
          <a:p>
            <a:pPr algn="ct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rPr>
              <a:t>Remembering</a:t>
            </a:r>
          </a:p>
          <a:p>
            <a:pPr algn="ct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rPr>
              <a:t>The Great Exchange</a:t>
            </a:r>
            <a:endParaRPr lang="en-US" sz="8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pple Chancery"/>
              <a:cs typeface="Apple Chancery"/>
            </a:endParaRPr>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O_Ponder_WhyDidJesusTurnWaterintoWine.bb1deef9e07b4ae784f5f0a73a971a9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340" cy="5143500"/>
          </a:xfrm>
          <a:prstGeom prst="rect">
            <a:avLst/>
          </a:prstGeom>
          <a:solidFill>
            <a:srgbClr val="660066"/>
          </a:solidFill>
        </p:spPr>
      </p:pic>
      <p:sp>
        <p:nvSpPr>
          <p:cNvPr id="4" name="Rectangle 3"/>
          <p:cNvSpPr/>
          <p:nvPr/>
        </p:nvSpPr>
        <p:spPr>
          <a:xfrm>
            <a:off x="344545" y="1671387"/>
            <a:ext cx="8663557" cy="2554545"/>
          </a:xfrm>
          <a:prstGeom prst="rect">
            <a:avLst/>
          </a:prstGeom>
          <a:ln>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pple Chancery"/>
                <a:cs typeface="Apple Chancery"/>
              </a:rPr>
              <a:t>Changed </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pple Chancery"/>
              <a:cs typeface="Apple Chancery"/>
            </a:endParaRPr>
          </a:p>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pple Chancery"/>
                <a:cs typeface="Apple Chancery"/>
              </a:rPr>
              <a:t>For </a:t>
            </a: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pple Chancery"/>
                <a:cs typeface="Apple Chancery"/>
              </a:rPr>
              <a:t>God’s Purposes</a:t>
            </a:r>
          </a:p>
        </p:txBody>
      </p:sp>
      <p:sp>
        <p:nvSpPr>
          <p:cNvPr id="6" name="Oval 5"/>
          <p:cNvSpPr/>
          <p:nvPr/>
        </p:nvSpPr>
        <p:spPr>
          <a:xfrm>
            <a:off x="4199749" y="1663349"/>
            <a:ext cx="526475" cy="177419"/>
          </a:xfrm>
          <a:prstGeom prst="ellipse">
            <a:avLst/>
          </a:prstGeom>
          <a:solidFill>
            <a:srgbClr val="360537"/>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0374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4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50117" y="289380"/>
            <a:ext cx="8367347" cy="4154983"/>
          </a:xfrm>
          <a:prstGeom prst="rect">
            <a:avLst/>
          </a:prstGeom>
        </p:spPr>
        <p:txBody>
          <a:bodyPr wrap="square">
            <a:spAutoFit/>
          </a:bodyPr>
          <a:lstStyle/>
          <a:p>
            <a:r>
              <a:rPr lang="en-US" sz="4400" b="1" dirty="0"/>
              <a:t>John 2:1-2 </a:t>
            </a:r>
            <a:endParaRPr lang="en-US" sz="4400" b="1" dirty="0" smtClean="0"/>
          </a:p>
          <a:p>
            <a:r>
              <a:rPr lang="en-US" sz="4400" dirty="0" smtClean="0"/>
              <a:t>On</a:t>
            </a:r>
            <a:r>
              <a:rPr lang="en-US" sz="4400" dirty="0"/>
              <a:t> the third day there was a wedding at Cana in Galilee, and the mother of Jesus was there.</a:t>
            </a:r>
            <a:r>
              <a:rPr lang="en-US" sz="4400" b="1" baseline="30000" dirty="0"/>
              <a:t>2 </a:t>
            </a:r>
            <a:r>
              <a:rPr lang="en-US" sz="4400" dirty="0"/>
              <a:t>Jesus also was invited to the wedding with his disciples. </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756" y="160766"/>
            <a:ext cx="8793351" cy="4154983"/>
          </a:xfrm>
          <a:prstGeom prst="rect">
            <a:avLst/>
          </a:prstGeom>
        </p:spPr>
        <p:txBody>
          <a:bodyPr wrap="square">
            <a:spAutoFit/>
          </a:bodyPr>
          <a:lstStyle/>
          <a:p>
            <a:r>
              <a:rPr lang="en-US" sz="4400" b="1" dirty="0"/>
              <a:t>John 2:3</a:t>
            </a:r>
            <a:r>
              <a:rPr lang="en-US" sz="4400" dirty="0"/>
              <a:t> </a:t>
            </a:r>
            <a:endParaRPr lang="en-US" sz="4400" dirty="0" smtClean="0"/>
          </a:p>
          <a:p>
            <a:r>
              <a:rPr lang="en-US" sz="4400" dirty="0" smtClean="0"/>
              <a:t>When </a:t>
            </a:r>
            <a:r>
              <a:rPr lang="en-US" sz="4400" dirty="0"/>
              <a:t>the wine ran out, the mother </a:t>
            </a:r>
            <a:r>
              <a:rPr lang="en-US" sz="4400" dirty="0" smtClean="0"/>
              <a:t> of </a:t>
            </a:r>
            <a:r>
              <a:rPr lang="en-US" sz="4400" dirty="0"/>
              <a:t>Jesus said to him, “They have no wine.” </a:t>
            </a:r>
            <a:r>
              <a:rPr lang="en-US" sz="4400" b="1" baseline="30000" dirty="0"/>
              <a:t>4 </a:t>
            </a:r>
            <a:r>
              <a:rPr lang="en-US" sz="4400" dirty="0"/>
              <a:t>And Jesus said to her, </a:t>
            </a:r>
            <a:r>
              <a:rPr lang="en-US" sz="4400" dirty="0" smtClean="0"/>
              <a:t> “</a:t>
            </a:r>
            <a:r>
              <a:rPr lang="en-US" sz="4400" dirty="0"/>
              <a:t>Woman, what does this have to do with me? My hour has not yet come.”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209" y="265264"/>
            <a:ext cx="8729049" cy="3477875"/>
          </a:xfrm>
          <a:prstGeom prst="rect">
            <a:avLst/>
          </a:prstGeom>
        </p:spPr>
        <p:txBody>
          <a:bodyPr wrap="square">
            <a:spAutoFit/>
          </a:bodyPr>
          <a:lstStyle/>
          <a:p>
            <a:r>
              <a:rPr lang="en-US" sz="4400" b="1" dirty="0"/>
              <a:t>John 5:30 </a:t>
            </a:r>
            <a:endParaRPr lang="en-US" sz="4400" b="1" dirty="0" smtClean="0"/>
          </a:p>
          <a:p>
            <a:r>
              <a:rPr lang="en-US" sz="4400" dirty="0" smtClean="0"/>
              <a:t>“</a:t>
            </a:r>
            <a:r>
              <a:rPr lang="en-US" sz="4400" dirty="0"/>
              <a:t>I can do nothing on my own. As I hear, I judge, and my judgment is just, because I seek not my own will but the will of him who sent me”.</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399" y="281340"/>
            <a:ext cx="8528103" cy="4524316"/>
          </a:xfrm>
          <a:prstGeom prst="rect">
            <a:avLst/>
          </a:prstGeom>
        </p:spPr>
        <p:txBody>
          <a:bodyPr wrap="square">
            <a:spAutoFit/>
          </a:bodyPr>
          <a:lstStyle/>
          <a:p>
            <a:r>
              <a:rPr lang="en-US" sz="3600" b="1" dirty="0"/>
              <a:t>John 8:28-29 </a:t>
            </a:r>
            <a:endParaRPr lang="en-US" sz="3600" b="1" dirty="0" smtClean="0"/>
          </a:p>
          <a:p>
            <a:r>
              <a:rPr lang="en-US" sz="3600" b="1" baseline="30000" dirty="0"/>
              <a:t> </a:t>
            </a:r>
            <a:r>
              <a:rPr lang="en-US" sz="3600" dirty="0"/>
              <a:t>So Jesus said to them, “When you have </a:t>
            </a:r>
            <a:r>
              <a:rPr lang="en-US" sz="3600" dirty="0" smtClean="0"/>
              <a:t> lifted </a:t>
            </a:r>
            <a:r>
              <a:rPr lang="en-US" sz="3600" dirty="0"/>
              <a:t>up the Son of Man, then you will know that I am he, and that I do nothing on my own authority, but speak just as the Father taught me. </a:t>
            </a:r>
            <a:r>
              <a:rPr lang="en-US" sz="3600" b="1" baseline="30000" dirty="0"/>
              <a:t>29 </a:t>
            </a:r>
            <a:r>
              <a:rPr lang="en-US" sz="3600" dirty="0"/>
              <a:t>And he who sent me is with me. He has not left me alone, for I always do the things that are pleasing to him.”</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5058" y="257225"/>
            <a:ext cx="8696898" cy="4154983"/>
          </a:xfrm>
          <a:prstGeom prst="rect">
            <a:avLst/>
          </a:prstGeom>
        </p:spPr>
        <p:txBody>
          <a:bodyPr wrap="square">
            <a:spAutoFit/>
          </a:bodyPr>
          <a:lstStyle/>
          <a:p>
            <a:r>
              <a:rPr lang="en-US" sz="6600" b="1" dirty="0"/>
              <a:t>John 2:</a:t>
            </a:r>
            <a:r>
              <a:rPr lang="en-US" sz="6600" b="1" dirty="0" smtClean="0"/>
              <a:t>5</a:t>
            </a:r>
          </a:p>
          <a:p>
            <a:r>
              <a:rPr lang="en-US" sz="6600" b="1" baseline="30000" dirty="0" smtClean="0"/>
              <a:t> </a:t>
            </a:r>
            <a:r>
              <a:rPr lang="en-US" sz="6600" dirty="0"/>
              <a:t>His mother said to the servants, </a:t>
            </a:r>
            <a:r>
              <a:rPr lang="en-US" sz="6600" b="1" dirty="0"/>
              <a:t>“Do whatever he tells you.”</a:t>
            </a:r>
            <a:endParaRPr lang="en-US" sz="6600"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8983" y="176842"/>
            <a:ext cx="8721011" cy="4524315"/>
          </a:xfrm>
          <a:prstGeom prst="rect">
            <a:avLst/>
          </a:prstGeom>
        </p:spPr>
        <p:txBody>
          <a:bodyPr wrap="square">
            <a:spAutoFit/>
          </a:bodyPr>
          <a:lstStyle/>
          <a:p>
            <a:r>
              <a:rPr lang="en-US" sz="4800" b="1" dirty="0"/>
              <a:t>John 10:27 </a:t>
            </a:r>
            <a:r>
              <a:rPr lang="en-US" sz="4800" dirty="0"/>
              <a:t>My sheep hear my voice, and I know them, and they follow me.</a:t>
            </a:r>
          </a:p>
          <a:p>
            <a:endParaRPr lang="en-US" sz="4800" b="1" dirty="0" smtClean="0"/>
          </a:p>
          <a:p>
            <a:r>
              <a:rPr lang="en-US" sz="4800" b="1" dirty="0" smtClean="0"/>
              <a:t>John </a:t>
            </a:r>
            <a:r>
              <a:rPr lang="en-US" sz="4800" b="1" dirty="0"/>
              <a:t>15:14 </a:t>
            </a:r>
            <a:r>
              <a:rPr lang="en-US" sz="4800" dirty="0"/>
              <a:t>You are my friends if you do what I command you.</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33" y="249188"/>
            <a:ext cx="8640633" cy="4524316"/>
          </a:xfrm>
          <a:prstGeom prst="rect">
            <a:avLst/>
          </a:prstGeom>
        </p:spPr>
        <p:txBody>
          <a:bodyPr wrap="square">
            <a:spAutoFit/>
          </a:bodyPr>
          <a:lstStyle/>
          <a:p>
            <a:r>
              <a:rPr lang="en-US" sz="3600" b="1" dirty="0"/>
              <a:t>John 2:6-8 </a:t>
            </a:r>
            <a:endParaRPr lang="en-US" sz="3600" b="1" dirty="0" smtClean="0"/>
          </a:p>
          <a:p>
            <a:r>
              <a:rPr lang="en-US" sz="3600" dirty="0" smtClean="0"/>
              <a:t>Now </a:t>
            </a:r>
            <a:r>
              <a:rPr lang="en-US" sz="3600" dirty="0"/>
              <a:t>there were six stone water jars there for the Jewish rites of purification, each holding twenty or thirty gallons.</a:t>
            </a:r>
            <a:r>
              <a:rPr lang="en-US" sz="3600" b="1" baseline="30000" dirty="0"/>
              <a:t> 7 </a:t>
            </a:r>
            <a:r>
              <a:rPr lang="en-US" sz="3600" dirty="0"/>
              <a:t>Jesus said to the servants, “Fill the jars with water.” And they filled them up to the brim. </a:t>
            </a:r>
            <a:r>
              <a:rPr lang="en-US" sz="3600" b="1" baseline="30000" dirty="0"/>
              <a:t>8 </a:t>
            </a:r>
            <a:r>
              <a:rPr lang="en-US" sz="3600" dirty="0"/>
              <a:t>And he said to them, “Now draw some out and take it to the master of the feast.” So they took it.</a:t>
            </a:r>
          </a:p>
        </p:txBody>
      </p:sp>
    </p:spTree>
    <p:extLst>
      <p:ext uri="{BB962C8B-B14F-4D97-AF65-F5344CB8AC3E}">
        <p14:creationId xmlns:p14="http://schemas.microsoft.com/office/powerpoint/2010/main" val="30505227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32640</TotalTime>
  <Words>245</Words>
  <Application>Microsoft Macintosh PowerPoint</Application>
  <PresentationFormat>On-screen Show (16:9)</PresentationFormat>
  <Paragraphs>41</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893</cp:revision>
  <dcterms:created xsi:type="dcterms:W3CDTF">2016-08-27T22:55:59Z</dcterms:created>
  <dcterms:modified xsi:type="dcterms:W3CDTF">2020-08-01T17:26:45Z</dcterms:modified>
</cp:coreProperties>
</file>