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76" r:id="rId2"/>
    <p:sldId id="397" r:id="rId3"/>
    <p:sldId id="420" r:id="rId4"/>
    <p:sldId id="398" r:id="rId5"/>
    <p:sldId id="354" r:id="rId6"/>
    <p:sldId id="380" r:id="rId7"/>
    <p:sldId id="429" r:id="rId8"/>
    <p:sldId id="345" r:id="rId9"/>
    <p:sldId id="445" r:id="rId10"/>
    <p:sldId id="335" r:id="rId11"/>
    <p:sldId id="430" r:id="rId12"/>
    <p:sldId id="431" r:id="rId13"/>
    <p:sldId id="432" r:id="rId14"/>
    <p:sldId id="433" r:id="rId15"/>
    <p:sldId id="435" r:id="rId16"/>
    <p:sldId id="434" r:id="rId17"/>
    <p:sldId id="437" r:id="rId18"/>
    <p:sldId id="440" r:id="rId19"/>
    <p:sldId id="441" r:id="rId20"/>
    <p:sldId id="442" r:id="rId21"/>
    <p:sldId id="446" r:id="rId22"/>
    <p:sldId id="447" r:id="rId23"/>
    <p:sldId id="448" r:id="rId24"/>
    <p:sldId id="449" r:id="rId25"/>
    <p:sldId id="450" r:id="rId26"/>
    <p:sldId id="451" r:id="rId27"/>
    <p:sldId id="452" r:id="rId28"/>
    <p:sldId id="439" r:id="rId29"/>
    <p:sldId id="453" r:id="rId30"/>
    <p:sldId id="455" r:id="rId31"/>
    <p:sldId id="26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58" d="100"/>
          <a:sy n="158" d="100"/>
        </p:scale>
        <p:origin x="-104" y="-8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7/25/20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7/25/20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94" y="152728"/>
            <a:ext cx="8761200" cy="5016757"/>
          </a:xfrm>
          <a:prstGeom prst="rect">
            <a:avLst/>
          </a:prstGeom>
        </p:spPr>
        <p:txBody>
          <a:bodyPr wrap="square">
            <a:spAutoFit/>
          </a:bodyPr>
          <a:lstStyle/>
          <a:p>
            <a:r>
              <a:rPr lang="en-US" sz="3200" b="1" dirty="0"/>
              <a:t>Mark 4:15-</a:t>
            </a:r>
            <a:r>
              <a:rPr lang="en-US" sz="3200" b="1" dirty="0" smtClean="0"/>
              <a:t>17</a:t>
            </a:r>
          </a:p>
          <a:p>
            <a:r>
              <a:rPr lang="en-US" sz="3200" dirty="0" smtClean="0"/>
              <a:t> </a:t>
            </a:r>
            <a:r>
              <a:rPr lang="en-US" sz="3200" dirty="0"/>
              <a:t>And these are the ones along the path, where the word is sown: when they hear, Satan immediately comes and takes away the word that is sown in them. </a:t>
            </a:r>
            <a:r>
              <a:rPr lang="en-US" sz="3200" b="1" baseline="30000" dirty="0"/>
              <a:t>16 </a:t>
            </a:r>
            <a:r>
              <a:rPr lang="en-US" sz="3200" dirty="0"/>
              <a:t>And these are the ones sown on rocky ground: the ones who, when they hear the word, immediately receive it with joy. </a:t>
            </a:r>
            <a:r>
              <a:rPr lang="en-US" sz="3200" b="1" baseline="30000" dirty="0"/>
              <a:t>17 </a:t>
            </a:r>
            <a:r>
              <a:rPr lang="en-US" sz="3200" dirty="0"/>
              <a:t>And they have no root in themselves, but endure for a while; then, when tribulation or persecution arises on account of the word, immediately they fall away.</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23" y="257225"/>
            <a:ext cx="8512028" cy="3785652"/>
          </a:xfrm>
          <a:prstGeom prst="rect">
            <a:avLst/>
          </a:prstGeom>
        </p:spPr>
        <p:txBody>
          <a:bodyPr wrap="square">
            <a:spAutoFit/>
          </a:bodyPr>
          <a:lstStyle/>
          <a:p>
            <a:r>
              <a:rPr lang="en-US" sz="4000" dirty="0"/>
              <a:t>Matthew 4:23 </a:t>
            </a:r>
            <a:endParaRPr lang="en-US" sz="4000" dirty="0" smtClean="0"/>
          </a:p>
          <a:p>
            <a:r>
              <a:rPr lang="en-US" sz="4000" dirty="0" smtClean="0"/>
              <a:t>And </a:t>
            </a:r>
            <a:r>
              <a:rPr lang="en-US" sz="4000" dirty="0"/>
              <a:t>he went throughout all Galilee, teaching in their synagogues and proclaiming the gospel of the kingdom and healing every disease and every affliction among the people.</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495" y="168804"/>
            <a:ext cx="8150327" cy="5262979"/>
          </a:xfrm>
          <a:prstGeom prst="rect">
            <a:avLst/>
          </a:prstGeom>
        </p:spPr>
        <p:txBody>
          <a:bodyPr wrap="square">
            <a:spAutoFit/>
          </a:bodyPr>
          <a:lstStyle/>
          <a:p>
            <a:pPr algn="ctr"/>
            <a:r>
              <a:rPr lang="en-US" sz="4800" b="1" dirty="0"/>
              <a:t>John 16:33</a:t>
            </a:r>
            <a:r>
              <a:rPr lang="en-US" sz="4800" dirty="0"/>
              <a:t> </a:t>
            </a:r>
            <a:endParaRPr lang="en-US" sz="4800" dirty="0" smtClean="0"/>
          </a:p>
          <a:p>
            <a:pPr algn="ctr"/>
            <a:r>
              <a:rPr lang="en-US" sz="4800" dirty="0" smtClean="0"/>
              <a:t>I </a:t>
            </a:r>
            <a:r>
              <a:rPr lang="en-US" sz="4800" dirty="0"/>
              <a:t>have said these things to you, that in me you may have peace. </a:t>
            </a:r>
            <a:r>
              <a:rPr lang="en-US" sz="4800" dirty="0" smtClean="0"/>
              <a:t> In </a:t>
            </a:r>
            <a:r>
              <a:rPr lang="en-US" sz="4800" dirty="0"/>
              <a:t>the world you will have </a:t>
            </a:r>
            <a:r>
              <a:rPr lang="en-US" sz="4800" dirty="0" smtClean="0"/>
              <a:t> tribulation</a:t>
            </a:r>
            <a:r>
              <a:rPr lang="en-US" sz="4800" dirty="0"/>
              <a:t>. But take heart; </a:t>
            </a:r>
            <a:endParaRPr lang="en-US" sz="4800" dirty="0" smtClean="0"/>
          </a:p>
          <a:p>
            <a:pPr algn="ctr"/>
            <a:r>
              <a:rPr lang="en-US" sz="4800" dirty="0" smtClean="0"/>
              <a:t>I </a:t>
            </a:r>
            <a:r>
              <a:rPr lang="en-US" sz="4800" dirty="0"/>
              <a:t>have overcome the world.”</a:t>
            </a:r>
          </a:p>
          <a:p>
            <a:r>
              <a:rPr lang="en-US" sz="4800" dirty="0"/>
              <a:t>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718" y="136652"/>
            <a:ext cx="8769238" cy="5016758"/>
          </a:xfrm>
          <a:prstGeom prst="rect">
            <a:avLst/>
          </a:prstGeom>
        </p:spPr>
        <p:txBody>
          <a:bodyPr wrap="square">
            <a:spAutoFit/>
          </a:bodyPr>
          <a:lstStyle/>
          <a:p>
            <a:r>
              <a:rPr lang="en-US" sz="4000" b="1" dirty="0"/>
              <a:t>John 15:18-21</a:t>
            </a:r>
            <a:r>
              <a:rPr lang="en-US" sz="4000" dirty="0"/>
              <a:t> </a:t>
            </a:r>
            <a:endParaRPr lang="en-US" sz="4000" dirty="0" smtClean="0"/>
          </a:p>
          <a:p>
            <a:r>
              <a:rPr lang="en-US" sz="4000" dirty="0" smtClean="0"/>
              <a:t>If </a:t>
            </a:r>
            <a:r>
              <a:rPr lang="en-US" sz="4000" dirty="0"/>
              <a:t>the world hates you, know that it has hated me before it hated you. </a:t>
            </a:r>
            <a:r>
              <a:rPr lang="en-US" sz="4000" b="1" baseline="30000" dirty="0"/>
              <a:t>19 </a:t>
            </a:r>
            <a:r>
              <a:rPr lang="en-US" sz="4000" dirty="0"/>
              <a:t>If you were of the world, the world would love you as its own; but because you are not of the world, but I chose you out of the world, therefore the world hates </a:t>
            </a:r>
            <a:r>
              <a:rPr lang="en-US" sz="4000" dirty="0" smtClean="0"/>
              <a:t>you</a:t>
            </a:r>
            <a:r>
              <a:rPr lang="mr-IN" sz="4000" dirty="0" smtClean="0"/>
              <a:t>……</a:t>
            </a:r>
            <a:r>
              <a:rPr lang="en-US" sz="4000" dirty="0"/>
              <a:t>  </a:t>
            </a:r>
          </a:p>
          <a:p>
            <a:endParaRPr lang="en-US" sz="4000"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284" y="126743"/>
            <a:ext cx="8721011" cy="5016758"/>
          </a:xfrm>
          <a:prstGeom prst="rect">
            <a:avLst/>
          </a:prstGeom>
        </p:spPr>
        <p:txBody>
          <a:bodyPr wrap="square">
            <a:spAutoFit/>
          </a:bodyPr>
          <a:lstStyle/>
          <a:p>
            <a:r>
              <a:rPr lang="mr-IN" sz="4000" b="1" baseline="30000" dirty="0" smtClean="0"/>
              <a:t>…………</a:t>
            </a:r>
            <a:r>
              <a:rPr lang="en-US" sz="4000" b="1" baseline="30000" dirty="0" smtClean="0"/>
              <a:t>.20</a:t>
            </a:r>
            <a:r>
              <a:rPr lang="en-US" sz="4000" b="1" baseline="30000" dirty="0"/>
              <a:t> </a:t>
            </a:r>
            <a:r>
              <a:rPr lang="en-US" sz="4000" dirty="0"/>
              <a:t>Remember the word that I said to you: ‘A servant is not greater than his master.’ If they persecuted me, they will also persecute you. If they kept my word, they will also keep yours. </a:t>
            </a:r>
            <a:r>
              <a:rPr lang="en-US" sz="4000" b="1" baseline="30000" dirty="0"/>
              <a:t>21 </a:t>
            </a:r>
            <a:r>
              <a:rPr lang="en-US" sz="4000" dirty="0"/>
              <a:t>But all these things they will do to you on account of my name, because they do not know him who sent me.</a:t>
            </a:r>
            <a:endParaRPr lang="en-US" sz="40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021" y="136652"/>
            <a:ext cx="8833540" cy="5078314"/>
          </a:xfrm>
          <a:prstGeom prst="rect">
            <a:avLst/>
          </a:prstGeom>
        </p:spPr>
        <p:txBody>
          <a:bodyPr wrap="square">
            <a:spAutoFit/>
          </a:bodyPr>
          <a:lstStyle/>
          <a:p>
            <a:r>
              <a:rPr lang="en-US" sz="3600" b="1" dirty="0"/>
              <a:t>1Peter 3: 14-</a:t>
            </a:r>
            <a:r>
              <a:rPr lang="en-US" sz="3600" b="1" dirty="0" smtClean="0"/>
              <a:t>15</a:t>
            </a:r>
          </a:p>
          <a:p>
            <a:r>
              <a:rPr lang="en-US" sz="3600" dirty="0" smtClean="0"/>
              <a:t> </a:t>
            </a:r>
            <a:r>
              <a:rPr lang="en-US" sz="3600" dirty="0"/>
              <a:t>But even if you should suffer for righteousness' sake, you will be blessed. Have no fear of them, nor be troubled, </a:t>
            </a:r>
            <a:r>
              <a:rPr lang="en-US" sz="3600" b="1" baseline="30000" dirty="0"/>
              <a:t>15 </a:t>
            </a:r>
            <a:r>
              <a:rPr lang="en-US" sz="3600" dirty="0"/>
              <a:t>but in your hearts honor Christ the Lord as holy, </a:t>
            </a:r>
            <a:r>
              <a:rPr lang="en-US" sz="3600" dirty="0" smtClean="0"/>
              <a:t> always </a:t>
            </a:r>
            <a:r>
              <a:rPr lang="en-US" sz="3600" dirty="0"/>
              <a:t>being prepared to make a defense to anyone who asks you for a reason for the hope that is in you; yet do it with gentleness and </a:t>
            </a:r>
            <a:r>
              <a:rPr lang="en-US" sz="3600" dirty="0" smtClean="0"/>
              <a:t>respect</a:t>
            </a:r>
            <a:r>
              <a:rPr lang="en-US" sz="3600" dirty="0"/>
              <a:t>.</a:t>
            </a:r>
            <a:r>
              <a:rPr lang="en-US" sz="3600" dirty="0"/>
              <a:t>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59" y="249188"/>
            <a:ext cx="8761200" cy="4524315"/>
          </a:xfrm>
          <a:prstGeom prst="rect">
            <a:avLst/>
          </a:prstGeom>
        </p:spPr>
        <p:txBody>
          <a:bodyPr wrap="square">
            <a:spAutoFit/>
          </a:bodyPr>
          <a:lstStyle/>
          <a:p>
            <a:r>
              <a:rPr lang="en-US" sz="4800" b="1" dirty="0"/>
              <a:t>Luke 21:36</a:t>
            </a:r>
            <a:r>
              <a:rPr lang="en-US" sz="4800" dirty="0"/>
              <a:t> </a:t>
            </a:r>
            <a:endParaRPr lang="en-US" sz="4800" dirty="0" smtClean="0"/>
          </a:p>
          <a:p>
            <a:r>
              <a:rPr lang="en-US" sz="4800" dirty="0" smtClean="0"/>
              <a:t>But </a:t>
            </a:r>
            <a:r>
              <a:rPr lang="en-US" sz="4800" dirty="0"/>
              <a:t>stay awake at all times, praying that you may have strength to escape all these things that are going to take place, and to stand before the Son of Man.”</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021" y="208996"/>
            <a:ext cx="8688859" cy="4247317"/>
          </a:xfrm>
          <a:prstGeom prst="rect">
            <a:avLst/>
          </a:prstGeom>
        </p:spPr>
        <p:txBody>
          <a:bodyPr wrap="square">
            <a:spAutoFit/>
          </a:bodyPr>
          <a:lstStyle/>
          <a:p>
            <a:r>
              <a:rPr lang="en-US" sz="5400" b="1" dirty="0"/>
              <a:t>Ezekiel 38:7</a:t>
            </a:r>
            <a:r>
              <a:rPr lang="en-US" sz="5400" dirty="0"/>
              <a:t> </a:t>
            </a:r>
            <a:endParaRPr lang="en-US" sz="5400" dirty="0" smtClean="0"/>
          </a:p>
          <a:p>
            <a:r>
              <a:rPr lang="en-US" sz="5400" dirty="0" smtClean="0"/>
              <a:t>“</a:t>
            </a:r>
            <a:r>
              <a:rPr lang="en-US" sz="5400" dirty="0"/>
              <a:t>Be ready and keep ready, you and all your hosts that are assembled about you, and be a guard for them.</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40" y="144689"/>
            <a:ext cx="8970183" cy="5078314"/>
          </a:xfrm>
          <a:prstGeom prst="rect">
            <a:avLst/>
          </a:prstGeom>
        </p:spPr>
        <p:txBody>
          <a:bodyPr wrap="square">
            <a:spAutoFit/>
          </a:bodyPr>
          <a:lstStyle/>
          <a:p>
            <a:r>
              <a:rPr lang="en-US" sz="3600" b="1" dirty="0"/>
              <a:t>2Timothy 3:1-7</a:t>
            </a:r>
            <a:r>
              <a:rPr lang="en-US" sz="3600" dirty="0"/>
              <a:t> </a:t>
            </a:r>
            <a:endParaRPr lang="en-US" sz="3600" dirty="0" smtClean="0"/>
          </a:p>
          <a:p>
            <a:r>
              <a:rPr lang="en-US" sz="3600" dirty="0" smtClean="0"/>
              <a:t>But </a:t>
            </a:r>
            <a:r>
              <a:rPr lang="en-US" sz="3600" dirty="0"/>
              <a:t>understand this, that in the last days there will come times of difficulty. </a:t>
            </a:r>
            <a:r>
              <a:rPr lang="en-US" sz="3600" b="1" baseline="30000" dirty="0"/>
              <a:t>2 </a:t>
            </a:r>
            <a:r>
              <a:rPr lang="en-US" sz="3600" dirty="0"/>
              <a:t>For people will be lovers of self, lovers of money, </a:t>
            </a:r>
            <a:r>
              <a:rPr lang="en-US" sz="3600" dirty="0" smtClean="0"/>
              <a:t> proud</a:t>
            </a:r>
            <a:r>
              <a:rPr lang="en-US" sz="3600" dirty="0"/>
              <a:t>, </a:t>
            </a:r>
            <a:r>
              <a:rPr lang="en-US" sz="3600" dirty="0" smtClean="0"/>
              <a:t> arrogant</a:t>
            </a:r>
            <a:r>
              <a:rPr lang="en-US" sz="3600" dirty="0"/>
              <a:t>, abusive, disobedient to their parents, ungrateful, unholy, </a:t>
            </a:r>
            <a:r>
              <a:rPr lang="en-US" sz="3600" dirty="0" smtClean="0"/>
              <a:t> </a:t>
            </a:r>
            <a:r>
              <a:rPr lang="en-US" sz="3600" b="1" baseline="30000" dirty="0" smtClean="0"/>
              <a:t>3</a:t>
            </a:r>
            <a:r>
              <a:rPr lang="en-US" sz="3600" b="1" baseline="30000" dirty="0"/>
              <a:t> </a:t>
            </a:r>
            <a:r>
              <a:rPr lang="en-US" sz="3600" dirty="0"/>
              <a:t>heartless, </a:t>
            </a:r>
            <a:r>
              <a:rPr lang="en-US" sz="3600" dirty="0" smtClean="0"/>
              <a:t>unappeasable</a:t>
            </a:r>
            <a:r>
              <a:rPr lang="en-US" sz="3600" dirty="0"/>
              <a:t>, slanderous, without self-control, brutal, not loving good, </a:t>
            </a:r>
            <a:r>
              <a:rPr lang="en-US" sz="3600" b="1" baseline="30000" dirty="0"/>
              <a:t>4 </a:t>
            </a:r>
            <a:r>
              <a:rPr lang="en-US" sz="3600" dirty="0"/>
              <a:t>treacherous, reckless, swollen with conceit</a:t>
            </a:r>
            <a:r>
              <a:rPr lang="en-US" sz="3600" dirty="0" smtClean="0"/>
              <a:t>,</a:t>
            </a:r>
            <a:r>
              <a:rPr lang="mr-IN" sz="3600" dirty="0" smtClean="0"/>
              <a:t>………</a:t>
            </a:r>
            <a:r>
              <a:rPr lang="en-US" sz="3600" dirty="0"/>
              <a:t> </a:t>
            </a:r>
            <a:endParaRPr lang="en-US" sz="3600" dirty="0"/>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984" y="152727"/>
            <a:ext cx="8624556" cy="4524316"/>
          </a:xfrm>
          <a:prstGeom prst="rect">
            <a:avLst/>
          </a:prstGeom>
        </p:spPr>
        <p:txBody>
          <a:bodyPr wrap="square">
            <a:spAutoFit/>
          </a:bodyPr>
          <a:lstStyle/>
          <a:p>
            <a:r>
              <a:rPr lang="mr-IN" sz="3600" dirty="0" smtClean="0"/>
              <a:t>………</a:t>
            </a:r>
            <a:r>
              <a:rPr lang="en-US" sz="3600" dirty="0" smtClean="0"/>
              <a:t>.lovers </a:t>
            </a:r>
            <a:r>
              <a:rPr lang="en-US" sz="3600" dirty="0"/>
              <a:t>of pleasure rather than lovers of God, </a:t>
            </a:r>
            <a:r>
              <a:rPr lang="en-US" sz="3600" b="1" baseline="30000" dirty="0"/>
              <a:t>5 </a:t>
            </a:r>
            <a:r>
              <a:rPr lang="en-US" sz="3600" dirty="0"/>
              <a:t>having the appearance of godliness, but denying its power. Avoid such people. </a:t>
            </a:r>
            <a:r>
              <a:rPr lang="en-US" sz="3600" dirty="0" smtClean="0"/>
              <a:t> </a:t>
            </a:r>
            <a:r>
              <a:rPr lang="en-US" sz="3600" b="1" baseline="30000" dirty="0" smtClean="0"/>
              <a:t>6</a:t>
            </a:r>
            <a:r>
              <a:rPr lang="en-US" sz="3600" b="1" baseline="30000" dirty="0"/>
              <a:t> </a:t>
            </a:r>
            <a:r>
              <a:rPr lang="en-US" sz="3600" dirty="0"/>
              <a:t>For among them are those who creep into households and capture weak women, burdened with sins and led astray by various passions, </a:t>
            </a:r>
            <a:r>
              <a:rPr lang="en-US" sz="3600" b="1" baseline="30000" dirty="0"/>
              <a:t>7 </a:t>
            </a:r>
            <a:r>
              <a:rPr lang="en-US" sz="3600" dirty="0"/>
              <a:t>always learning and never able to arrive at a knowledge of the </a:t>
            </a:r>
            <a:r>
              <a:rPr lang="en-US" sz="3600" dirty="0" smtClean="0"/>
              <a:t>truth. </a:t>
            </a:r>
            <a:endParaRPr lang="en-US" sz="3600" dirty="0"/>
          </a:p>
        </p:txBody>
      </p:sp>
    </p:spTree>
    <p:extLst>
      <p:ext uri="{BB962C8B-B14F-4D97-AF65-F5344CB8AC3E}">
        <p14:creationId xmlns:p14="http://schemas.microsoft.com/office/powerpoint/2010/main" val="3289944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p:cNvPicPr>
            <a:picLocks noChangeAspect="1"/>
          </p:cNvPicPr>
          <p:nvPr/>
        </p:nvPicPr>
        <p:blipFill>
          <a:blip r:embed="rId2"/>
          <a:stretch>
            <a:fillRect/>
          </a:stretch>
        </p:blipFill>
        <p:spPr>
          <a:xfrm>
            <a:off x="225058" y="190500"/>
            <a:ext cx="8704936" cy="4762500"/>
          </a:xfrm>
          <a:prstGeom prst="rect">
            <a:avLst/>
          </a:prstGeom>
        </p:spPr>
      </p:pic>
      <p:sp>
        <p:nvSpPr>
          <p:cNvPr id="4" name="Rectangle 3"/>
          <p:cNvSpPr/>
          <p:nvPr/>
        </p:nvSpPr>
        <p:spPr>
          <a:xfrm>
            <a:off x="1253579" y="1687753"/>
            <a:ext cx="6587560" cy="1754327"/>
          </a:xfrm>
          <a:prstGeom prst="rect">
            <a:avLst/>
          </a:prstGeom>
        </p:spPr>
        <p:txBody>
          <a:bodyPr wrap="none">
            <a:spAutoFit/>
          </a:bodyPr>
          <a:lstStyle/>
          <a:p>
            <a:pPr algn="ctr"/>
            <a:r>
              <a:rPr lang="en-US" sz="5400" b="1" dirty="0">
                <a:solidFill>
                  <a:schemeClr val="bg1"/>
                </a:solidFill>
                <a:effectLst>
                  <a:glow rad="101600">
                    <a:schemeClr val="accent6">
                      <a:satMod val="175000"/>
                      <a:alpha val="40000"/>
                    </a:schemeClr>
                  </a:glow>
                </a:effectLst>
              </a:rPr>
              <a:t>Active Participation </a:t>
            </a:r>
            <a:endParaRPr lang="en-US" sz="5400" b="1" dirty="0" smtClean="0">
              <a:solidFill>
                <a:schemeClr val="bg1"/>
              </a:solidFill>
              <a:effectLst>
                <a:glow rad="101600">
                  <a:schemeClr val="accent6">
                    <a:satMod val="175000"/>
                    <a:alpha val="40000"/>
                  </a:schemeClr>
                </a:glow>
              </a:effectLst>
            </a:endParaRPr>
          </a:p>
          <a:p>
            <a:pPr algn="ctr"/>
            <a:r>
              <a:rPr lang="en-US" sz="5400" b="1" dirty="0" smtClean="0">
                <a:solidFill>
                  <a:schemeClr val="bg1"/>
                </a:solidFill>
                <a:effectLst>
                  <a:glow rad="101600">
                    <a:schemeClr val="accent6">
                      <a:satMod val="175000"/>
                      <a:alpha val="40000"/>
                    </a:schemeClr>
                  </a:glow>
                </a:effectLst>
              </a:rPr>
              <a:t>In </a:t>
            </a:r>
            <a:r>
              <a:rPr lang="en-US" sz="5400" b="1" dirty="0">
                <a:solidFill>
                  <a:schemeClr val="bg1"/>
                </a:solidFill>
                <a:effectLst>
                  <a:glow rad="101600">
                    <a:schemeClr val="accent6">
                      <a:satMod val="175000"/>
                      <a:alpha val="40000"/>
                    </a:schemeClr>
                  </a:glow>
                </a:effectLst>
              </a:rPr>
              <a:t>The Return Of Jesus</a:t>
            </a:r>
            <a:endParaRPr lang="en-US" sz="5400" dirty="0">
              <a:solidFill>
                <a:schemeClr val="bg1"/>
              </a:solidFill>
              <a:effectLst>
                <a:glow rad="101600">
                  <a:schemeClr val="accent6">
                    <a:satMod val="175000"/>
                    <a:alpha val="40000"/>
                  </a:schemeClr>
                </a:glow>
              </a:effectLst>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663" y="377800"/>
            <a:ext cx="8415575" cy="4524315"/>
          </a:xfrm>
          <a:prstGeom prst="rect">
            <a:avLst/>
          </a:prstGeom>
        </p:spPr>
        <p:txBody>
          <a:bodyPr wrap="square">
            <a:spAutoFit/>
          </a:bodyPr>
          <a:lstStyle/>
          <a:p>
            <a:r>
              <a:rPr lang="en-US" sz="4800" b="1" dirty="0"/>
              <a:t>Matthew 13:44 </a:t>
            </a:r>
            <a:r>
              <a:rPr lang="en-US" sz="4800" dirty="0" smtClean="0"/>
              <a:t>The </a:t>
            </a:r>
            <a:r>
              <a:rPr lang="en-US" sz="4800" dirty="0"/>
              <a:t>kingdom of heaven is like treasure hidden in a field, which a man found and covered up. Then in his joy he goes and sells all that he has and buys that field.</a:t>
            </a:r>
          </a:p>
        </p:txBody>
      </p:sp>
    </p:spTree>
    <p:extLst>
      <p:ext uri="{BB962C8B-B14F-4D97-AF65-F5344CB8AC3E}">
        <p14:creationId xmlns:p14="http://schemas.microsoft.com/office/powerpoint/2010/main" val="4019699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945" y="65187"/>
            <a:ext cx="8817464" cy="5078314"/>
          </a:xfrm>
          <a:prstGeom prst="rect">
            <a:avLst/>
          </a:prstGeom>
        </p:spPr>
        <p:txBody>
          <a:bodyPr wrap="square">
            <a:spAutoFit/>
          </a:bodyPr>
          <a:lstStyle/>
          <a:p>
            <a:r>
              <a:rPr lang="en-US" sz="3600" b="1" dirty="0"/>
              <a:t>Luke 14:26-28 </a:t>
            </a:r>
            <a:r>
              <a:rPr lang="en-US" sz="3600" dirty="0" smtClean="0"/>
              <a:t>“</a:t>
            </a:r>
            <a:r>
              <a:rPr lang="en-US" sz="3600" dirty="0"/>
              <a:t>If anyone comes to me and does not hate his own father and mother and wife and children and brothers and sisters, yes, and even his own life, he cannot be my disciple. </a:t>
            </a:r>
            <a:r>
              <a:rPr lang="en-US" sz="3600" b="1" baseline="30000" dirty="0"/>
              <a:t>27 </a:t>
            </a:r>
            <a:r>
              <a:rPr lang="en-US" sz="3600" dirty="0"/>
              <a:t>Whoever does not bear his own cross and come after me cannot be my disciple. </a:t>
            </a:r>
            <a:r>
              <a:rPr lang="en-US" sz="3600" b="1" baseline="30000" dirty="0"/>
              <a:t>28 </a:t>
            </a:r>
            <a:r>
              <a:rPr lang="en-US" sz="3600" dirty="0"/>
              <a:t>For which of you, desiring to build a tower, does not first sit down and count the cost, whether he has enough to complete it?</a:t>
            </a:r>
          </a:p>
        </p:txBody>
      </p:sp>
    </p:spTree>
    <p:extLst>
      <p:ext uri="{BB962C8B-B14F-4D97-AF65-F5344CB8AC3E}">
        <p14:creationId xmlns:p14="http://schemas.microsoft.com/office/powerpoint/2010/main" val="3512474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869" y="136651"/>
            <a:ext cx="8801389" cy="4770537"/>
          </a:xfrm>
          <a:prstGeom prst="rect">
            <a:avLst/>
          </a:prstGeom>
        </p:spPr>
        <p:txBody>
          <a:bodyPr wrap="square">
            <a:spAutoFit/>
          </a:bodyPr>
          <a:lstStyle/>
          <a:p>
            <a:r>
              <a:rPr lang="en-US" sz="3200" b="1" dirty="0"/>
              <a:t>Matthew 7:21</a:t>
            </a:r>
            <a:r>
              <a:rPr lang="en-US" sz="3200" b="1" baseline="30000" dirty="0"/>
              <a:t>  </a:t>
            </a:r>
            <a:r>
              <a:rPr lang="en-US" sz="3200" dirty="0"/>
              <a:t>“Not everyone who says to me, ‘Lord, Lord,’ will enter the kingdom of heaven, but the one who does the will of my Father who is in heaven.                                              </a:t>
            </a:r>
          </a:p>
          <a:p>
            <a:endParaRPr lang="en-US" sz="3200" b="1" dirty="0" smtClean="0"/>
          </a:p>
          <a:p>
            <a:r>
              <a:rPr lang="en-US" sz="3600" b="1" i="1" dirty="0" smtClean="0"/>
              <a:t>Matthew </a:t>
            </a:r>
            <a:r>
              <a:rPr lang="en-US" sz="3600" b="1" i="1" dirty="0"/>
              <a:t>24:14 </a:t>
            </a:r>
            <a:r>
              <a:rPr lang="en-US" sz="3600" b="1" i="1" dirty="0"/>
              <a:t> </a:t>
            </a:r>
            <a:r>
              <a:rPr lang="en-US" sz="3600" b="1" i="1" dirty="0" smtClean="0"/>
              <a:t>And </a:t>
            </a:r>
            <a:r>
              <a:rPr lang="en-US" sz="3600" b="1" i="1" dirty="0"/>
              <a:t>this gospel of the kingdom will be proclaimed throughout the whole world as a testimony to all nations, and then the end will come.</a:t>
            </a:r>
          </a:p>
        </p:txBody>
      </p:sp>
    </p:spTree>
    <p:extLst>
      <p:ext uri="{BB962C8B-B14F-4D97-AF65-F5344CB8AC3E}">
        <p14:creationId xmlns:p14="http://schemas.microsoft.com/office/powerpoint/2010/main" val="27875016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907" y="73225"/>
            <a:ext cx="8777276" cy="5078314"/>
          </a:xfrm>
          <a:prstGeom prst="rect">
            <a:avLst/>
          </a:prstGeom>
        </p:spPr>
        <p:txBody>
          <a:bodyPr wrap="square">
            <a:spAutoFit/>
          </a:bodyPr>
          <a:lstStyle/>
          <a:p>
            <a:r>
              <a:rPr lang="en-US" sz="3600" b="1" dirty="0"/>
              <a:t>Luke 24:45-47 </a:t>
            </a:r>
            <a:endParaRPr lang="en-US" sz="3600" b="1" dirty="0" smtClean="0"/>
          </a:p>
          <a:p>
            <a:r>
              <a:rPr lang="en-US" sz="3600" dirty="0" smtClean="0"/>
              <a:t>Then</a:t>
            </a:r>
            <a:r>
              <a:rPr lang="en-US" sz="3600" dirty="0"/>
              <a:t> he opened their minds to understand the Scriptures, </a:t>
            </a:r>
            <a:r>
              <a:rPr lang="en-US" sz="3600" b="1" baseline="30000" dirty="0"/>
              <a:t>46 </a:t>
            </a:r>
            <a:r>
              <a:rPr lang="en-US" sz="3600" dirty="0"/>
              <a:t>and said to them, “Thus it is written, that the Christ should suffer and on the third day rise from the dead, </a:t>
            </a:r>
            <a:r>
              <a:rPr lang="en-US" sz="3600" b="1" baseline="30000" dirty="0"/>
              <a:t>47 </a:t>
            </a:r>
            <a:r>
              <a:rPr lang="en-US" sz="3600" dirty="0"/>
              <a:t>and that repentance for the forgiveness of sins should be proclaimed in his name to all nations, beginning from Jerusalem.</a:t>
            </a:r>
            <a:r>
              <a:rPr lang="en-US" sz="3600" b="1" baseline="30000" dirty="0"/>
              <a:t> 48 </a:t>
            </a:r>
            <a:r>
              <a:rPr lang="en-US" sz="3600" dirty="0"/>
              <a:t>You are witnesses of these things.</a:t>
            </a:r>
          </a:p>
        </p:txBody>
      </p:sp>
    </p:spTree>
    <p:extLst>
      <p:ext uri="{BB962C8B-B14F-4D97-AF65-F5344CB8AC3E}">
        <p14:creationId xmlns:p14="http://schemas.microsoft.com/office/powerpoint/2010/main" val="32032913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831" y="96460"/>
            <a:ext cx="8865692" cy="4093428"/>
          </a:xfrm>
          <a:prstGeom prst="rect">
            <a:avLst/>
          </a:prstGeom>
        </p:spPr>
        <p:txBody>
          <a:bodyPr wrap="square">
            <a:spAutoFit/>
          </a:bodyPr>
          <a:lstStyle/>
          <a:p>
            <a:r>
              <a:rPr lang="en-US" sz="4000" b="1" dirty="0"/>
              <a:t>Acts 1:8</a:t>
            </a:r>
            <a:r>
              <a:rPr lang="en-US" sz="4000" dirty="0"/>
              <a:t> </a:t>
            </a:r>
            <a:endParaRPr lang="en-US" sz="4000" dirty="0" smtClean="0"/>
          </a:p>
          <a:p>
            <a:r>
              <a:rPr lang="en-US" sz="4400" dirty="0" smtClean="0"/>
              <a:t>But </a:t>
            </a:r>
            <a:r>
              <a:rPr lang="en-US" sz="4400" dirty="0"/>
              <a:t>you will receive power when the Holy Spirit has come upon you, and you will be my witnesses in Jerusalem and in all Judea and </a:t>
            </a:r>
            <a:endParaRPr lang="en-US" sz="4400" dirty="0" smtClean="0"/>
          </a:p>
          <a:p>
            <a:r>
              <a:rPr lang="en-US" sz="4400" dirty="0" smtClean="0"/>
              <a:t>Samaria</a:t>
            </a:r>
            <a:r>
              <a:rPr lang="en-US" sz="4400" dirty="0"/>
              <a:t>, and to the end of the earth.”</a:t>
            </a:r>
          </a:p>
        </p:txBody>
      </p:sp>
    </p:spTree>
    <p:extLst>
      <p:ext uri="{BB962C8B-B14F-4D97-AF65-F5344CB8AC3E}">
        <p14:creationId xmlns:p14="http://schemas.microsoft.com/office/powerpoint/2010/main" val="18726863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05" y="81262"/>
            <a:ext cx="8825502" cy="5078314"/>
          </a:xfrm>
          <a:prstGeom prst="rect">
            <a:avLst/>
          </a:prstGeom>
        </p:spPr>
        <p:txBody>
          <a:bodyPr wrap="square">
            <a:spAutoFit/>
          </a:bodyPr>
          <a:lstStyle/>
          <a:p>
            <a:r>
              <a:rPr lang="en-US" sz="3600" b="1" dirty="0"/>
              <a:t>Matthew 28:18-20</a:t>
            </a:r>
            <a:r>
              <a:rPr lang="en-US" sz="3600" dirty="0"/>
              <a:t> </a:t>
            </a:r>
            <a:endParaRPr lang="en-US" sz="3600" dirty="0" smtClean="0"/>
          </a:p>
          <a:p>
            <a:r>
              <a:rPr lang="en-US" sz="3600" dirty="0" smtClean="0"/>
              <a:t>Jesus </a:t>
            </a:r>
            <a:r>
              <a:rPr lang="en-US" sz="3600" dirty="0"/>
              <a:t>came and said to them, “All authority in heaven and on earth has been given to me. </a:t>
            </a:r>
            <a:r>
              <a:rPr lang="en-US" sz="3600" b="1" baseline="30000" dirty="0"/>
              <a:t>19 </a:t>
            </a:r>
            <a:r>
              <a:rPr lang="en-US" sz="3600" dirty="0"/>
              <a:t>Go therefore and make disciples of all nations, baptizing them in the name of the Father and of the Son and of the Holy Spirit, </a:t>
            </a:r>
            <a:r>
              <a:rPr lang="en-US" sz="3600" b="1" baseline="30000" dirty="0"/>
              <a:t>20 </a:t>
            </a:r>
            <a:r>
              <a:rPr lang="en-US" sz="3600" dirty="0"/>
              <a:t>teaching them to observe all that I have commanded you. And behold, I am with you always, to the end of the age.”</a:t>
            </a:r>
          </a:p>
        </p:txBody>
      </p:sp>
    </p:spTree>
    <p:extLst>
      <p:ext uri="{BB962C8B-B14F-4D97-AF65-F5344CB8AC3E}">
        <p14:creationId xmlns:p14="http://schemas.microsoft.com/office/powerpoint/2010/main" val="14225094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096" y="168804"/>
            <a:ext cx="8777276" cy="4524315"/>
          </a:xfrm>
          <a:prstGeom prst="rect">
            <a:avLst/>
          </a:prstGeom>
        </p:spPr>
        <p:txBody>
          <a:bodyPr wrap="square">
            <a:spAutoFit/>
          </a:bodyPr>
          <a:lstStyle/>
          <a:p>
            <a:r>
              <a:rPr lang="en-US" sz="4800" b="1" dirty="0"/>
              <a:t>1John 4:18 </a:t>
            </a:r>
            <a:r>
              <a:rPr lang="en-US" sz="4800" dirty="0" smtClean="0"/>
              <a:t> </a:t>
            </a:r>
          </a:p>
          <a:p>
            <a:r>
              <a:rPr lang="en-US" sz="4800" dirty="0" smtClean="0"/>
              <a:t>There </a:t>
            </a:r>
            <a:r>
              <a:rPr lang="en-US" sz="4800" dirty="0"/>
              <a:t>is no fear in love, but perfect love casts out fear. For fear has to do with punishment, and whoever fears has not been perfected in love.</a:t>
            </a:r>
          </a:p>
        </p:txBody>
      </p:sp>
    </p:spTree>
    <p:extLst>
      <p:ext uri="{BB962C8B-B14F-4D97-AF65-F5344CB8AC3E}">
        <p14:creationId xmlns:p14="http://schemas.microsoft.com/office/powerpoint/2010/main" val="4241892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831" y="160766"/>
            <a:ext cx="8769237" cy="4708981"/>
          </a:xfrm>
          <a:prstGeom prst="rect">
            <a:avLst/>
          </a:prstGeom>
        </p:spPr>
        <p:txBody>
          <a:bodyPr wrap="square">
            <a:spAutoFit/>
          </a:bodyPr>
          <a:lstStyle/>
          <a:p>
            <a:r>
              <a:rPr lang="en-US" sz="6000" b="1" dirty="0"/>
              <a:t>Isaiah 6:8 </a:t>
            </a:r>
            <a:r>
              <a:rPr lang="en-US" sz="6000" dirty="0"/>
              <a:t>And I heard the voice of the Lord saying, “Whom shall I send, and who will go for us?” Then I said, “Here I am! Send me.”</a:t>
            </a:r>
          </a:p>
        </p:txBody>
      </p:sp>
    </p:spTree>
    <p:extLst>
      <p:ext uri="{BB962C8B-B14F-4D97-AF65-F5344CB8AC3E}">
        <p14:creationId xmlns:p14="http://schemas.microsoft.com/office/powerpoint/2010/main" val="28619641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361" y="273301"/>
            <a:ext cx="8632595" cy="4622015"/>
          </a:xfrm>
          <a:prstGeom prst="rect">
            <a:avLst/>
          </a:prstGeom>
        </p:spPr>
      </p:pic>
      <p:sp>
        <p:nvSpPr>
          <p:cNvPr id="5" name="TextBox 4"/>
          <p:cNvSpPr txBox="1"/>
          <p:nvPr/>
        </p:nvSpPr>
        <p:spPr>
          <a:xfrm>
            <a:off x="289361" y="273301"/>
            <a:ext cx="8632594" cy="923330"/>
          </a:xfrm>
          <a:prstGeom prst="rect">
            <a:avLst/>
          </a:prstGeom>
          <a:noFill/>
        </p:spPr>
        <p:txBody>
          <a:bodyPr wrap="square" rtlCol="0">
            <a:spAutoFit/>
          </a:bodyPr>
          <a:lstStyle/>
          <a:p>
            <a:pPr algn="ctr"/>
            <a:r>
              <a:rPr lang="en-US" sz="5400" b="1" dirty="0" smtClean="0"/>
              <a:t>Communion is Proclaiming</a:t>
            </a:r>
            <a:endParaRPr lang="en-US" sz="5400" b="1" dirty="0"/>
          </a:p>
        </p:txBody>
      </p:sp>
    </p:spTree>
    <p:extLst>
      <p:ext uri="{BB962C8B-B14F-4D97-AF65-F5344CB8AC3E}">
        <p14:creationId xmlns:p14="http://schemas.microsoft.com/office/powerpoint/2010/main" val="4925131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05" y="144689"/>
            <a:ext cx="8881767" cy="4524315"/>
          </a:xfrm>
          <a:prstGeom prst="rect">
            <a:avLst/>
          </a:prstGeom>
        </p:spPr>
        <p:txBody>
          <a:bodyPr wrap="square">
            <a:spAutoFit/>
          </a:bodyPr>
          <a:lstStyle/>
          <a:p>
            <a:r>
              <a:rPr lang="en-US" sz="3200" b="1" dirty="0"/>
              <a:t>Colossians 1:21-24</a:t>
            </a:r>
            <a:r>
              <a:rPr lang="en-US" sz="3200" dirty="0"/>
              <a:t> </a:t>
            </a:r>
            <a:endParaRPr lang="en-US" sz="3200" dirty="0" smtClean="0"/>
          </a:p>
          <a:p>
            <a:r>
              <a:rPr lang="en-US" sz="3200" dirty="0" smtClean="0"/>
              <a:t>And </a:t>
            </a:r>
            <a:r>
              <a:rPr lang="en-US" sz="3200" dirty="0"/>
              <a:t>you, who once were alienated and hostile in mind, doing evil deeds, </a:t>
            </a:r>
            <a:r>
              <a:rPr lang="en-US" sz="3200" b="1" baseline="30000" dirty="0"/>
              <a:t>22 </a:t>
            </a:r>
            <a:r>
              <a:rPr lang="en-US" sz="3200" dirty="0"/>
              <a:t>he has now reconciled in his body of flesh by his death, in order to present you holy and blameless and above reproach before him, </a:t>
            </a:r>
            <a:r>
              <a:rPr lang="en-US" sz="3200" b="1" baseline="30000" dirty="0"/>
              <a:t>23 </a:t>
            </a:r>
            <a:r>
              <a:rPr lang="en-US" sz="3200" dirty="0"/>
              <a:t>if indeed you continue in the faith, stable and steadfast, not shifting from the hope of the gospel that you heard, which has been proclaimed in all creation under heaven. </a:t>
            </a:r>
          </a:p>
        </p:txBody>
      </p:sp>
    </p:spTree>
    <p:extLst>
      <p:ext uri="{BB962C8B-B14F-4D97-AF65-F5344CB8AC3E}">
        <p14:creationId xmlns:p14="http://schemas.microsoft.com/office/powerpoint/2010/main" val="3036197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45" y="184882"/>
            <a:ext cx="8745124" cy="4524316"/>
          </a:xfrm>
          <a:prstGeom prst="rect">
            <a:avLst/>
          </a:prstGeom>
        </p:spPr>
        <p:txBody>
          <a:bodyPr wrap="square">
            <a:spAutoFit/>
          </a:bodyPr>
          <a:lstStyle/>
          <a:p>
            <a:r>
              <a:rPr lang="en-US" sz="3600" b="1" dirty="0"/>
              <a:t>Matthew 24:1-2</a:t>
            </a:r>
            <a:r>
              <a:rPr lang="en-US" sz="3600" dirty="0"/>
              <a:t> </a:t>
            </a:r>
            <a:endParaRPr lang="en-US" sz="3600" dirty="0" smtClean="0"/>
          </a:p>
          <a:p>
            <a:r>
              <a:rPr lang="en-US" sz="3600" dirty="0" smtClean="0"/>
              <a:t>Jesus </a:t>
            </a:r>
            <a:r>
              <a:rPr lang="en-US" sz="3600" dirty="0"/>
              <a:t>left the temple and was going away, when his disciples came to point out to him the buildings of the temple. </a:t>
            </a:r>
            <a:endParaRPr lang="en-US" sz="3600" dirty="0" smtClean="0"/>
          </a:p>
          <a:p>
            <a:r>
              <a:rPr lang="en-US" sz="3600" b="1" baseline="30000" dirty="0" smtClean="0"/>
              <a:t>2</a:t>
            </a:r>
            <a:r>
              <a:rPr lang="en-US" sz="3600" b="1" baseline="30000" dirty="0"/>
              <a:t> </a:t>
            </a:r>
            <a:r>
              <a:rPr lang="en-US" sz="3600" dirty="0"/>
              <a:t>But he answered them, “You see all these, do you not? Truly, I say to you, there will not be left here one stone upon another that will not be thrown down.”</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p:cNvPicPr>
            <a:picLocks noChangeAspect="1"/>
          </p:cNvPicPr>
          <p:nvPr/>
        </p:nvPicPr>
        <p:blipFill>
          <a:blip r:embed="rId2"/>
          <a:stretch>
            <a:fillRect/>
          </a:stretch>
        </p:blipFill>
        <p:spPr>
          <a:xfrm>
            <a:off x="225058" y="190500"/>
            <a:ext cx="8704936" cy="4762500"/>
          </a:xfrm>
          <a:prstGeom prst="rect">
            <a:avLst/>
          </a:prstGeom>
        </p:spPr>
      </p:pic>
      <p:sp>
        <p:nvSpPr>
          <p:cNvPr id="4" name="Rectangle 3"/>
          <p:cNvSpPr/>
          <p:nvPr/>
        </p:nvSpPr>
        <p:spPr>
          <a:xfrm>
            <a:off x="1253579" y="1687753"/>
            <a:ext cx="6587560" cy="1754327"/>
          </a:xfrm>
          <a:prstGeom prst="rect">
            <a:avLst/>
          </a:prstGeom>
        </p:spPr>
        <p:txBody>
          <a:bodyPr wrap="none">
            <a:spAutoFit/>
          </a:bodyPr>
          <a:lstStyle/>
          <a:p>
            <a:pPr algn="ctr"/>
            <a:r>
              <a:rPr lang="en-US" sz="5400" b="1" dirty="0">
                <a:solidFill>
                  <a:schemeClr val="bg1"/>
                </a:solidFill>
              </a:rPr>
              <a:t>Active Participation </a:t>
            </a:r>
            <a:endParaRPr lang="en-US" sz="5400" b="1" dirty="0" smtClean="0">
              <a:solidFill>
                <a:schemeClr val="bg1"/>
              </a:solidFill>
            </a:endParaRPr>
          </a:p>
          <a:p>
            <a:pPr algn="ctr"/>
            <a:r>
              <a:rPr lang="en-US" sz="5400" b="1" dirty="0" smtClean="0">
                <a:solidFill>
                  <a:schemeClr val="bg1"/>
                </a:solidFill>
              </a:rPr>
              <a:t>In </a:t>
            </a:r>
            <a:r>
              <a:rPr lang="en-US" sz="5400" b="1" dirty="0">
                <a:solidFill>
                  <a:schemeClr val="bg1"/>
                </a:solidFill>
              </a:rPr>
              <a:t>The Return Of Jesus</a:t>
            </a:r>
            <a:endParaRPr lang="en-US" sz="5400" dirty="0">
              <a:solidFill>
                <a:schemeClr val="bg1"/>
              </a:solidFill>
            </a:endParaRPr>
          </a:p>
        </p:txBody>
      </p:sp>
    </p:spTree>
    <p:extLst>
      <p:ext uri="{BB962C8B-B14F-4D97-AF65-F5344CB8AC3E}">
        <p14:creationId xmlns:p14="http://schemas.microsoft.com/office/powerpoint/2010/main" val="14631547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2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4456" y="120574"/>
            <a:ext cx="8839840" cy="5078314"/>
          </a:xfrm>
          <a:prstGeom prst="rect">
            <a:avLst/>
          </a:prstGeom>
        </p:spPr>
        <p:txBody>
          <a:bodyPr wrap="square">
            <a:spAutoFit/>
          </a:bodyPr>
          <a:lstStyle/>
          <a:p>
            <a:r>
              <a:rPr lang="en-US" sz="3600" dirty="0"/>
              <a:t>Matthew 24:3</a:t>
            </a:r>
            <a:r>
              <a:rPr lang="en-US" sz="3600" dirty="0" smtClean="0"/>
              <a:t>-8</a:t>
            </a:r>
          </a:p>
          <a:p>
            <a:r>
              <a:rPr lang="en-US" sz="3600" dirty="0" smtClean="0"/>
              <a:t> </a:t>
            </a:r>
            <a:r>
              <a:rPr lang="en-US" sz="3600" dirty="0"/>
              <a:t>As he sat on the Mount of Olives, the disciples came to him privately, saying, “Tell us, when will these things be, and what will be the sign of your coming and of the end of the age?”</a:t>
            </a:r>
            <a:r>
              <a:rPr lang="en-US" sz="3600" baseline="30000" dirty="0"/>
              <a:t>4 </a:t>
            </a:r>
            <a:r>
              <a:rPr lang="en-US" sz="3600" dirty="0"/>
              <a:t>And Jesus answered them, “See that no one leads you astray. </a:t>
            </a:r>
            <a:r>
              <a:rPr lang="en-US" sz="3600" dirty="0" smtClean="0"/>
              <a:t> </a:t>
            </a:r>
            <a:r>
              <a:rPr lang="en-US" sz="3600" baseline="30000" dirty="0" smtClean="0"/>
              <a:t>5</a:t>
            </a:r>
            <a:r>
              <a:rPr lang="en-US" sz="3600" baseline="30000" dirty="0"/>
              <a:t> </a:t>
            </a:r>
            <a:r>
              <a:rPr lang="en-US" sz="3600" dirty="0"/>
              <a:t>For many will come in my name, saying, ‘I am the Christ,’ and they will lead many astray.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99" y="297418"/>
            <a:ext cx="8463801" cy="4524316"/>
          </a:xfrm>
          <a:prstGeom prst="rect">
            <a:avLst/>
          </a:prstGeom>
        </p:spPr>
        <p:txBody>
          <a:bodyPr wrap="square">
            <a:spAutoFit/>
          </a:bodyPr>
          <a:lstStyle/>
          <a:p>
            <a:r>
              <a:rPr lang="mr-IN" sz="3600" baseline="30000" dirty="0" smtClean="0"/>
              <a:t>…………</a:t>
            </a:r>
            <a:r>
              <a:rPr lang="en-US" sz="3600" baseline="30000" dirty="0" smtClean="0"/>
              <a:t>.6</a:t>
            </a:r>
            <a:r>
              <a:rPr lang="en-US" sz="3600" baseline="30000" dirty="0"/>
              <a:t> </a:t>
            </a:r>
            <a:r>
              <a:rPr lang="en-US" sz="3600" dirty="0"/>
              <a:t>And you will hear of wars and rumors of wars. See that you are not alarmed, for this must take place, but the end is not yet. </a:t>
            </a:r>
            <a:r>
              <a:rPr lang="en-US" sz="3600" baseline="30000" dirty="0"/>
              <a:t>7 </a:t>
            </a:r>
            <a:r>
              <a:rPr lang="en-US" sz="3600" dirty="0"/>
              <a:t>For nation will rise against nation, and kingdom against kingdom, and there will be famines and earthquakes in various places. </a:t>
            </a:r>
            <a:r>
              <a:rPr lang="en-US" sz="3600" baseline="30000" dirty="0"/>
              <a:t>8 </a:t>
            </a:r>
            <a:r>
              <a:rPr lang="en-US" sz="3600" dirty="0"/>
              <a:t>All these are but the beginning of the birth pains.</a:t>
            </a:r>
            <a:endParaRPr lang="en-US" sz="36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643" y="128614"/>
            <a:ext cx="8777275" cy="5016758"/>
          </a:xfrm>
          <a:prstGeom prst="rect">
            <a:avLst/>
          </a:prstGeom>
        </p:spPr>
        <p:txBody>
          <a:bodyPr wrap="square">
            <a:spAutoFit/>
          </a:bodyPr>
          <a:lstStyle/>
          <a:p>
            <a:r>
              <a:rPr lang="en-US" sz="4000" dirty="0"/>
              <a:t>Matthew 24:9-14 </a:t>
            </a:r>
            <a:endParaRPr lang="en-US" sz="4000" dirty="0" smtClean="0"/>
          </a:p>
          <a:p>
            <a:r>
              <a:rPr lang="en-US" sz="4000" dirty="0" smtClean="0"/>
              <a:t>Then</a:t>
            </a:r>
            <a:r>
              <a:rPr lang="en-US" sz="4000" dirty="0"/>
              <a:t> they will deliver you up to tribulation and put you to death, and you will be hated by all nations for my name's sake. </a:t>
            </a:r>
            <a:r>
              <a:rPr lang="en-US" sz="4000" baseline="30000" dirty="0"/>
              <a:t>10 </a:t>
            </a:r>
            <a:r>
              <a:rPr lang="en-US" sz="4000" dirty="0"/>
              <a:t>And then many will fall away </a:t>
            </a:r>
            <a:r>
              <a:rPr lang="en-US" sz="4000" dirty="0" smtClean="0"/>
              <a:t> and</a:t>
            </a:r>
            <a:r>
              <a:rPr lang="en-US" sz="4000" dirty="0"/>
              <a:t> betray one another and hate one another. </a:t>
            </a:r>
            <a:r>
              <a:rPr lang="en-US" sz="4000" baseline="30000" dirty="0"/>
              <a:t>11 </a:t>
            </a:r>
            <a:r>
              <a:rPr lang="en-US" sz="4000" dirty="0"/>
              <a:t>And many false prophets will arise and lead many astray. </a:t>
            </a:r>
            <a:r>
              <a:rPr lang="mr-IN" sz="4000" dirty="0" smtClean="0"/>
              <a:t>…………</a:t>
            </a:r>
            <a:r>
              <a:rPr lang="en-US" sz="4000" dirty="0" smtClean="0"/>
              <a:t>..</a:t>
            </a:r>
            <a:endParaRPr lang="en-US" sz="40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45" y="160766"/>
            <a:ext cx="8737086" cy="5293757"/>
          </a:xfrm>
          <a:prstGeom prst="rect">
            <a:avLst/>
          </a:prstGeom>
        </p:spPr>
        <p:txBody>
          <a:bodyPr wrap="square">
            <a:spAutoFit/>
          </a:bodyPr>
          <a:lstStyle/>
          <a:p>
            <a:r>
              <a:rPr lang="mr-IN" sz="4000" baseline="30000" dirty="0" smtClean="0"/>
              <a:t>………</a:t>
            </a:r>
            <a:r>
              <a:rPr lang="en-US" sz="4000" baseline="30000" dirty="0" smtClean="0"/>
              <a:t>..12</a:t>
            </a:r>
            <a:r>
              <a:rPr lang="en-US" sz="4000" baseline="30000" dirty="0"/>
              <a:t> </a:t>
            </a:r>
            <a:r>
              <a:rPr lang="en-US" sz="4000" dirty="0"/>
              <a:t>And because lawlessness will be increased, the love of many will grow cold. </a:t>
            </a:r>
            <a:r>
              <a:rPr lang="en-US" sz="4000" baseline="30000" dirty="0"/>
              <a:t>13 </a:t>
            </a:r>
            <a:r>
              <a:rPr lang="en-US" sz="4000" dirty="0"/>
              <a:t>But the one who endures to the end will be saved. </a:t>
            </a:r>
            <a:r>
              <a:rPr lang="en-US" sz="4000" b="1" u="sng" baseline="30000" dirty="0"/>
              <a:t>14 </a:t>
            </a:r>
            <a:r>
              <a:rPr lang="en-US" sz="4000" b="1" u="sng" dirty="0"/>
              <a:t>And this gospel of the kingdom will be proclaimed throughout the whole world as a testimony to all nations, and then the end will come.</a:t>
            </a:r>
          </a:p>
          <a:p>
            <a:r>
              <a:rPr lang="en-US" b="1" dirty="0"/>
              <a:t> </a:t>
            </a:r>
            <a:endParaRPr lang="en-US"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55" y="128614"/>
            <a:ext cx="8793351" cy="5016757"/>
          </a:xfrm>
          <a:prstGeom prst="rect">
            <a:avLst/>
          </a:prstGeom>
        </p:spPr>
        <p:txBody>
          <a:bodyPr wrap="square">
            <a:spAutoFit/>
          </a:bodyPr>
          <a:lstStyle/>
          <a:p>
            <a:r>
              <a:rPr lang="en-US" sz="3200" b="1" dirty="0"/>
              <a:t>Mark 9-13 </a:t>
            </a:r>
            <a:r>
              <a:rPr lang="en-US" sz="3200" dirty="0" smtClean="0"/>
              <a:t>“</a:t>
            </a:r>
            <a:r>
              <a:rPr lang="en-US" sz="3200" dirty="0"/>
              <a:t>But be on your guard. For they will deliver you over to councils, and you will be beaten in synagogues, and you will stand before </a:t>
            </a:r>
            <a:r>
              <a:rPr lang="en-US" sz="3200" dirty="0" smtClean="0"/>
              <a:t> governors </a:t>
            </a:r>
            <a:r>
              <a:rPr lang="en-US" sz="3200" dirty="0"/>
              <a:t>and kings for my sake, to bear witness before them. </a:t>
            </a:r>
            <a:r>
              <a:rPr lang="en-US" sz="3200" b="1" baseline="30000" dirty="0"/>
              <a:t>10 </a:t>
            </a:r>
            <a:r>
              <a:rPr lang="en-US" sz="3200" dirty="0"/>
              <a:t>And the gospel must first be proclaimed to all nations. </a:t>
            </a:r>
            <a:r>
              <a:rPr lang="en-US" sz="3200" b="1" baseline="30000" dirty="0"/>
              <a:t>11 </a:t>
            </a:r>
            <a:r>
              <a:rPr lang="en-US" sz="3200" dirty="0"/>
              <a:t>And when they bring you to trial and deliver you over, do not be anxious beforehand what you are to say, but say whatever is given you in that hour, for it is not you who speak, but the Holy </a:t>
            </a:r>
            <a:r>
              <a:rPr lang="en-US" sz="3200" dirty="0" smtClean="0"/>
              <a:t>Spirit. </a:t>
            </a:r>
            <a:r>
              <a:rPr lang="mr-IN" sz="3200" dirty="0" smtClean="0"/>
              <a:t>…………</a:t>
            </a:r>
            <a:r>
              <a:rPr lang="en-US" sz="3200" dirty="0" smtClean="0"/>
              <a:t>..</a:t>
            </a:r>
            <a:endParaRPr lang="en-US" sz="32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57" y="200957"/>
            <a:ext cx="8640633" cy="3416320"/>
          </a:xfrm>
          <a:prstGeom prst="rect">
            <a:avLst/>
          </a:prstGeom>
        </p:spPr>
        <p:txBody>
          <a:bodyPr wrap="square">
            <a:spAutoFit/>
          </a:bodyPr>
          <a:lstStyle/>
          <a:p>
            <a:r>
              <a:rPr lang="mr-IN" sz="3600" b="1" baseline="30000" dirty="0" smtClean="0"/>
              <a:t>……………</a:t>
            </a:r>
            <a:r>
              <a:rPr lang="en-US" sz="3600" b="1" baseline="30000" dirty="0" smtClean="0"/>
              <a:t>12</a:t>
            </a:r>
            <a:r>
              <a:rPr lang="en-US" sz="3600" b="1" baseline="30000" dirty="0"/>
              <a:t> </a:t>
            </a:r>
            <a:r>
              <a:rPr lang="en-US" sz="3600" dirty="0"/>
              <a:t>And brother will deliver brother over to death, and the father his child, and children will rise against parents and have them put to death. </a:t>
            </a:r>
            <a:r>
              <a:rPr lang="en-US" sz="3600" b="1" baseline="30000" dirty="0"/>
              <a:t>13 </a:t>
            </a:r>
            <a:r>
              <a:rPr lang="en-US" sz="3600" dirty="0"/>
              <a:t>And you will be hated by all for my name's sake. But the one who endures to the end will be saved.</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32477</TotalTime>
  <Words>519</Words>
  <Application>Microsoft Macintosh PowerPoint</Application>
  <PresentationFormat>On-screen Show (16:9)</PresentationFormat>
  <Paragraphs>62</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869</cp:revision>
  <dcterms:created xsi:type="dcterms:W3CDTF">2016-08-27T22:55:59Z</dcterms:created>
  <dcterms:modified xsi:type="dcterms:W3CDTF">2020-07-26T01:17:10Z</dcterms:modified>
</cp:coreProperties>
</file>