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76" r:id="rId2"/>
    <p:sldId id="455" r:id="rId3"/>
    <p:sldId id="458" r:id="rId4"/>
    <p:sldId id="459" r:id="rId5"/>
    <p:sldId id="420" r:id="rId6"/>
    <p:sldId id="398" r:id="rId7"/>
    <p:sldId id="354" r:id="rId8"/>
    <p:sldId id="446" r:id="rId9"/>
    <p:sldId id="380" r:id="rId10"/>
    <p:sldId id="429" r:id="rId11"/>
    <p:sldId id="345" r:id="rId12"/>
    <p:sldId id="445" r:id="rId13"/>
    <p:sldId id="335" r:id="rId14"/>
    <p:sldId id="430" r:id="rId15"/>
    <p:sldId id="431" r:id="rId16"/>
    <p:sldId id="432" r:id="rId17"/>
    <p:sldId id="433" r:id="rId18"/>
    <p:sldId id="435" r:id="rId19"/>
    <p:sldId id="434" r:id="rId20"/>
    <p:sldId id="437" r:id="rId21"/>
    <p:sldId id="440" r:id="rId22"/>
    <p:sldId id="450" r:id="rId23"/>
    <p:sldId id="451" r:id="rId24"/>
    <p:sldId id="452" r:id="rId25"/>
    <p:sldId id="453" r:id="rId26"/>
    <p:sldId id="447" r:id="rId27"/>
    <p:sldId id="454" r:id="rId28"/>
    <p:sldId id="26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6" d="100"/>
          <a:sy n="126" d="100"/>
        </p:scale>
        <p:origin x="-120" y="-11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6/6/20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3" y="272171"/>
            <a:ext cx="8728249" cy="4832092"/>
          </a:xfrm>
          <a:prstGeom prst="rect">
            <a:avLst/>
          </a:prstGeom>
        </p:spPr>
        <p:txBody>
          <a:bodyPr wrap="square">
            <a:spAutoFit/>
          </a:bodyPr>
          <a:lstStyle/>
          <a:p>
            <a:r>
              <a:rPr lang="en-US" sz="4400" dirty="0"/>
              <a:t>Revelation 3:15-16</a:t>
            </a:r>
            <a:r>
              <a:rPr lang="en-US" sz="4400" baseline="30000" dirty="0"/>
              <a:t> </a:t>
            </a:r>
            <a:endParaRPr lang="en-US" sz="4400" baseline="30000" dirty="0" smtClean="0"/>
          </a:p>
          <a:p>
            <a:r>
              <a:rPr lang="en-US" sz="4400" dirty="0" smtClean="0"/>
              <a:t>“I </a:t>
            </a:r>
            <a:r>
              <a:rPr lang="en-US" sz="4400" dirty="0"/>
              <a:t>know your works: you are neither cold nor hot. Would that you were either cold or hot! </a:t>
            </a:r>
            <a:r>
              <a:rPr lang="en-US" sz="4400" baseline="30000" dirty="0"/>
              <a:t>16 </a:t>
            </a:r>
            <a:r>
              <a:rPr lang="en-US" sz="4400" dirty="0"/>
              <a:t>So, because you are lukewarm, and neither hot nor cold, I will spit you out of my </a:t>
            </a:r>
            <a:r>
              <a:rPr lang="en-US" sz="4400" dirty="0" smtClean="0"/>
              <a:t>mouth”.</a:t>
            </a:r>
            <a:endParaRPr lang="en-US" sz="4400" dirty="0"/>
          </a:p>
          <a:p>
            <a:r>
              <a:rPr lang="en-US" sz="4400" dirty="0"/>
              <a:t>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680" y="231848"/>
            <a:ext cx="8506516" cy="4278094"/>
          </a:xfrm>
          <a:prstGeom prst="rect">
            <a:avLst/>
          </a:prstGeom>
        </p:spPr>
        <p:txBody>
          <a:bodyPr wrap="square">
            <a:spAutoFit/>
          </a:bodyPr>
          <a:lstStyle/>
          <a:p>
            <a:r>
              <a:rPr lang="en-US" sz="4800" dirty="0"/>
              <a:t>Revelation 3:17</a:t>
            </a:r>
            <a:r>
              <a:rPr lang="en-US" sz="4800" baseline="30000" dirty="0"/>
              <a:t> </a:t>
            </a:r>
            <a:endParaRPr lang="en-US" sz="4800" baseline="30000" dirty="0" smtClean="0"/>
          </a:p>
          <a:p>
            <a:r>
              <a:rPr lang="en-US" sz="4400" dirty="0" smtClean="0"/>
              <a:t>For </a:t>
            </a:r>
            <a:r>
              <a:rPr lang="en-US" sz="4400" dirty="0"/>
              <a:t>you say, I am rich, I have prospered, and I need nothing, </a:t>
            </a:r>
            <a:endParaRPr lang="en-US" sz="4400" dirty="0" smtClean="0"/>
          </a:p>
          <a:p>
            <a:r>
              <a:rPr lang="en-US" sz="4400" dirty="0" smtClean="0"/>
              <a:t>not </a:t>
            </a:r>
            <a:r>
              <a:rPr lang="en-US" sz="4400" dirty="0"/>
              <a:t>realizing that you </a:t>
            </a:r>
            <a:r>
              <a:rPr lang="en-US" sz="4400" dirty="0" smtClean="0"/>
              <a:t>are wretched</a:t>
            </a:r>
            <a:r>
              <a:rPr lang="en-US" sz="4400" dirty="0"/>
              <a:t>,</a:t>
            </a:r>
            <a:r>
              <a:rPr lang="en-US" sz="4400" dirty="0" smtClean="0"/>
              <a:t> pitiable</a:t>
            </a:r>
            <a:r>
              <a:rPr lang="en-US" sz="4400" dirty="0"/>
              <a:t>, poor, blind, and naked.</a:t>
            </a:r>
          </a:p>
          <a:p>
            <a:r>
              <a:rPr lang="en-US" sz="48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995" y="332652"/>
            <a:ext cx="8375491" cy="4216539"/>
          </a:xfrm>
          <a:prstGeom prst="rect">
            <a:avLst/>
          </a:prstGeom>
        </p:spPr>
        <p:txBody>
          <a:bodyPr wrap="square">
            <a:spAutoFit/>
          </a:bodyPr>
          <a:lstStyle/>
          <a:p>
            <a:r>
              <a:rPr lang="en-US" sz="4800" dirty="0"/>
              <a:t>Luke 18:18-19 </a:t>
            </a:r>
            <a:endParaRPr lang="en-US" sz="4800" dirty="0" smtClean="0"/>
          </a:p>
          <a:p>
            <a:r>
              <a:rPr lang="en-US" sz="4400" dirty="0" smtClean="0"/>
              <a:t>And </a:t>
            </a:r>
            <a:r>
              <a:rPr lang="en-US" sz="4400" dirty="0"/>
              <a:t>a ruler asked him, “Good Teacher, what must I do to inherit eternal life?</a:t>
            </a:r>
            <a:r>
              <a:rPr lang="en-US" sz="4400" dirty="0" smtClean="0"/>
              <a:t>”</a:t>
            </a:r>
            <a:r>
              <a:rPr lang="en-US" sz="4400" dirty="0"/>
              <a:t> </a:t>
            </a:r>
            <a:r>
              <a:rPr lang="en-US" sz="4400" baseline="30000" dirty="0"/>
              <a:t>19 </a:t>
            </a:r>
            <a:r>
              <a:rPr lang="en-US" sz="4400" dirty="0"/>
              <a:t>And Jesus said to him, “Why do you call me good? </a:t>
            </a:r>
            <a:endParaRPr lang="en-US" sz="4400" dirty="0" smtClean="0"/>
          </a:p>
          <a:p>
            <a:r>
              <a:rPr lang="en-US" sz="4400" dirty="0" smtClean="0"/>
              <a:t>No </a:t>
            </a:r>
            <a:r>
              <a:rPr lang="en-US" sz="4400" dirty="0"/>
              <a:t>one is good except God alone.</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915" y="362893"/>
            <a:ext cx="8355333" cy="4062650"/>
          </a:xfrm>
          <a:prstGeom prst="rect">
            <a:avLst/>
          </a:prstGeom>
        </p:spPr>
        <p:txBody>
          <a:bodyPr wrap="square">
            <a:spAutoFit/>
          </a:bodyPr>
          <a:lstStyle/>
          <a:p>
            <a:r>
              <a:rPr lang="en-US" sz="6000" dirty="0"/>
              <a:t>Matthew 5:</a:t>
            </a:r>
            <a:r>
              <a:rPr lang="en-US" sz="6000" dirty="0" smtClean="0"/>
              <a:t>3</a:t>
            </a:r>
          </a:p>
          <a:p>
            <a:r>
              <a:rPr lang="en-US" sz="6600" dirty="0" smtClean="0"/>
              <a:t>Blessed </a:t>
            </a:r>
            <a:r>
              <a:rPr lang="en-US" sz="6600" dirty="0"/>
              <a:t>are the poor </a:t>
            </a:r>
            <a:r>
              <a:rPr lang="en-US" sz="6600" dirty="0" smtClean="0"/>
              <a:t>in </a:t>
            </a:r>
            <a:r>
              <a:rPr lang="en-US" sz="6600" dirty="0"/>
              <a:t>spirit, for </a:t>
            </a:r>
            <a:r>
              <a:rPr lang="en-US" sz="6600" dirty="0" smtClean="0"/>
              <a:t> theirs </a:t>
            </a:r>
            <a:r>
              <a:rPr lang="en-US" sz="6600" dirty="0"/>
              <a:t>is the kingdom of heaven.</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85" y="282251"/>
            <a:ext cx="8516595" cy="4401205"/>
          </a:xfrm>
          <a:prstGeom prst="rect">
            <a:avLst/>
          </a:prstGeom>
        </p:spPr>
        <p:txBody>
          <a:bodyPr wrap="square">
            <a:spAutoFit/>
          </a:bodyPr>
          <a:lstStyle/>
          <a:p>
            <a:r>
              <a:rPr lang="en-US" sz="4000" dirty="0"/>
              <a:t>Matthew 15:7-10 </a:t>
            </a:r>
            <a:endParaRPr lang="en-US" sz="4000" dirty="0" smtClean="0"/>
          </a:p>
          <a:p>
            <a:r>
              <a:rPr lang="en-US" sz="4000" dirty="0" smtClean="0"/>
              <a:t>You </a:t>
            </a:r>
            <a:r>
              <a:rPr lang="en-US" sz="4000" dirty="0"/>
              <a:t>hypocrites! Well did Isaiah prophesy of you, when he said: </a:t>
            </a:r>
            <a:r>
              <a:rPr lang="en-US" sz="4000" baseline="30000" dirty="0"/>
              <a:t>8 </a:t>
            </a:r>
            <a:r>
              <a:rPr lang="en-US" sz="4000" dirty="0"/>
              <a:t>“‘This people honors me with their lips, but their heart is far from me; </a:t>
            </a:r>
            <a:r>
              <a:rPr lang="en-US" sz="4000" baseline="30000" dirty="0"/>
              <a:t>9 </a:t>
            </a:r>
            <a:r>
              <a:rPr lang="en-US" sz="4000" dirty="0"/>
              <a:t>in vain do they worship me, teaching as doctrines the commandments of men.’”</a:t>
            </a:r>
            <a:r>
              <a:rPr lang="en-US" sz="4000" dirty="0"/>
              <a:t>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9" y="262089"/>
            <a:ext cx="8607303" cy="4524315"/>
          </a:xfrm>
          <a:prstGeom prst="rect">
            <a:avLst/>
          </a:prstGeom>
        </p:spPr>
        <p:txBody>
          <a:bodyPr wrap="square">
            <a:spAutoFit/>
          </a:bodyPr>
          <a:lstStyle/>
          <a:p>
            <a:r>
              <a:rPr lang="en-US" sz="3200" dirty="0"/>
              <a:t>Matthew 7:21-23</a:t>
            </a:r>
            <a:r>
              <a:rPr lang="en-US" sz="3200" baseline="30000" dirty="0"/>
              <a:t> </a:t>
            </a:r>
            <a:r>
              <a:rPr lang="en-US" sz="3200" dirty="0" smtClean="0"/>
              <a:t>“</a:t>
            </a:r>
            <a:r>
              <a:rPr lang="en-US" sz="3200" dirty="0"/>
              <a:t>Not everyone who says to me, ‘Lord, Lord,’ will enter the kingdom of heaven, but the one who does the will of my Father who is in heaven. </a:t>
            </a:r>
            <a:r>
              <a:rPr lang="en-US" sz="3200" baseline="30000" dirty="0"/>
              <a:t>22 </a:t>
            </a:r>
            <a:r>
              <a:rPr lang="en-US" sz="3200" dirty="0"/>
              <a:t>On that day many will say to me, ‘Lord, Lord, did we not prophesy in your name, and cast out demons in your name, and do many mighty works in your name?’</a:t>
            </a:r>
            <a:r>
              <a:rPr lang="en-US" sz="3200" baseline="30000" dirty="0"/>
              <a:t>23 </a:t>
            </a:r>
            <a:r>
              <a:rPr lang="en-US" sz="3200" dirty="0"/>
              <a:t>And then will I declare to them, ‘I never knew you; depart from me, you workers of lawlessness.</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54" y="126743"/>
            <a:ext cx="8798801" cy="5016757"/>
          </a:xfrm>
          <a:prstGeom prst="rect">
            <a:avLst/>
          </a:prstGeom>
        </p:spPr>
        <p:txBody>
          <a:bodyPr wrap="square">
            <a:spAutoFit/>
          </a:bodyPr>
          <a:lstStyle/>
          <a:p>
            <a:r>
              <a:rPr lang="en-US" sz="3200" dirty="0"/>
              <a:t>2 Timothy 3:1-5 But understand this, that in the last days there will come times of difficulty. </a:t>
            </a:r>
            <a:r>
              <a:rPr lang="en-US" sz="3200" baseline="30000" dirty="0"/>
              <a:t>2 </a:t>
            </a:r>
            <a:r>
              <a:rPr lang="en-US" sz="3200" dirty="0"/>
              <a:t>For people will be lovers of self, lovers of money, </a:t>
            </a:r>
            <a:r>
              <a:rPr lang="en-US" sz="3200" dirty="0" smtClean="0"/>
              <a:t> proud, </a:t>
            </a:r>
            <a:r>
              <a:rPr lang="en-US" sz="3200" dirty="0"/>
              <a:t> arrogant, abusive, disobedient to their parents, ungrateful, unholy, </a:t>
            </a:r>
            <a:r>
              <a:rPr lang="en-US" sz="3200" baseline="30000" dirty="0"/>
              <a:t>3 </a:t>
            </a:r>
            <a:r>
              <a:rPr lang="en-US" sz="3200" dirty="0"/>
              <a:t>heartless, unappeasable, slanderous, without self-control, brutal, not loving good, </a:t>
            </a:r>
            <a:r>
              <a:rPr lang="en-US" sz="3200" baseline="30000" dirty="0"/>
              <a:t>4 </a:t>
            </a:r>
            <a:r>
              <a:rPr lang="en-US" sz="3200" dirty="0"/>
              <a:t>treacherous, reckless, </a:t>
            </a:r>
            <a:r>
              <a:rPr lang="en-US" sz="3200" dirty="0" smtClean="0"/>
              <a:t> swollen </a:t>
            </a:r>
            <a:r>
              <a:rPr lang="en-US" sz="3200" dirty="0"/>
              <a:t>with conceit, lovers of pleasure rather than lovers of God, </a:t>
            </a:r>
            <a:r>
              <a:rPr lang="en-US" sz="3200" baseline="30000" dirty="0"/>
              <a:t>5 </a:t>
            </a:r>
            <a:r>
              <a:rPr lang="en-US" sz="3200" dirty="0"/>
              <a:t>having the appearance of godliness, but denying its power. Avoid such </a:t>
            </a:r>
            <a:r>
              <a:rPr lang="en-US" sz="3200" dirty="0" smtClean="0"/>
              <a:t>people. </a:t>
            </a:r>
            <a:endParaRPr lang="en-US" sz="32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3" y="201608"/>
            <a:ext cx="8728249" cy="5016758"/>
          </a:xfrm>
          <a:prstGeom prst="rect">
            <a:avLst/>
          </a:prstGeom>
        </p:spPr>
        <p:txBody>
          <a:bodyPr wrap="square">
            <a:spAutoFit/>
          </a:bodyPr>
          <a:lstStyle/>
          <a:p>
            <a:r>
              <a:rPr lang="en-US" sz="4000" dirty="0"/>
              <a:t>Revelation 3:18</a:t>
            </a:r>
            <a:r>
              <a:rPr lang="en-US" sz="4000" baseline="30000" dirty="0"/>
              <a:t> </a:t>
            </a:r>
            <a:endParaRPr lang="en-US" sz="4000" baseline="30000" dirty="0" smtClean="0"/>
          </a:p>
          <a:p>
            <a:r>
              <a:rPr lang="en-US" sz="4000" dirty="0" smtClean="0"/>
              <a:t>I </a:t>
            </a:r>
            <a:r>
              <a:rPr lang="en-US" sz="4000" dirty="0"/>
              <a:t>counsel you to buy from me gold refined by fire, so that you may be rich, and white garments so that you may clothe yourself and the shame of your nakedness may not be seen, and salve to anoint your eyes, so that you may see.</a:t>
            </a:r>
          </a:p>
          <a:p>
            <a:r>
              <a:rPr lang="en-US" sz="4000" dirty="0"/>
              <a:t> </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63" y="241928"/>
            <a:ext cx="8577067" cy="4154983"/>
          </a:xfrm>
          <a:prstGeom prst="rect">
            <a:avLst/>
          </a:prstGeom>
        </p:spPr>
        <p:txBody>
          <a:bodyPr wrap="square">
            <a:spAutoFit/>
          </a:bodyPr>
          <a:lstStyle/>
          <a:p>
            <a:r>
              <a:rPr lang="en-US" sz="4400" dirty="0"/>
              <a:t>Isaiah 61:</a:t>
            </a:r>
            <a:r>
              <a:rPr lang="en-US" sz="4400" dirty="0" smtClean="0"/>
              <a:t>10</a:t>
            </a:r>
          </a:p>
          <a:p>
            <a:r>
              <a:rPr lang="en-US" sz="4400" baseline="30000" dirty="0"/>
              <a:t> </a:t>
            </a:r>
            <a:r>
              <a:rPr lang="en-US" sz="4400" dirty="0"/>
              <a:t>I will greatly rejoice in the Lord; my soul shall exult in my God, for he has clothed me with the garments of salvation; he has covered me with the robe of righteousness,</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074" y="272171"/>
            <a:ext cx="8345254" cy="3785652"/>
          </a:xfrm>
          <a:prstGeom prst="rect">
            <a:avLst/>
          </a:prstGeom>
        </p:spPr>
        <p:txBody>
          <a:bodyPr wrap="square">
            <a:spAutoFit/>
          </a:bodyPr>
          <a:lstStyle/>
          <a:p>
            <a:r>
              <a:rPr lang="en-US" sz="6000" dirty="0"/>
              <a:t>Revelation 3:19 </a:t>
            </a:r>
            <a:endParaRPr lang="en-US" sz="6000" dirty="0" smtClean="0"/>
          </a:p>
          <a:p>
            <a:r>
              <a:rPr lang="en-US" sz="6000" dirty="0" smtClean="0"/>
              <a:t>Those </a:t>
            </a:r>
            <a:r>
              <a:rPr lang="en-US" sz="6000" dirty="0"/>
              <a:t>whom I love, </a:t>
            </a:r>
            <a:endParaRPr lang="en-US" sz="6000" dirty="0" smtClean="0"/>
          </a:p>
          <a:p>
            <a:r>
              <a:rPr lang="en-US" sz="6000" dirty="0" smtClean="0"/>
              <a:t>I </a:t>
            </a:r>
            <a:r>
              <a:rPr lang="en-US" sz="6000" dirty="0"/>
              <a:t>reprove and discipline, </a:t>
            </a:r>
            <a:endParaRPr lang="en-US" sz="6000" dirty="0" smtClean="0"/>
          </a:p>
          <a:p>
            <a:r>
              <a:rPr lang="en-US" sz="6000" dirty="0" smtClean="0"/>
              <a:t>so </a:t>
            </a:r>
            <a:r>
              <a:rPr lang="en-US" sz="6000" dirty="0"/>
              <a:t>be zealous and repent.</a:t>
            </a:r>
            <a:r>
              <a:rPr lang="en-US" sz="6000"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0" y="0"/>
            <a:ext cx="9135879" cy="5143500"/>
          </a:xfrm>
          <a:prstGeom prst="rect">
            <a:avLst/>
          </a:prstGeom>
        </p:spPr>
      </p:pic>
      <p:sp>
        <p:nvSpPr>
          <p:cNvPr id="8" name="TextBox 7"/>
          <p:cNvSpPr txBox="1"/>
          <p:nvPr/>
        </p:nvSpPr>
        <p:spPr>
          <a:xfrm>
            <a:off x="2257654" y="2435138"/>
            <a:ext cx="6376644" cy="2554545"/>
          </a:xfrm>
          <a:prstGeom prst="rect">
            <a:avLst/>
          </a:prstGeom>
          <a:noFill/>
        </p:spPr>
        <p:txBody>
          <a:bodyPr wrap="square" rtlCol="0">
            <a:spAutoFit/>
          </a:bodyPr>
          <a:lstStyle/>
          <a:p>
            <a:pPr algn="ctr"/>
            <a:r>
              <a:rPr lang="en-US" sz="8000" dirty="0" smtClean="0">
                <a:solidFill>
                  <a:schemeClr val="tx2"/>
                </a:solidFill>
                <a:latin typeface="Cracked"/>
                <a:cs typeface="Cracked"/>
              </a:rPr>
              <a:t>Deception</a:t>
            </a:r>
          </a:p>
          <a:p>
            <a:pPr algn="ctr"/>
            <a:r>
              <a:rPr lang="en-US" sz="4800" dirty="0">
                <a:solidFill>
                  <a:schemeClr val="tx2"/>
                </a:solidFill>
                <a:latin typeface="Cracked"/>
                <a:cs typeface="Cracked"/>
              </a:rPr>
              <a:t>Revelation 3:14-22</a:t>
            </a:r>
            <a:r>
              <a:rPr lang="en-US" sz="4800" baseline="30000" dirty="0">
                <a:solidFill>
                  <a:schemeClr val="tx2"/>
                </a:solidFill>
                <a:latin typeface="Cracked"/>
                <a:cs typeface="Cracked"/>
              </a:rPr>
              <a:t> </a:t>
            </a:r>
            <a:r>
              <a:rPr lang="en-US" sz="8000" dirty="0">
                <a:solidFill>
                  <a:schemeClr val="tx2"/>
                </a:solidFill>
                <a:latin typeface="Cracked"/>
                <a:cs typeface="Cracked"/>
              </a:rPr>
              <a:t> </a:t>
            </a:r>
          </a:p>
        </p:txBody>
      </p:sp>
    </p:spTree>
    <p:extLst>
      <p:ext uri="{BB962C8B-B14F-4D97-AF65-F5344CB8AC3E}">
        <p14:creationId xmlns:p14="http://schemas.microsoft.com/office/powerpoint/2010/main" val="1216441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363" y="252010"/>
            <a:ext cx="8526673" cy="4524315"/>
          </a:xfrm>
          <a:prstGeom prst="rect">
            <a:avLst/>
          </a:prstGeom>
        </p:spPr>
        <p:txBody>
          <a:bodyPr wrap="square">
            <a:spAutoFit/>
          </a:bodyPr>
          <a:lstStyle/>
          <a:p>
            <a:r>
              <a:rPr lang="en-US" sz="4800" dirty="0"/>
              <a:t>1 Corinthians 11:32</a:t>
            </a:r>
            <a:r>
              <a:rPr lang="en-US" sz="4800" baseline="30000" dirty="0"/>
              <a:t> </a:t>
            </a:r>
            <a:r>
              <a:rPr lang="en-US" sz="4800" baseline="30000" dirty="0" smtClean="0"/>
              <a:t> </a:t>
            </a:r>
            <a:r>
              <a:rPr lang="en-US" sz="4800" dirty="0" smtClean="0"/>
              <a:t>Nevertheless</a:t>
            </a:r>
            <a:r>
              <a:rPr lang="en-US" sz="4800" dirty="0"/>
              <a:t>, when we are judged in this way by the Lord, we are being disciplined so that we will not be finally condemned with the world.</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85" y="272170"/>
            <a:ext cx="8526673" cy="4524315"/>
          </a:xfrm>
          <a:prstGeom prst="rect">
            <a:avLst/>
          </a:prstGeom>
        </p:spPr>
        <p:txBody>
          <a:bodyPr wrap="square">
            <a:spAutoFit/>
          </a:bodyPr>
          <a:lstStyle/>
          <a:p>
            <a:r>
              <a:rPr lang="en-US" sz="4800" dirty="0"/>
              <a:t>Ephesians 4:18</a:t>
            </a:r>
            <a:r>
              <a:rPr lang="en-US" sz="4800" baseline="30000" dirty="0"/>
              <a:t> </a:t>
            </a:r>
            <a:endParaRPr lang="en-US" sz="4800" baseline="30000" dirty="0" smtClean="0"/>
          </a:p>
          <a:p>
            <a:r>
              <a:rPr lang="en-US" sz="4800" dirty="0" smtClean="0"/>
              <a:t>They</a:t>
            </a:r>
            <a:r>
              <a:rPr lang="en-US" sz="4800" dirty="0"/>
              <a:t> are darkened in their understanding, alienated from the life of God because of the ignorance that is in them, due to their hardness of heart.</a:t>
            </a:r>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01" y="272170"/>
            <a:ext cx="8476279" cy="4524316"/>
          </a:xfrm>
          <a:prstGeom prst="rect">
            <a:avLst/>
          </a:prstGeom>
        </p:spPr>
        <p:txBody>
          <a:bodyPr wrap="square">
            <a:spAutoFit/>
          </a:bodyPr>
          <a:lstStyle/>
          <a:p>
            <a:r>
              <a:rPr lang="en-US" sz="3600" dirty="0"/>
              <a:t>Ephesians 1:17-18</a:t>
            </a:r>
            <a:r>
              <a:rPr lang="en-US" sz="3600" baseline="30000" dirty="0"/>
              <a:t> </a:t>
            </a:r>
            <a:r>
              <a:rPr lang="en-US" sz="3600" baseline="30000" dirty="0"/>
              <a:t> </a:t>
            </a:r>
            <a:r>
              <a:rPr lang="en-US" sz="3600" dirty="0" smtClean="0"/>
              <a:t>that</a:t>
            </a:r>
            <a:r>
              <a:rPr lang="en-US" sz="3600" dirty="0"/>
              <a:t> the God of our Lord Jesus Christ, the Father of glory, may give you the Spirit of wisdom and of revelation in the knowledge of him, </a:t>
            </a:r>
            <a:r>
              <a:rPr lang="en-US" sz="3600" baseline="30000" dirty="0"/>
              <a:t>18 </a:t>
            </a:r>
            <a:r>
              <a:rPr lang="en-US" sz="3600" dirty="0"/>
              <a:t>having the eyes of your hearts enlightened, that you may know what is the hope to which he has called you, what are the riches of his glorious inheritance in the saints</a:t>
            </a:r>
          </a:p>
        </p:txBody>
      </p:sp>
    </p:spTree>
    <p:extLst>
      <p:ext uri="{BB962C8B-B14F-4D97-AF65-F5344CB8AC3E}">
        <p14:creationId xmlns:p14="http://schemas.microsoft.com/office/powerpoint/2010/main" val="321363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521" y="312491"/>
            <a:ext cx="8526673" cy="4154983"/>
          </a:xfrm>
          <a:prstGeom prst="rect">
            <a:avLst/>
          </a:prstGeom>
        </p:spPr>
        <p:txBody>
          <a:bodyPr wrap="square">
            <a:spAutoFit/>
          </a:bodyPr>
          <a:lstStyle/>
          <a:p>
            <a:r>
              <a:rPr lang="en-US" sz="6600" dirty="0"/>
              <a:t>Psalm 119:</a:t>
            </a:r>
            <a:r>
              <a:rPr lang="en-US" sz="6600" dirty="0" smtClean="0"/>
              <a:t>18</a:t>
            </a:r>
            <a:r>
              <a:rPr lang="en-US" sz="6600" baseline="30000" dirty="0" smtClean="0"/>
              <a:t>  </a:t>
            </a:r>
          </a:p>
          <a:p>
            <a:r>
              <a:rPr lang="en-US" sz="6600" dirty="0" smtClean="0"/>
              <a:t>Open </a:t>
            </a:r>
            <a:r>
              <a:rPr lang="en-US" sz="6600" dirty="0"/>
              <a:t>my eyes, that I may behold wondrous things out of your law.</a:t>
            </a:r>
          </a:p>
        </p:txBody>
      </p:sp>
    </p:spTree>
    <p:extLst>
      <p:ext uri="{BB962C8B-B14F-4D97-AF65-F5344CB8AC3E}">
        <p14:creationId xmlns:p14="http://schemas.microsoft.com/office/powerpoint/2010/main" val="7755166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01" y="302412"/>
            <a:ext cx="8516594" cy="4524316"/>
          </a:xfrm>
          <a:prstGeom prst="rect">
            <a:avLst/>
          </a:prstGeom>
        </p:spPr>
        <p:txBody>
          <a:bodyPr wrap="square">
            <a:spAutoFit/>
          </a:bodyPr>
          <a:lstStyle/>
          <a:p>
            <a:r>
              <a:rPr lang="en-US" sz="3600" dirty="0"/>
              <a:t>Revelation 3:20-21 </a:t>
            </a:r>
            <a:endParaRPr lang="en-US" sz="3600" dirty="0" smtClean="0"/>
          </a:p>
          <a:p>
            <a:r>
              <a:rPr lang="en-US" sz="3600" baseline="30000" dirty="0" smtClean="0"/>
              <a:t> </a:t>
            </a:r>
            <a:r>
              <a:rPr lang="en-US" sz="3600" dirty="0"/>
              <a:t>Behold, I stand at the door and knock. If anyone hears my voice and opens the door, </a:t>
            </a:r>
            <a:endParaRPr lang="en-US" sz="3600" dirty="0" smtClean="0"/>
          </a:p>
          <a:p>
            <a:r>
              <a:rPr lang="en-US" sz="3600" dirty="0" smtClean="0"/>
              <a:t>I </a:t>
            </a:r>
            <a:r>
              <a:rPr lang="en-US" sz="3600" dirty="0"/>
              <a:t>will come in to him and eat with him, and he with me. </a:t>
            </a:r>
            <a:r>
              <a:rPr lang="en-US" sz="3600" baseline="30000" dirty="0"/>
              <a:t>21 </a:t>
            </a:r>
            <a:r>
              <a:rPr lang="en-US" sz="3600" dirty="0"/>
              <a:t>The one who conquers, I will grant him to sit with me on my throne, as I also conquered and sat down with my Father on his throne. </a:t>
            </a:r>
          </a:p>
        </p:txBody>
      </p:sp>
    </p:spTree>
    <p:extLst>
      <p:ext uri="{BB962C8B-B14F-4D97-AF65-F5344CB8AC3E}">
        <p14:creationId xmlns:p14="http://schemas.microsoft.com/office/powerpoint/2010/main" val="20473598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995" y="302411"/>
            <a:ext cx="8446042" cy="5170646"/>
          </a:xfrm>
          <a:prstGeom prst="rect">
            <a:avLst/>
          </a:prstGeom>
        </p:spPr>
        <p:txBody>
          <a:bodyPr wrap="square">
            <a:spAutoFit/>
          </a:bodyPr>
          <a:lstStyle/>
          <a:p>
            <a:r>
              <a:rPr lang="en-US" sz="6600" dirty="0"/>
              <a:t>Revelation 3:20 </a:t>
            </a:r>
            <a:endParaRPr lang="en-US" sz="6600" dirty="0" smtClean="0"/>
          </a:p>
          <a:p>
            <a:r>
              <a:rPr lang="en-US" sz="6600" dirty="0" smtClean="0"/>
              <a:t>“He </a:t>
            </a:r>
            <a:r>
              <a:rPr lang="en-US" sz="6600" dirty="0"/>
              <a:t>who has an ear, let him hear what the Spirit says to the churches</a:t>
            </a:r>
            <a:r>
              <a:rPr lang="en-US" sz="6600" dirty="0" smtClean="0"/>
              <a:t>.”</a:t>
            </a:r>
            <a:endParaRPr lang="en-US" sz="6600" dirty="0"/>
          </a:p>
          <a:p>
            <a:r>
              <a:rPr lang="en-US" sz="6600" dirty="0"/>
              <a:t> </a:t>
            </a:r>
          </a:p>
        </p:txBody>
      </p:sp>
    </p:spTree>
    <p:extLst>
      <p:ext uri="{BB962C8B-B14F-4D97-AF65-F5344CB8AC3E}">
        <p14:creationId xmlns:p14="http://schemas.microsoft.com/office/powerpoint/2010/main" val="7675585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1200" y="0"/>
            <a:ext cx="7715250" cy="5143500"/>
          </a:xfrm>
          <a:prstGeom prst="rect">
            <a:avLst/>
          </a:prstGeom>
        </p:spPr>
      </p:pic>
      <p:sp>
        <p:nvSpPr>
          <p:cNvPr id="6" name="TextBox 5"/>
          <p:cNvSpPr txBox="1"/>
          <p:nvPr/>
        </p:nvSpPr>
        <p:spPr>
          <a:xfrm>
            <a:off x="2407813" y="308336"/>
            <a:ext cx="4008127" cy="2185214"/>
          </a:xfrm>
          <a:prstGeom prst="rect">
            <a:avLst/>
          </a:prstGeom>
          <a:noFill/>
        </p:spPr>
        <p:txBody>
          <a:bodyPr wrap="square" rtlCol="0">
            <a:spAutoFit/>
          </a:bodyPr>
          <a:lstStyle/>
          <a:p>
            <a:pPr algn="ctr"/>
            <a:r>
              <a:rPr lang="en-US" sz="4400" dirty="0" smtClean="0">
                <a:latin typeface="Apple Chancery"/>
                <a:cs typeface="Apple Chancery"/>
              </a:rPr>
              <a:t>C</a:t>
            </a:r>
            <a:r>
              <a:rPr lang="en-US" sz="4800" dirty="0" smtClean="0">
                <a:latin typeface="Apple Chancery"/>
                <a:cs typeface="Apple Chancery"/>
              </a:rPr>
              <a:t>elebrate</a:t>
            </a:r>
            <a:r>
              <a:rPr lang="en-US" sz="4400" dirty="0" smtClean="0">
                <a:latin typeface="Apple Chancery"/>
                <a:cs typeface="Apple Chancery"/>
              </a:rPr>
              <a:t> </a:t>
            </a:r>
          </a:p>
          <a:p>
            <a:pPr algn="ctr"/>
            <a:r>
              <a:rPr lang="en-US" sz="4400" dirty="0" smtClean="0">
                <a:latin typeface="Apple Chancery"/>
                <a:cs typeface="Apple Chancery"/>
              </a:rPr>
              <a:t>The Bread </a:t>
            </a:r>
          </a:p>
          <a:p>
            <a:pPr algn="ctr"/>
            <a:r>
              <a:rPr lang="en-US" sz="4400" dirty="0" smtClean="0">
                <a:latin typeface="Apple Chancery"/>
                <a:cs typeface="Apple Chancery"/>
              </a:rPr>
              <a:t>Of Life</a:t>
            </a:r>
            <a:endParaRPr lang="en-US" sz="4400" dirty="0">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0" y="0"/>
            <a:ext cx="9135879" cy="5143500"/>
          </a:xfrm>
          <a:prstGeom prst="rect">
            <a:avLst/>
          </a:prstGeom>
        </p:spPr>
      </p:pic>
      <p:sp>
        <p:nvSpPr>
          <p:cNvPr id="8" name="TextBox 7"/>
          <p:cNvSpPr txBox="1"/>
          <p:nvPr/>
        </p:nvSpPr>
        <p:spPr>
          <a:xfrm>
            <a:off x="2257654" y="2435138"/>
            <a:ext cx="6376644" cy="2554545"/>
          </a:xfrm>
          <a:prstGeom prst="rect">
            <a:avLst/>
          </a:prstGeom>
          <a:noFill/>
        </p:spPr>
        <p:txBody>
          <a:bodyPr wrap="square" rtlCol="0">
            <a:spAutoFit/>
          </a:bodyPr>
          <a:lstStyle/>
          <a:p>
            <a:pPr algn="ctr"/>
            <a:r>
              <a:rPr lang="en-US" sz="8000" dirty="0" smtClean="0">
                <a:solidFill>
                  <a:schemeClr val="tx2"/>
                </a:solidFill>
                <a:latin typeface="Cracked"/>
                <a:cs typeface="Cracked"/>
              </a:rPr>
              <a:t>Deception</a:t>
            </a:r>
          </a:p>
          <a:p>
            <a:pPr algn="ctr"/>
            <a:r>
              <a:rPr lang="en-US" sz="4800" dirty="0">
                <a:solidFill>
                  <a:schemeClr val="tx2"/>
                </a:solidFill>
                <a:latin typeface="Cracked"/>
                <a:cs typeface="Cracked"/>
              </a:rPr>
              <a:t>Revelation 3:14-22</a:t>
            </a:r>
            <a:r>
              <a:rPr lang="en-US" sz="4800" baseline="30000" dirty="0">
                <a:solidFill>
                  <a:schemeClr val="tx2"/>
                </a:solidFill>
                <a:latin typeface="Cracked"/>
                <a:cs typeface="Cracked"/>
              </a:rPr>
              <a:t> </a:t>
            </a:r>
            <a:r>
              <a:rPr lang="en-US" sz="8000" dirty="0">
                <a:solidFill>
                  <a:schemeClr val="tx2"/>
                </a:solidFill>
                <a:latin typeface="Cracked"/>
                <a:cs typeface="Cracked"/>
              </a:rPr>
              <a:t> </a:t>
            </a:r>
          </a:p>
        </p:txBody>
      </p:sp>
    </p:spTree>
    <p:extLst>
      <p:ext uri="{BB962C8B-B14F-4D97-AF65-F5344CB8AC3E}">
        <p14:creationId xmlns:p14="http://schemas.microsoft.com/office/powerpoint/2010/main" val="36324508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778" y="94397"/>
            <a:ext cx="8803983" cy="5262979"/>
          </a:xfrm>
          <a:prstGeom prst="rect">
            <a:avLst/>
          </a:prstGeom>
        </p:spPr>
        <p:txBody>
          <a:bodyPr wrap="square">
            <a:spAutoFit/>
          </a:bodyPr>
          <a:lstStyle/>
          <a:p>
            <a:r>
              <a:rPr lang="en-US" sz="2800" b="1" u="sng" dirty="0"/>
              <a:t>Church  </a:t>
            </a:r>
            <a:r>
              <a:rPr lang="en-US" sz="2800" u="sng" dirty="0"/>
              <a:t>                      </a:t>
            </a:r>
            <a:r>
              <a:rPr lang="en-US" sz="2800" b="1" u="sng" dirty="0"/>
              <a:t>Church Period                        Dates</a:t>
            </a:r>
            <a:endParaRPr lang="en-US" sz="2800" dirty="0"/>
          </a:p>
          <a:p>
            <a:r>
              <a:rPr lang="en-US" sz="2800" dirty="0"/>
              <a:t>Ephesus                     Apostolic Church                  AD30-100  </a:t>
            </a:r>
          </a:p>
          <a:p>
            <a:r>
              <a:rPr lang="en-US" sz="2000" dirty="0" smtClean="0">
                <a:solidFill>
                  <a:srgbClr val="FF0000"/>
                </a:solidFill>
              </a:rPr>
              <a:t>Desired</a:t>
            </a:r>
            <a:endParaRPr lang="en-US" sz="2000" dirty="0">
              <a:solidFill>
                <a:srgbClr val="FF0000"/>
              </a:solidFill>
            </a:endParaRPr>
          </a:p>
          <a:p>
            <a:r>
              <a:rPr lang="en-US" sz="2800" dirty="0"/>
              <a:t> </a:t>
            </a:r>
            <a:endParaRPr lang="en-US" sz="2800" dirty="0" smtClean="0"/>
          </a:p>
          <a:p>
            <a:r>
              <a:rPr lang="en-US" sz="2800" dirty="0" smtClean="0"/>
              <a:t>Smyrna                     </a:t>
            </a:r>
            <a:r>
              <a:rPr lang="en-US" sz="2800" dirty="0"/>
              <a:t>Persecuted Church              AD 100-313     </a:t>
            </a:r>
          </a:p>
          <a:p>
            <a:r>
              <a:rPr lang="en-US" sz="2000" dirty="0" smtClean="0">
                <a:solidFill>
                  <a:srgbClr val="FF0000"/>
                </a:solidFill>
              </a:rPr>
              <a:t>Myrrh</a:t>
            </a:r>
            <a:endParaRPr lang="en-US" sz="2000" dirty="0">
              <a:solidFill>
                <a:srgbClr val="FF0000"/>
              </a:solidFill>
            </a:endParaRPr>
          </a:p>
          <a:p>
            <a:r>
              <a:rPr lang="en-US" sz="2800" dirty="0"/>
              <a:t> </a:t>
            </a:r>
          </a:p>
          <a:p>
            <a:r>
              <a:rPr lang="en-US" sz="2800" dirty="0" smtClean="0"/>
              <a:t>Pergamum                    </a:t>
            </a:r>
            <a:r>
              <a:rPr lang="en-US" sz="2800" dirty="0"/>
              <a:t>State Church                    AD 313-590 </a:t>
            </a:r>
          </a:p>
          <a:p>
            <a:r>
              <a:rPr lang="en-US" sz="2000" dirty="0" smtClean="0">
                <a:solidFill>
                  <a:srgbClr val="FF0000"/>
                </a:solidFill>
              </a:rPr>
              <a:t>Thoroughly </a:t>
            </a:r>
            <a:r>
              <a:rPr lang="en-US" sz="2000" dirty="0">
                <a:solidFill>
                  <a:srgbClr val="FF0000"/>
                </a:solidFill>
              </a:rPr>
              <a:t>Married</a:t>
            </a:r>
          </a:p>
          <a:p>
            <a:endParaRPr lang="en-US" sz="2000" dirty="0"/>
          </a:p>
          <a:p>
            <a:r>
              <a:rPr lang="en-US" sz="2800" dirty="0" smtClean="0"/>
              <a:t>Thyatira                        </a:t>
            </a:r>
            <a:r>
              <a:rPr lang="en-US" sz="2800" dirty="0"/>
              <a:t>Papal Church                   AD 600-1517</a:t>
            </a:r>
            <a:r>
              <a:rPr lang="en-US" sz="2000" dirty="0"/>
              <a:t> </a:t>
            </a:r>
            <a:r>
              <a:rPr lang="en-US" sz="2000" dirty="0">
                <a:solidFill>
                  <a:srgbClr val="FF0000"/>
                </a:solidFill>
              </a:rPr>
              <a:t>Perpetual Sacrifice</a:t>
            </a:r>
          </a:p>
          <a:p>
            <a:endParaRPr lang="en-US" sz="2000" dirty="0"/>
          </a:p>
          <a:p>
            <a:r>
              <a:rPr lang="en-US" sz="2000" dirty="0"/>
              <a:t>  </a:t>
            </a:r>
          </a:p>
        </p:txBody>
      </p:sp>
    </p:spTree>
    <p:extLst>
      <p:ext uri="{BB962C8B-B14F-4D97-AF65-F5344CB8AC3E}">
        <p14:creationId xmlns:p14="http://schemas.microsoft.com/office/powerpoint/2010/main" val="2194541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00331" y="223117"/>
            <a:ext cx="8537975" cy="3693319"/>
          </a:xfrm>
          <a:prstGeom prst="rect">
            <a:avLst/>
          </a:prstGeom>
        </p:spPr>
        <p:txBody>
          <a:bodyPr wrap="square">
            <a:spAutoFit/>
          </a:bodyPr>
          <a:lstStyle/>
          <a:p>
            <a:r>
              <a:rPr lang="en-US" sz="2800" b="1" u="sng" dirty="0"/>
              <a:t>Church  </a:t>
            </a:r>
            <a:r>
              <a:rPr lang="en-US" sz="2800" u="sng" dirty="0"/>
              <a:t>                      </a:t>
            </a:r>
            <a:r>
              <a:rPr lang="en-US" sz="2800" b="1" u="sng" dirty="0"/>
              <a:t>Church Period                   </a:t>
            </a:r>
            <a:r>
              <a:rPr lang="en-US" sz="2800" b="1" u="sng" dirty="0" smtClean="0"/>
              <a:t>      Dates</a:t>
            </a:r>
            <a:endParaRPr lang="en-US" sz="2800" dirty="0"/>
          </a:p>
          <a:p>
            <a:r>
              <a:rPr lang="en-US" sz="2800" dirty="0"/>
              <a:t>Sardis                      Reformation Church        </a:t>
            </a:r>
            <a:r>
              <a:rPr lang="en-US" sz="2800" dirty="0" smtClean="0"/>
              <a:t>AD </a:t>
            </a:r>
            <a:r>
              <a:rPr lang="en-US" sz="2800" dirty="0"/>
              <a:t>1517-1648   </a:t>
            </a:r>
            <a:endParaRPr lang="en-US" sz="2800" dirty="0" smtClean="0"/>
          </a:p>
          <a:p>
            <a:r>
              <a:rPr lang="en-US" sz="2000" dirty="0" smtClean="0">
                <a:solidFill>
                  <a:srgbClr val="FF0000"/>
                </a:solidFill>
              </a:rPr>
              <a:t>Escaping</a:t>
            </a:r>
            <a:endParaRPr lang="en-US" sz="2000" dirty="0">
              <a:solidFill>
                <a:srgbClr val="FF0000"/>
              </a:solidFill>
            </a:endParaRPr>
          </a:p>
          <a:p>
            <a:pPr algn="ctr"/>
            <a:r>
              <a:rPr lang="en-US" dirty="0" smtClean="0"/>
              <a:t> </a:t>
            </a:r>
          </a:p>
          <a:p>
            <a:r>
              <a:rPr lang="en-US" sz="2800" dirty="0" smtClean="0"/>
              <a:t>Philadelphia            Missionary Church          AD 1648-1900</a:t>
            </a:r>
          </a:p>
          <a:p>
            <a:r>
              <a:rPr lang="en-US" sz="2000" dirty="0" smtClean="0">
                <a:solidFill>
                  <a:srgbClr val="FF0000"/>
                </a:solidFill>
              </a:rPr>
              <a:t>Brotherly </a:t>
            </a:r>
            <a:r>
              <a:rPr lang="en-US" sz="2000" dirty="0">
                <a:solidFill>
                  <a:srgbClr val="FF0000"/>
                </a:solidFill>
              </a:rPr>
              <a:t>Love</a:t>
            </a:r>
          </a:p>
          <a:p>
            <a:pPr algn="ctr"/>
            <a:r>
              <a:rPr lang="en-US" dirty="0"/>
              <a:t> </a:t>
            </a:r>
          </a:p>
          <a:p>
            <a:r>
              <a:rPr lang="en-US" sz="2800" dirty="0"/>
              <a:t>Laodicea                    Apostasy Church           </a:t>
            </a:r>
            <a:r>
              <a:rPr lang="en-US" sz="2800" dirty="0" smtClean="0"/>
              <a:t>AD </a:t>
            </a:r>
            <a:r>
              <a:rPr lang="en-US" sz="2800" dirty="0"/>
              <a:t>1900-</a:t>
            </a:r>
            <a:r>
              <a:rPr lang="en-US" sz="2800" dirty="0" smtClean="0"/>
              <a:t>NOW </a:t>
            </a:r>
          </a:p>
          <a:p>
            <a:r>
              <a:rPr lang="en-US" sz="2000" dirty="0" smtClean="0">
                <a:solidFill>
                  <a:srgbClr val="FF0000"/>
                </a:solidFill>
              </a:rPr>
              <a:t>People </a:t>
            </a:r>
            <a:r>
              <a:rPr lang="en-US" sz="2000" dirty="0">
                <a:solidFill>
                  <a:srgbClr val="FF0000"/>
                </a:solidFill>
              </a:rPr>
              <a:t>Ruling</a:t>
            </a:r>
          </a:p>
          <a:p>
            <a:endParaRPr lang="en-US" dirty="0"/>
          </a:p>
        </p:txBody>
      </p:sp>
    </p:spTree>
    <p:extLst>
      <p:ext uri="{BB962C8B-B14F-4D97-AF65-F5344CB8AC3E}">
        <p14:creationId xmlns:p14="http://schemas.microsoft.com/office/powerpoint/2010/main" val="288609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69" y="252008"/>
            <a:ext cx="8718171" cy="4524316"/>
          </a:xfrm>
          <a:prstGeom prst="rect">
            <a:avLst/>
          </a:prstGeom>
        </p:spPr>
        <p:txBody>
          <a:bodyPr wrap="square">
            <a:spAutoFit/>
          </a:bodyPr>
          <a:lstStyle/>
          <a:p>
            <a:r>
              <a:rPr lang="en-US" sz="3600" dirty="0"/>
              <a:t>Revelation 3:14-22</a:t>
            </a:r>
            <a:r>
              <a:rPr lang="en-US" sz="3600" baseline="30000" dirty="0"/>
              <a:t> </a:t>
            </a:r>
            <a:r>
              <a:rPr lang="en-US" sz="3600" dirty="0" smtClean="0"/>
              <a:t>“</a:t>
            </a:r>
            <a:r>
              <a:rPr lang="en-US" sz="3600" dirty="0"/>
              <a:t>And to the angel of the church in Laodicea write: ‘The words of the Amen, the faithful and true witness, the beginning of God's creation.</a:t>
            </a:r>
            <a:r>
              <a:rPr lang="en-US" sz="3600" baseline="30000" dirty="0"/>
              <a:t>15 </a:t>
            </a:r>
            <a:r>
              <a:rPr lang="en-US" sz="3600" dirty="0"/>
              <a:t>“‘I know your works: you are neither cold nor hot. Would that you were either cold or hot! </a:t>
            </a:r>
            <a:r>
              <a:rPr lang="en-US" sz="3600" baseline="30000" dirty="0"/>
              <a:t>16 </a:t>
            </a:r>
            <a:r>
              <a:rPr lang="en-US" sz="3600" dirty="0"/>
              <a:t>So, because you are lukewarm, and neither hot nor cold, I will spit you out of my </a:t>
            </a:r>
            <a:r>
              <a:rPr lang="en-US" sz="3600" dirty="0" smtClean="0"/>
              <a:t>mouth</a:t>
            </a:r>
            <a:r>
              <a:rPr lang="mr-IN" sz="3600" dirty="0" smtClean="0"/>
              <a:t>……</a:t>
            </a:r>
            <a:r>
              <a:rPr lang="en-US" sz="3600" dirty="0" smtClean="0"/>
              <a:t>...</a:t>
            </a:r>
            <a:r>
              <a:rPr lang="en-US" sz="3600" dirty="0"/>
              <a:t> </a:t>
            </a:r>
            <a:r>
              <a:rPr lang="en-US" sz="3600" dirty="0"/>
              <a:t>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12443" y="322571"/>
            <a:ext cx="8556909" cy="4031873"/>
          </a:xfrm>
          <a:prstGeom prst="rect">
            <a:avLst/>
          </a:prstGeom>
        </p:spPr>
        <p:txBody>
          <a:bodyPr wrap="square">
            <a:spAutoFit/>
          </a:bodyPr>
          <a:lstStyle/>
          <a:p>
            <a:r>
              <a:rPr lang="mr-IN" sz="3200" baseline="30000" dirty="0" smtClean="0"/>
              <a:t>……</a:t>
            </a:r>
            <a:r>
              <a:rPr lang="en-US" sz="3200" baseline="30000" dirty="0" smtClean="0"/>
              <a:t>.17</a:t>
            </a:r>
            <a:r>
              <a:rPr lang="en-US" sz="3200" baseline="30000" dirty="0"/>
              <a:t> </a:t>
            </a:r>
            <a:r>
              <a:rPr lang="en-US" sz="3200" dirty="0"/>
              <a:t>For you say, I am rich, I have prospered, and I need nothing, not realizing that you are wretched, pitiable, poor, blind, and naked. </a:t>
            </a:r>
            <a:r>
              <a:rPr lang="en-US" sz="3200" dirty="0" smtClean="0"/>
              <a:t> </a:t>
            </a:r>
            <a:r>
              <a:rPr lang="en-US" sz="3200" baseline="30000" dirty="0" smtClean="0"/>
              <a:t>18</a:t>
            </a:r>
            <a:r>
              <a:rPr lang="en-US" sz="3200" baseline="30000" dirty="0"/>
              <a:t> </a:t>
            </a:r>
            <a:r>
              <a:rPr lang="en-US" sz="3200" dirty="0"/>
              <a:t>I counsel you to buy from me gold refined by fire, so that you may be rich, and white garments so that you may clothe yourself and the shame of your nakedness may not be seen, and salve to anoint your eyes, so that you may </a:t>
            </a:r>
            <a:r>
              <a:rPr lang="en-US" sz="3200" dirty="0" smtClean="0"/>
              <a:t>see</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4" y="282250"/>
            <a:ext cx="8748406" cy="4524315"/>
          </a:xfrm>
          <a:prstGeom prst="rect">
            <a:avLst/>
          </a:prstGeom>
        </p:spPr>
        <p:txBody>
          <a:bodyPr wrap="square">
            <a:spAutoFit/>
          </a:bodyPr>
          <a:lstStyle/>
          <a:p>
            <a:r>
              <a:rPr lang="mr-IN" sz="3200" baseline="30000" dirty="0" smtClean="0"/>
              <a:t>…………</a:t>
            </a:r>
            <a:r>
              <a:rPr lang="en-US" sz="3200" baseline="30000" dirty="0" smtClean="0"/>
              <a:t>19</a:t>
            </a:r>
            <a:r>
              <a:rPr lang="en-US" sz="3200" baseline="30000" dirty="0"/>
              <a:t> </a:t>
            </a:r>
            <a:r>
              <a:rPr lang="en-US" sz="3200" dirty="0"/>
              <a:t>Those whom I love, I reprove and discipline, so be zealous and repent. </a:t>
            </a:r>
            <a:r>
              <a:rPr lang="en-US" sz="3200" baseline="30000" dirty="0"/>
              <a:t>20 </a:t>
            </a:r>
            <a:r>
              <a:rPr lang="en-US" sz="3200" dirty="0"/>
              <a:t>Behold, I stand at the door and knock. If anyone hears my voice and opens the door, I will come in to him and eat with him, and he with me. </a:t>
            </a:r>
            <a:r>
              <a:rPr lang="en-US" sz="3200" baseline="30000" dirty="0"/>
              <a:t>21 </a:t>
            </a:r>
            <a:r>
              <a:rPr lang="en-US" sz="3200" dirty="0"/>
              <a:t>The one who conquers, I will grant him to sit with me on my throne, as I also conquered and sat down with my Father on his throne. </a:t>
            </a:r>
            <a:r>
              <a:rPr lang="en-US" sz="3200" baseline="30000" dirty="0"/>
              <a:t>22 </a:t>
            </a:r>
            <a:r>
              <a:rPr lang="en-US" sz="3200" dirty="0"/>
              <a:t>He who has an ear, let him hear what the Spirit says to the churches.’”</a:t>
            </a:r>
            <a:endParaRPr lang="en-US" sz="32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13" y="292330"/>
            <a:ext cx="8677855" cy="3785652"/>
          </a:xfrm>
          <a:prstGeom prst="rect">
            <a:avLst/>
          </a:prstGeom>
        </p:spPr>
        <p:txBody>
          <a:bodyPr wrap="square">
            <a:spAutoFit/>
          </a:bodyPr>
          <a:lstStyle/>
          <a:p>
            <a:r>
              <a:rPr lang="en-US" sz="4800" dirty="0"/>
              <a:t>Colossians 2:1 </a:t>
            </a:r>
            <a:endParaRPr lang="en-US" sz="4800" dirty="0" smtClean="0"/>
          </a:p>
          <a:p>
            <a:r>
              <a:rPr lang="en-US" sz="4800" dirty="0" smtClean="0"/>
              <a:t>For </a:t>
            </a:r>
            <a:r>
              <a:rPr lang="en-US" sz="4800" dirty="0"/>
              <a:t>I want you to know how great a struggle I have for you and for those at Laodicea and for all who have not seen me face to face,</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13" y="95427"/>
            <a:ext cx="8778643" cy="5078314"/>
          </a:xfrm>
          <a:prstGeom prst="rect">
            <a:avLst/>
          </a:prstGeom>
        </p:spPr>
        <p:txBody>
          <a:bodyPr wrap="square">
            <a:spAutoFit/>
          </a:bodyPr>
          <a:lstStyle/>
          <a:p>
            <a:r>
              <a:rPr lang="en-US" sz="3600" b="1" dirty="0"/>
              <a:t>Colossians 4:13,15-16</a:t>
            </a:r>
            <a:r>
              <a:rPr lang="en-US" sz="3600" b="1" baseline="30000" dirty="0"/>
              <a:t> </a:t>
            </a:r>
            <a:r>
              <a:rPr lang="en-US" sz="3600" dirty="0"/>
              <a:t>For I bear him witness that he has worked hard for you and for those in Laodicea and in Hierapolis…</a:t>
            </a:r>
            <a:r>
              <a:rPr lang="en-US" sz="3600" dirty="0" smtClean="0"/>
              <a:t>…</a:t>
            </a:r>
            <a:r>
              <a:rPr lang="en-US" sz="3600" baseline="30000" dirty="0" smtClean="0"/>
              <a:t>15</a:t>
            </a:r>
            <a:r>
              <a:rPr lang="en-US" sz="3600" baseline="30000" dirty="0"/>
              <a:t> </a:t>
            </a:r>
            <a:r>
              <a:rPr lang="en-US" sz="3600" dirty="0"/>
              <a:t>Give my greetings to the brothers at Laodicea, and to </a:t>
            </a:r>
            <a:r>
              <a:rPr lang="en-US" sz="3600" dirty="0" err="1"/>
              <a:t>Nympha</a:t>
            </a:r>
            <a:r>
              <a:rPr lang="en-US" sz="3600" dirty="0"/>
              <a:t> and the church in her house.</a:t>
            </a:r>
            <a:r>
              <a:rPr lang="en-US" sz="3600" baseline="30000" dirty="0"/>
              <a:t>16 </a:t>
            </a:r>
            <a:r>
              <a:rPr lang="en-US" sz="3600" dirty="0"/>
              <a:t>And when this letter has been read among you, have it also read in the church of the </a:t>
            </a:r>
            <a:r>
              <a:rPr lang="en-US" sz="3600" dirty="0" err="1"/>
              <a:t>Laodiceans</a:t>
            </a:r>
            <a:r>
              <a:rPr lang="en-US" sz="3600" dirty="0"/>
              <a:t>; and see that you also read the letter from Laodicea</a:t>
            </a:r>
            <a:r>
              <a:rPr lang="en-US" sz="3600"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32539</TotalTime>
  <Words>367</Words>
  <Application>Microsoft Macintosh PowerPoint</Application>
  <PresentationFormat>On-screen Show (16:9)</PresentationFormat>
  <Paragraphs>80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874</cp:revision>
  <dcterms:created xsi:type="dcterms:W3CDTF">2016-08-27T22:55:59Z</dcterms:created>
  <dcterms:modified xsi:type="dcterms:W3CDTF">2020-06-07T00:18:35Z</dcterms:modified>
</cp:coreProperties>
</file>