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vml" ContentType="application/vnd.openxmlformats-officedocument.vmlDrawing"/>
  <Default Extension="wdp" ContentType="image/vnd.ms-photo"/>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2"/>
  </p:notesMasterIdLst>
  <p:sldIdLst>
    <p:sldId id="376" r:id="rId2"/>
    <p:sldId id="441" r:id="rId3"/>
    <p:sldId id="398" r:id="rId4"/>
    <p:sldId id="420" r:id="rId5"/>
    <p:sldId id="429" r:id="rId6"/>
    <p:sldId id="354" r:id="rId7"/>
    <p:sldId id="380" r:id="rId8"/>
    <p:sldId id="345" r:id="rId9"/>
    <p:sldId id="442" r:id="rId10"/>
    <p:sldId id="335" r:id="rId11"/>
    <p:sldId id="430" r:id="rId12"/>
    <p:sldId id="431" r:id="rId13"/>
    <p:sldId id="432" r:id="rId14"/>
    <p:sldId id="433" r:id="rId15"/>
    <p:sldId id="435" r:id="rId16"/>
    <p:sldId id="434" r:id="rId17"/>
    <p:sldId id="437" r:id="rId18"/>
    <p:sldId id="439" r:id="rId19"/>
    <p:sldId id="438" r:id="rId20"/>
    <p:sldId id="261" r:id="rId21"/>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2303"/>
    <a:srgbClr val="E0690A"/>
    <a:srgbClr val="F9CD49"/>
    <a:srgbClr val="FFFF34"/>
    <a:srgbClr val="6711FF"/>
    <a:srgbClr val="21C1FF"/>
    <a:srgbClr val="044C97"/>
    <a:srgbClr val="FF024F"/>
    <a:srgbClr val="3C0113"/>
    <a:srgbClr val="F30A4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9" autoAdjust="0"/>
    <p:restoredTop sz="94607" autoAdjust="0"/>
  </p:normalViewPr>
  <p:slideViewPr>
    <p:cSldViewPr snapToGrid="0" snapToObjects="1">
      <p:cViewPr varScale="1">
        <p:scale>
          <a:sx n="181" d="100"/>
          <a:sy n="181" d="100"/>
        </p:scale>
        <p:origin x="-192" y="-10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1B6699-FDD2-4944-B0EF-D6543AD99DD7}" type="datetimeFigureOut">
              <a:rPr lang="en-US" smtClean="0"/>
              <a:t>5/23/20</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A16FF4-8795-B641-BBA6-070086CE5779}" type="slidenum">
              <a:rPr lang="en-US" smtClean="0"/>
              <a:t>‹#›</a:t>
            </a:fld>
            <a:endParaRPr lang="en-US" dirty="0"/>
          </a:p>
        </p:txBody>
      </p:sp>
    </p:spTree>
    <p:extLst>
      <p:ext uri="{BB962C8B-B14F-4D97-AF65-F5344CB8AC3E}">
        <p14:creationId xmlns:p14="http://schemas.microsoft.com/office/powerpoint/2010/main" val="46434616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5/23/20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5/23/20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5/23/20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DEEB39-6905-2A4C-A514-F32CAB29EF98}" type="datetimeFigureOut">
              <a:rPr lang="en-US" smtClean="0"/>
              <a:t>5/23/20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DEEB39-6905-2A4C-A514-F32CAB29EF98}" type="datetimeFigureOut">
              <a:rPr lang="en-US" smtClean="0"/>
              <a:t>5/23/20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DEEB39-6905-2A4C-A514-F32CAB29EF98}" type="datetimeFigureOut">
              <a:rPr lang="en-US" smtClean="0"/>
              <a:t>5/23/20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DEEB39-6905-2A4C-A514-F32CAB29EF98}" type="datetimeFigureOut">
              <a:rPr lang="en-US" smtClean="0"/>
              <a:t>5/23/20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DEEB39-6905-2A4C-A514-F32CAB29EF98}" type="datetimeFigureOut">
              <a:rPr lang="en-US" smtClean="0"/>
              <a:t>5/23/20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DEEB39-6905-2A4C-A514-F32CAB29EF98}" type="datetimeFigureOut">
              <a:rPr lang="en-US" smtClean="0"/>
              <a:t>5/23/20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DEEB39-6905-2A4C-A514-F32CAB29EF98}" type="datetimeFigureOut">
              <a:rPr lang="en-US" smtClean="0"/>
              <a:t>5/23/20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DEEB39-6905-2A4C-A514-F32CAB29EF98}" type="datetimeFigureOut">
              <a:rPr lang="en-US" smtClean="0"/>
              <a:t>5/23/20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5689CC-2951-A242-B0E2-3BABB9B5A26F}" type="slidenum">
              <a:rPr lang="en-US" smtClean="0"/>
              <a:t>‹#›</a:t>
            </a:fld>
            <a:endParaRPr lang="en-US" dirty="0"/>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82DEEB39-6905-2A4C-A514-F32CAB29EF98}" type="datetimeFigureOut">
              <a:rPr lang="en-US" smtClean="0"/>
              <a:t>5/23/20</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D5689CC-2951-A242-B0E2-3BABB9B5A26F}" type="slidenum">
              <a:rPr lang="en-US" smtClean="0"/>
              <a:t>‹#›</a:t>
            </a:fld>
            <a:endParaRPr lang="en-US" dirty="0"/>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package" Target="../embeddings/Microsoft_Word_Document1.docx"/><Relationship Id="rId5" Type="http://schemas.openxmlformats.org/officeDocument/2006/relationships/image" Target="../media/image1.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 Id="rId3" Type="http://schemas.microsoft.com/office/2007/relationships/hdphoto" Target="../media/hdphoto1.wdp"/></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package" Target="../embeddings/Microsoft_Word_Document2.docx"/><Relationship Id="rId5" Type="http://schemas.openxmlformats.org/officeDocument/2006/relationships/image" Target="../media/image1.pn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203200" y="279400"/>
            <a:ext cx="8737600" cy="4572000"/>
          </a:xfrm>
          <a:prstGeom prst="rect">
            <a:avLst/>
          </a:prstGeom>
        </p:spPr>
      </p:pic>
      <p:graphicFrame>
        <p:nvGraphicFramePr>
          <p:cNvPr id="3" name="Object 2"/>
          <p:cNvGraphicFramePr>
            <a:graphicFrameLocks noChangeAspect="1"/>
          </p:cNvGraphicFramePr>
          <p:nvPr>
            <p:extLst>
              <p:ext uri="{D42A27DB-BD31-4B8C-83A1-F6EECF244321}">
                <p14:modId xmlns:p14="http://schemas.microsoft.com/office/powerpoint/2010/main" val="658440400"/>
              </p:ext>
            </p:extLst>
          </p:nvPr>
        </p:nvGraphicFramePr>
        <p:xfrm>
          <a:off x="0" y="0"/>
          <a:ext cx="9078702" cy="5143500"/>
        </p:xfrm>
        <a:graphic>
          <a:graphicData uri="http://schemas.openxmlformats.org/presentationml/2006/ole">
            <mc:AlternateContent xmlns:mc="http://schemas.openxmlformats.org/markup-compatibility/2006">
              <mc:Choice xmlns:v="urn:schemas-microsoft-com:vml" Requires="v">
                <p:oleObj spid="_x0000_s1206" name="Document" r:id="rId4" imgW="5486400" imgH="3238500" progId="Word.Document.12">
                  <p:embed/>
                </p:oleObj>
              </mc:Choice>
              <mc:Fallback>
                <p:oleObj name="Document" r:id="rId4" imgW="5486400" imgH="3238500" progId="Word.Document.12">
                  <p:embed/>
                  <p:pic>
                    <p:nvPicPr>
                      <p:cNvPr id="0" name=""/>
                      <p:cNvPicPr/>
                      <p:nvPr/>
                    </p:nvPicPr>
                    <p:blipFill>
                      <a:blip r:embed="rId5"/>
                      <a:stretch>
                        <a:fillRect/>
                      </a:stretch>
                    </p:blipFill>
                    <p:spPr>
                      <a:xfrm>
                        <a:off x="0" y="0"/>
                        <a:ext cx="9078702" cy="5143500"/>
                      </a:xfrm>
                      <a:prstGeom prst="rect">
                        <a:avLst/>
                      </a:prstGeom>
                    </p:spPr>
                  </p:pic>
                </p:oleObj>
              </mc:Fallback>
            </mc:AlternateContent>
          </a:graphicData>
        </a:graphic>
      </p:graphicFrame>
    </p:spTree>
    <p:extLst>
      <p:ext uri="{BB962C8B-B14F-4D97-AF65-F5344CB8AC3E}">
        <p14:creationId xmlns:p14="http://schemas.microsoft.com/office/powerpoint/2010/main" val="102277701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12488" y="568916"/>
            <a:ext cx="8110670" cy="4462761"/>
          </a:xfrm>
          <a:prstGeom prst="rect">
            <a:avLst/>
          </a:prstGeom>
          <a:noFill/>
        </p:spPr>
        <p:txBody>
          <a:bodyPr wrap="square" rtlCol="0">
            <a:spAutoFit/>
          </a:bodyPr>
          <a:lstStyle/>
          <a:p>
            <a:pPr algn="ctr"/>
            <a:r>
              <a:rPr lang="en-US" sz="5400" b="1" dirty="0" smtClean="0">
                <a:solidFill>
                  <a:srgbClr val="000000"/>
                </a:solidFill>
              </a:rPr>
              <a:t>The Lord’s Table</a:t>
            </a:r>
          </a:p>
          <a:p>
            <a:pPr algn="ctr"/>
            <a:r>
              <a:rPr lang="en-US" sz="4400" b="1" dirty="0" smtClean="0">
                <a:solidFill>
                  <a:srgbClr val="000000"/>
                </a:solidFill>
              </a:rPr>
              <a:t>“</a:t>
            </a:r>
            <a:r>
              <a:rPr lang="en-US" sz="4400" b="1" dirty="0">
                <a:solidFill>
                  <a:srgbClr val="000000"/>
                </a:solidFill>
              </a:rPr>
              <a:t>Bless The Lord, Oh My Soul”</a:t>
            </a:r>
            <a:endParaRPr lang="en-US" sz="4400" dirty="0">
              <a:solidFill>
                <a:srgbClr val="000000"/>
              </a:solidFill>
            </a:endParaRPr>
          </a:p>
          <a:p>
            <a:endParaRPr lang="en-US" b="1" dirty="0" smtClean="0"/>
          </a:p>
          <a:p>
            <a:endParaRPr lang="en-US" b="1" dirty="0"/>
          </a:p>
          <a:p>
            <a:endParaRPr lang="en-US" b="1" dirty="0" smtClean="0"/>
          </a:p>
          <a:p>
            <a:endParaRPr lang="en-US" b="1" dirty="0"/>
          </a:p>
          <a:p>
            <a:endParaRPr lang="en-US" b="1" dirty="0" smtClean="0"/>
          </a:p>
          <a:p>
            <a:endParaRPr lang="en-US" b="1" dirty="0"/>
          </a:p>
          <a:p>
            <a:endParaRPr lang="en-US" b="1" dirty="0" smtClean="0"/>
          </a:p>
          <a:p>
            <a:endParaRPr lang="en-US" b="1" dirty="0"/>
          </a:p>
          <a:p>
            <a:pPr algn="ctr"/>
            <a:r>
              <a:rPr lang="en-US" sz="2400" b="1" dirty="0" smtClean="0">
                <a:solidFill>
                  <a:srgbClr val="000000"/>
                </a:solidFill>
              </a:rPr>
              <a:t>The </a:t>
            </a:r>
            <a:r>
              <a:rPr lang="en-US" sz="2400" b="1" dirty="0">
                <a:solidFill>
                  <a:srgbClr val="000000"/>
                </a:solidFill>
              </a:rPr>
              <a:t>Song Of The Forgiven</a:t>
            </a:r>
            <a:endParaRPr lang="en-US" sz="2400" dirty="0">
              <a:solidFill>
                <a:srgbClr val="000000"/>
              </a:solidFill>
            </a:endParaRPr>
          </a:p>
          <a:p>
            <a:endParaRPr lang="en-US" dirty="0"/>
          </a:p>
        </p:txBody>
      </p:sp>
      <p:sp>
        <p:nvSpPr>
          <p:cNvPr id="3" name="Rectangle 2"/>
          <p:cNvSpPr/>
          <p:nvPr/>
        </p:nvSpPr>
        <p:spPr>
          <a:xfrm>
            <a:off x="117341" y="227756"/>
            <a:ext cx="8904141" cy="4524316"/>
          </a:xfrm>
          <a:prstGeom prst="rect">
            <a:avLst/>
          </a:prstGeom>
        </p:spPr>
        <p:txBody>
          <a:bodyPr wrap="square">
            <a:spAutoFit/>
          </a:bodyPr>
          <a:lstStyle/>
          <a:p>
            <a:r>
              <a:rPr lang="en-US" sz="3600" b="1" dirty="0"/>
              <a:t>Revelation 3:2-3 </a:t>
            </a:r>
            <a:endParaRPr lang="en-US" sz="3600" b="1" dirty="0" smtClean="0"/>
          </a:p>
          <a:p>
            <a:r>
              <a:rPr lang="en-US" sz="3600" dirty="0" smtClean="0"/>
              <a:t>Wake </a:t>
            </a:r>
            <a:r>
              <a:rPr lang="en-US" sz="3600" dirty="0"/>
              <a:t>up, and strengthen what remains and is about to die, for I have not found your </a:t>
            </a:r>
            <a:r>
              <a:rPr lang="en-US" sz="3600" dirty="0" smtClean="0"/>
              <a:t>works </a:t>
            </a:r>
            <a:r>
              <a:rPr lang="en-US" sz="3600" dirty="0"/>
              <a:t> complete in the sight of my God. </a:t>
            </a:r>
            <a:r>
              <a:rPr lang="en-US" sz="3600" dirty="0" smtClean="0"/>
              <a:t> </a:t>
            </a:r>
            <a:r>
              <a:rPr lang="en-US" sz="3600" b="1" baseline="30000" dirty="0" smtClean="0"/>
              <a:t>3</a:t>
            </a:r>
            <a:r>
              <a:rPr lang="en-US" sz="3600" b="1" baseline="30000" dirty="0"/>
              <a:t> </a:t>
            </a:r>
            <a:r>
              <a:rPr lang="en-US" sz="3600" dirty="0"/>
              <a:t>Remember, then, what you received and heard. Keep it, and repent. If you will not wake up, I will come like a thief, and you will not know at what hour I will come against you.</a:t>
            </a:r>
          </a:p>
        </p:txBody>
      </p:sp>
    </p:spTree>
    <p:extLst>
      <p:ext uri="{BB962C8B-B14F-4D97-AF65-F5344CB8AC3E}">
        <p14:creationId xmlns:p14="http://schemas.microsoft.com/office/powerpoint/2010/main" val="186114417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05072" y="731583"/>
            <a:ext cx="6543508" cy="3477875"/>
          </a:xfrm>
          <a:prstGeom prst="rect">
            <a:avLst/>
          </a:prstGeom>
        </p:spPr>
        <p:txBody>
          <a:bodyPr wrap="square">
            <a:spAutoFit/>
          </a:bodyPr>
          <a:lstStyle/>
          <a:p>
            <a:r>
              <a:rPr lang="en-US" sz="4400" b="1" u="sng" baseline="30000" dirty="0"/>
              <a:t>1</a:t>
            </a:r>
            <a:r>
              <a:rPr lang="en-US" sz="4400" b="1" u="sng" baseline="30000" dirty="0" smtClean="0"/>
              <a:t>) </a:t>
            </a:r>
            <a:r>
              <a:rPr lang="en-US" sz="4400" b="1" u="sng" dirty="0" smtClean="0"/>
              <a:t>Wake </a:t>
            </a:r>
            <a:r>
              <a:rPr lang="en-US" sz="4400" b="1" u="sng" dirty="0"/>
              <a:t>up</a:t>
            </a:r>
            <a:r>
              <a:rPr lang="en-US" sz="4400" b="1" u="sng" baseline="30000" dirty="0"/>
              <a:t>  </a:t>
            </a:r>
            <a:r>
              <a:rPr lang="en-US" sz="4400" b="1" u="sng" dirty="0" smtClean="0"/>
              <a:t> </a:t>
            </a:r>
          </a:p>
          <a:p>
            <a:r>
              <a:rPr lang="en-US" sz="4400" b="1" u="sng" baseline="30000" dirty="0" smtClean="0"/>
              <a:t>2) </a:t>
            </a:r>
            <a:r>
              <a:rPr lang="en-US" sz="4400" b="1" u="sng" dirty="0" smtClean="0"/>
              <a:t>Strengthen </a:t>
            </a:r>
            <a:r>
              <a:rPr lang="en-US" sz="4400" b="1" u="sng" dirty="0"/>
              <a:t>what remains </a:t>
            </a:r>
            <a:r>
              <a:rPr lang="en-US" sz="4400" b="1" u="sng" dirty="0" smtClean="0"/>
              <a:t> </a:t>
            </a:r>
          </a:p>
          <a:p>
            <a:r>
              <a:rPr lang="en-US" sz="4400" b="1" u="sng" baseline="30000" dirty="0" smtClean="0"/>
              <a:t>3) </a:t>
            </a:r>
            <a:r>
              <a:rPr lang="en-US" sz="4400" b="1" u="sng" dirty="0" smtClean="0"/>
              <a:t>Remember </a:t>
            </a:r>
          </a:p>
          <a:p>
            <a:r>
              <a:rPr lang="en-US" sz="4400" b="1" u="sng" baseline="30000" dirty="0" smtClean="0"/>
              <a:t>4) </a:t>
            </a:r>
            <a:r>
              <a:rPr lang="en-US" sz="4400" b="1" u="sng" dirty="0" smtClean="0"/>
              <a:t>Keep </a:t>
            </a:r>
            <a:r>
              <a:rPr lang="en-US" sz="4400" b="1" u="sng" dirty="0"/>
              <a:t>it (obey) </a:t>
            </a:r>
            <a:endParaRPr lang="en-US" sz="4400" b="1" u="sng" dirty="0" smtClean="0"/>
          </a:p>
          <a:p>
            <a:r>
              <a:rPr lang="en-US" sz="4400" b="1" u="sng" baseline="30000" dirty="0" smtClean="0"/>
              <a:t>5) </a:t>
            </a:r>
            <a:r>
              <a:rPr lang="en-US" sz="4400" b="1" u="sng" dirty="0" smtClean="0"/>
              <a:t>Repent</a:t>
            </a:r>
            <a:endParaRPr lang="en-US" sz="4400" dirty="0"/>
          </a:p>
        </p:txBody>
      </p:sp>
    </p:spTree>
    <p:extLst>
      <p:ext uri="{BB962C8B-B14F-4D97-AF65-F5344CB8AC3E}">
        <p14:creationId xmlns:p14="http://schemas.microsoft.com/office/powerpoint/2010/main" val="138356799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4683" y="186347"/>
            <a:ext cx="8683262" cy="4524315"/>
          </a:xfrm>
          <a:prstGeom prst="rect">
            <a:avLst/>
          </a:prstGeom>
        </p:spPr>
        <p:txBody>
          <a:bodyPr wrap="square">
            <a:spAutoFit/>
          </a:bodyPr>
          <a:lstStyle/>
          <a:p>
            <a:r>
              <a:rPr lang="en-US" sz="3200" b="1" dirty="0"/>
              <a:t>Matthew 7:21-23 </a:t>
            </a:r>
            <a:r>
              <a:rPr lang="en-US" sz="3200" dirty="0"/>
              <a:t>“Not everyone who says to me, ‘Lord, Lord,’ will enter the kingdom of heaven, but the one who does the will of my Father who is in heaven.</a:t>
            </a:r>
            <a:r>
              <a:rPr lang="en-US" sz="3200" baseline="30000" dirty="0"/>
              <a:t>22 </a:t>
            </a:r>
            <a:r>
              <a:rPr lang="en-US" sz="3200" dirty="0"/>
              <a:t>On that day many will say to me, ‘Lord, Lord, did we not prophesy in your name, and cast out demons in your name, and do many mighty works in your name?’ </a:t>
            </a:r>
            <a:r>
              <a:rPr lang="en-US" sz="3200" baseline="30000" dirty="0"/>
              <a:t>23 </a:t>
            </a:r>
            <a:r>
              <a:rPr lang="en-US" sz="3200" dirty="0"/>
              <a:t>And then will I declare to them, ‘I never knew you; depart from me, you workers of lawlessness.’</a:t>
            </a:r>
            <a:endParaRPr lang="en-US" sz="3200" b="1" dirty="0"/>
          </a:p>
        </p:txBody>
      </p:sp>
    </p:spTree>
    <p:extLst>
      <p:ext uri="{BB962C8B-B14F-4D97-AF65-F5344CB8AC3E}">
        <p14:creationId xmlns:p14="http://schemas.microsoft.com/office/powerpoint/2010/main" val="407937493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7779" y="200151"/>
            <a:ext cx="8628043" cy="5109091"/>
          </a:xfrm>
          <a:prstGeom prst="rect">
            <a:avLst/>
          </a:prstGeom>
        </p:spPr>
        <p:txBody>
          <a:bodyPr wrap="square">
            <a:spAutoFit/>
          </a:bodyPr>
          <a:lstStyle/>
          <a:p>
            <a:r>
              <a:rPr lang="en-US" sz="4400" b="1" dirty="0"/>
              <a:t>1 Corinthians 6:19-20</a:t>
            </a:r>
            <a:r>
              <a:rPr lang="en-US" sz="4400" b="1" baseline="30000" dirty="0"/>
              <a:t> </a:t>
            </a:r>
            <a:r>
              <a:rPr lang="en-US" sz="4400" b="1" baseline="30000" dirty="0" smtClean="0"/>
              <a:t> </a:t>
            </a:r>
          </a:p>
          <a:p>
            <a:r>
              <a:rPr lang="en-US" sz="4400" dirty="0" smtClean="0"/>
              <a:t>Or</a:t>
            </a:r>
            <a:r>
              <a:rPr lang="en-US" sz="4400" dirty="0"/>
              <a:t> do you not know that your body is a temple of the Holy Spirit within you, whom you have from God? You are not your own, </a:t>
            </a:r>
            <a:r>
              <a:rPr lang="en-US" sz="4400" baseline="30000" dirty="0"/>
              <a:t>20 </a:t>
            </a:r>
            <a:r>
              <a:rPr lang="en-US" sz="4400" dirty="0"/>
              <a:t>for you were bought with a price. So glorify God in your body.</a:t>
            </a:r>
            <a:endParaRPr lang="en-US" sz="4400" b="1" dirty="0"/>
          </a:p>
          <a:p>
            <a:r>
              <a:rPr lang="en-US" b="1" dirty="0"/>
              <a:t> </a:t>
            </a:r>
            <a:endParaRPr lang="en-US" dirty="0"/>
          </a:p>
        </p:txBody>
      </p:sp>
    </p:spTree>
    <p:extLst>
      <p:ext uri="{BB962C8B-B14F-4D97-AF65-F5344CB8AC3E}">
        <p14:creationId xmlns:p14="http://schemas.microsoft.com/office/powerpoint/2010/main" val="216579994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7780" y="193248"/>
            <a:ext cx="8669458" cy="4832092"/>
          </a:xfrm>
          <a:prstGeom prst="rect">
            <a:avLst/>
          </a:prstGeom>
        </p:spPr>
        <p:txBody>
          <a:bodyPr wrap="square">
            <a:spAutoFit/>
          </a:bodyPr>
          <a:lstStyle/>
          <a:p>
            <a:r>
              <a:rPr lang="en-US" sz="4400" b="1" dirty="0"/>
              <a:t>1 Samuel 15:22 </a:t>
            </a:r>
            <a:endParaRPr lang="en-US" sz="4400" b="1" dirty="0" smtClean="0"/>
          </a:p>
          <a:p>
            <a:r>
              <a:rPr lang="en-US" sz="4400" dirty="0" smtClean="0"/>
              <a:t>And </a:t>
            </a:r>
            <a:r>
              <a:rPr lang="en-US" sz="4400" dirty="0"/>
              <a:t>Samuel said, “Has the Lord as great delight in burnt offerings and sacrifices, as in obeying the voice of the Lord? Behold, to obey is better than sacrifice, and to listen than the fat of rams.</a:t>
            </a:r>
            <a:endParaRPr lang="en-US" sz="4400" b="1" dirty="0"/>
          </a:p>
        </p:txBody>
      </p:sp>
    </p:spTree>
    <p:extLst>
      <p:ext uri="{BB962C8B-B14F-4D97-AF65-F5344CB8AC3E}">
        <p14:creationId xmlns:p14="http://schemas.microsoft.com/office/powerpoint/2010/main" val="19010631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7073" y="200151"/>
            <a:ext cx="8683263" cy="4401205"/>
          </a:xfrm>
          <a:prstGeom prst="rect">
            <a:avLst/>
          </a:prstGeom>
        </p:spPr>
        <p:txBody>
          <a:bodyPr wrap="square">
            <a:spAutoFit/>
          </a:bodyPr>
          <a:lstStyle/>
          <a:p>
            <a:r>
              <a:rPr lang="en-US" sz="4000" b="1" dirty="0"/>
              <a:t>1 Thessalonians 2:13 </a:t>
            </a:r>
            <a:endParaRPr lang="en-US" sz="4000" b="1" dirty="0" smtClean="0"/>
          </a:p>
          <a:p>
            <a:r>
              <a:rPr lang="en-US" sz="4000" dirty="0" smtClean="0"/>
              <a:t>And</a:t>
            </a:r>
            <a:r>
              <a:rPr lang="en-US" sz="4000" dirty="0"/>
              <a:t> we also thank God constantly for this, that when you received the word of God, which you heard from us, you accepted it not as the word of men but as what it really is, the word of God, </a:t>
            </a:r>
            <a:r>
              <a:rPr lang="en-US" sz="4000" dirty="0" smtClean="0"/>
              <a:t> which </a:t>
            </a:r>
            <a:r>
              <a:rPr lang="en-US" sz="4000" dirty="0"/>
              <a:t>is at work in you believers.</a:t>
            </a:r>
          </a:p>
        </p:txBody>
      </p:sp>
    </p:spTree>
    <p:extLst>
      <p:ext uri="{BB962C8B-B14F-4D97-AF65-F5344CB8AC3E}">
        <p14:creationId xmlns:p14="http://schemas.microsoft.com/office/powerpoint/2010/main" val="86853133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7780" y="193249"/>
            <a:ext cx="8676360" cy="4524315"/>
          </a:xfrm>
          <a:prstGeom prst="rect">
            <a:avLst/>
          </a:prstGeom>
        </p:spPr>
        <p:txBody>
          <a:bodyPr wrap="square">
            <a:spAutoFit/>
          </a:bodyPr>
          <a:lstStyle/>
          <a:p>
            <a:r>
              <a:rPr lang="en-US" sz="3200" b="1" dirty="0"/>
              <a:t>Revelation 3:4-6 </a:t>
            </a:r>
            <a:endParaRPr lang="en-US" sz="3200" b="1" dirty="0" smtClean="0"/>
          </a:p>
          <a:p>
            <a:r>
              <a:rPr lang="en-US" sz="3200" dirty="0" smtClean="0"/>
              <a:t>Yet </a:t>
            </a:r>
            <a:r>
              <a:rPr lang="en-US" sz="3200" dirty="0"/>
              <a:t>you have still a few names in Sardis, people who have not soiled their garments, and they will walk with me in white, for they are worthy. The one who conquers will be clothed thus in white garments, and I will never blot his name out of the book of life. I will confess his name before my Father and before his angels. </a:t>
            </a:r>
            <a:r>
              <a:rPr lang="en-US" sz="3200" b="1" baseline="30000" dirty="0"/>
              <a:t>6 </a:t>
            </a:r>
            <a:r>
              <a:rPr lang="en-US" sz="3200" dirty="0"/>
              <a:t>He who has an ear, let him hear what the Spirit says to the churches.’</a:t>
            </a:r>
          </a:p>
        </p:txBody>
      </p:sp>
    </p:spTree>
    <p:extLst>
      <p:ext uri="{BB962C8B-B14F-4D97-AF65-F5344CB8AC3E}">
        <p14:creationId xmlns:p14="http://schemas.microsoft.com/office/powerpoint/2010/main" val="153096402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38049" y="72088"/>
            <a:ext cx="8848921" cy="5078314"/>
          </a:xfrm>
          <a:prstGeom prst="rect">
            <a:avLst/>
          </a:prstGeom>
        </p:spPr>
        <p:txBody>
          <a:bodyPr wrap="square">
            <a:spAutoFit/>
          </a:bodyPr>
          <a:lstStyle/>
          <a:p>
            <a:r>
              <a:rPr lang="en-US" sz="3600" dirty="0"/>
              <a:t>Revelation 7:9-10 </a:t>
            </a:r>
            <a:r>
              <a:rPr lang="en-US" sz="3600" b="1" dirty="0"/>
              <a:t> </a:t>
            </a:r>
            <a:r>
              <a:rPr lang="en-US" sz="3600" b="1" dirty="0" smtClean="0"/>
              <a:t> </a:t>
            </a:r>
            <a:r>
              <a:rPr lang="en-US" sz="3600" dirty="0" smtClean="0"/>
              <a:t>After </a:t>
            </a:r>
            <a:r>
              <a:rPr lang="en-US" sz="3600" dirty="0"/>
              <a:t>this I looked, and behold, a great multitude that no one could number, from every nation, from all tribes and peoples and languages, standing before the throne and before the Lamb, clothed in white robes, with palm branches in their hands, </a:t>
            </a:r>
            <a:r>
              <a:rPr lang="en-US" sz="3600" dirty="0" smtClean="0"/>
              <a:t> </a:t>
            </a:r>
            <a:r>
              <a:rPr lang="en-US" sz="3600" baseline="30000" dirty="0" smtClean="0"/>
              <a:t>10</a:t>
            </a:r>
            <a:r>
              <a:rPr lang="en-US" sz="3600" baseline="30000" dirty="0"/>
              <a:t> </a:t>
            </a:r>
            <a:r>
              <a:rPr lang="en-US" sz="3600" dirty="0"/>
              <a:t>and crying out with a loud voice, “Salvation belongs to our God who sits on the throne, and to the Lamb!”</a:t>
            </a:r>
            <a:endParaRPr lang="en-US" sz="3600" b="1" dirty="0"/>
          </a:p>
        </p:txBody>
      </p:sp>
    </p:spTree>
    <p:extLst>
      <p:ext uri="{BB962C8B-B14F-4D97-AF65-F5344CB8AC3E}">
        <p14:creationId xmlns:p14="http://schemas.microsoft.com/office/powerpoint/2010/main" val="30872850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94720" y="-11634"/>
            <a:ext cx="8366358" cy="1200329"/>
          </a:xfrm>
          <a:prstGeom prst="rect">
            <a:avLst/>
          </a:prstGeom>
          <a:noFill/>
        </p:spPr>
        <p:txBody>
          <a:bodyPr wrap="square" lIns="91440" tIns="45720" rIns="91440" bIns="45720">
            <a:spAutoFit/>
          </a:bodyPr>
          <a:lstStyle/>
          <a:p>
            <a:endParaRPr lang="en-US" dirty="0" smtClean="0"/>
          </a:p>
          <a:p>
            <a:endParaRPr lang="en-US" sz="5400" b="1" dirty="0" smtClean="0">
              <a:ln w="12700">
                <a:solidFill>
                  <a:schemeClr val="tx2">
                    <a:satMod val="155000"/>
                  </a:schemeClr>
                </a:solidFill>
                <a:prstDash val="solid"/>
              </a:ln>
              <a:solidFill>
                <a:srgbClr val="000000"/>
              </a:solidFill>
              <a:effectLst>
                <a:outerShdw blurRad="41275" dist="20320" dir="1800000" algn="tl" rotWithShape="0">
                  <a:srgbClr val="000000">
                    <a:alpha val="40000"/>
                  </a:srgbClr>
                </a:outerShdw>
              </a:effectLst>
            </a:endParaRPr>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Effect>
                      <a14:brightnessContrast bright="-20000" contrast="-20000"/>
                    </a14:imgEffect>
                  </a14:imgLayer>
                </a14:imgProps>
              </a:ext>
            </a:extLst>
          </a:blip>
          <a:stretch>
            <a:fillRect/>
          </a:stretch>
        </p:blipFill>
        <p:spPr>
          <a:xfrm>
            <a:off x="266620" y="154386"/>
            <a:ext cx="8559892" cy="4793538"/>
          </a:xfrm>
          <a:prstGeom prst="rect">
            <a:avLst/>
          </a:prstGeom>
        </p:spPr>
      </p:pic>
      <p:sp>
        <p:nvSpPr>
          <p:cNvPr id="5" name="Rectangle 4"/>
          <p:cNvSpPr/>
          <p:nvPr/>
        </p:nvSpPr>
        <p:spPr>
          <a:xfrm>
            <a:off x="470092" y="230887"/>
            <a:ext cx="8290986" cy="5262980"/>
          </a:xfrm>
          <a:prstGeom prst="rect">
            <a:avLst/>
          </a:prstGeom>
        </p:spPr>
        <p:txBody>
          <a:bodyPr wrap="square">
            <a:spAutoFit/>
          </a:bodyPr>
          <a:lstStyle/>
          <a:p>
            <a:r>
              <a:rPr lang="en-US" sz="2800" b="1" dirty="0"/>
              <a:t>For I received from the Lord what I also delivered to you, that the Lord Jesus on the night when he was betrayed took bread, </a:t>
            </a:r>
            <a:r>
              <a:rPr lang="en-US" sz="2800" b="1" baseline="30000" dirty="0"/>
              <a:t>24 </a:t>
            </a:r>
            <a:r>
              <a:rPr lang="en-US" sz="2800" b="1" dirty="0"/>
              <a:t>and when he had given thanks, he broke it, and said, “This is my body, which is for you. Do this in remembrance of me.” </a:t>
            </a:r>
            <a:r>
              <a:rPr lang="en-US" sz="2800" b="1" baseline="30000" dirty="0"/>
              <a:t>25 </a:t>
            </a:r>
            <a:r>
              <a:rPr lang="en-US" sz="2800" b="1" dirty="0"/>
              <a:t>In the same way also he took the cup, after supper, saying, “This cup is the new covenant in my blood. Do this, as often as you drink it, in remembrance of me.” </a:t>
            </a:r>
            <a:r>
              <a:rPr lang="en-US" sz="2800" b="1" baseline="30000" dirty="0"/>
              <a:t>26 </a:t>
            </a:r>
            <a:r>
              <a:rPr lang="en-US" sz="2800" b="1" dirty="0"/>
              <a:t>For as often as you eat this bread and drink the cup, you proclaim the Lord's death until he comes</a:t>
            </a:r>
            <a:r>
              <a:rPr lang="en-US" sz="2800" b="1" dirty="0" smtClean="0"/>
              <a:t>. </a:t>
            </a:r>
            <a:r>
              <a:rPr lang="en-US" sz="2800" dirty="0" smtClean="0"/>
              <a:t>1Corinthians 11:23-26</a:t>
            </a:r>
            <a:endParaRPr lang="en-US" sz="2800" dirty="0"/>
          </a:p>
          <a:p>
            <a:r>
              <a:rPr lang="en-US" sz="2800" b="1" dirty="0"/>
              <a:t> </a:t>
            </a:r>
          </a:p>
          <a:p>
            <a:endParaRPr lang="en-US" sz="2800" dirty="0"/>
          </a:p>
        </p:txBody>
      </p:sp>
    </p:spTree>
    <p:extLst>
      <p:ext uri="{BB962C8B-B14F-4D97-AF65-F5344CB8AC3E}">
        <p14:creationId xmlns:p14="http://schemas.microsoft.com/office/powerpoint/2010/main" val="49251316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3359" y="2985291"/>
            <a:ext cx="8210939" cy="1938992"/>
          </a:xfrm>
          <a:prstGeom prst="rect">
            <a:avLst/>
          </a:prstGeom>
          <a:noFill/>
        </p:spPr>
        <p:txBody>
          <a:bodyPr wrap="square" rtlCol="0">
            <a:spAutoFit/>
          </a:bodyPr>
          <a:lstStyle/>
          <a:p>
            <a:pPr algn="ctr"/>
            <a:r>
              <a:rPr lang="en-US" sz="2400" dirty="0">
                <a:solidFill>
                  <a:schemeClr val="bg1"/>
                </a:solidFill>
              </a:rPr>
              <a:t>1 Peter 1:3 </a:t>
            </a:r>
          </a:p>
          <a:p>
            <a:pPr algn="ctr"/>
            <a:r>
              <a:rPr lang="en-US" sz="2400" dirty="0" smtClean="0">
                <a:solidFill>
                  <a:schemeClr val="bg1"/>
                </a:solidFill>
              </a:rPr>
              <a:t>Blessed </a:t>
            </a:r>
            <a:r>
              <a:rPr lang="en-US" sz="2400" dirty="0">
                <a:solidFill>
                  <a:schemeClr val="bg1"/>
                </a:solidFill>
              </a:rPr>
              <a:t>be the God and Father of our Lord Jesus Christ! According to his great mercy, </a:t>
            </a:r>
            <a:endParaRPr lang="en-US" sz="2400" dirty="0" smtClean="0">
              <a:solidFill>
                <a:schemeClr val="bg1"/>
              </a:solidFill>
            </a:endParaRPr>
          </a:p>
          <a:p>
            <a:pPr algn="ctr"/>
            <a:r>
              <a:rPr lang="en-US" sz="2400" dirty="0" smtClean="0">
                <a:solidFill>
                  <a:schemeClr val="bg1"/>
                </a:solidFill>
              </a:rPr>
              <a:t>he </a:t>
            </a:r>
            <a:r>
              <a:rPr lang="en-US" sz="2400" dirty="0">
                <a:solidFill>
                  <a:schemeClr val="bg1"/>
                </a:solidFill>
              </a:rPr>
              <a:t>has caused us to be born again to a living hope </a:t>
            </a:r>
            <a:endParaRPr lang="en-US" sz="2400" dirty="0" smtClean="0">
              <a:solidFill>
                <a:schemeClr val="bg1"/>
              </a:solidFill>
            </a:endParaRPr>
          </a:p>
          <a:p>
            <a:pPr algn="ctr"/>
            <a:r>
              <a:rPr lang="en-US" sz="2400" dirty="0" smtClean="0">
                <a:solidFill>
                  <a:schemeClr val="bg1"/>
                </a:solidFill>
              </a:rPr>
              <a:t>through </a:t>
            </a:r>
            <a:r>
              <a:rPr lang="en-US" sz="2400" dirty="0">
                <a:solidFill>
                  <a:schemeClr val="bg1"/>
                </a:solidFill>
              </a:rPr>
              <a:t>the resurrection of Jesus Christ from the </a:t>
            </a:r>
            <a:r>
              <a:rPr lang="en-US" sz="2400" dirty="0" smtClean="0">
                <a:solidFill>
                  <a:schemeClr val="bg1"/>
                </a:solidFill>
              </a:rPr>
              <a:t>dead.</a:t>
            </a:r>
            <a:endParaRPr lang="en-US" sz="2400" dirty="0">
              <a:solidFill>
                <a:schemeClr val="bg1"/>
              </a:solidFill>
            </a:endParaRPr>
          </a:p>
        </p:txBody>
      </p:sp>
      <p:sp>
        <p:nvSpPr>
          <p:cNvPr id="2" name="Rectangle 1"/>
          <p:cNvSpPr/>
          <p:nvPr/>
        </p:nvSpPr>
        <p:spPr>
          <a:xfrm>
            <a:off x="112260" y="687672"/>
            <a:ext cx="8889659" cy="3785652"/>
          </a:xfrm>
          <a:prstGeom prst="rect">
            <a:avLst/>
          </a:prstGeom>
        </p:spPr>
        <p:txBody>
          <a:bodyPr wrap="square">
            <a:spAutoFit/>
          </a:bodyPr>
          <a:lstStyle/>
          <a:p>
            <a:pPr algn="ctr"/>
            <a:r>
              <a:rPr lang="en-US" sz="6000" b="1" dirty="0" smtClean="0">
                <a:effectLst>
                  <a:glow rad="228600">
                    <a:schemeClr val="accent2">
                      <a:satMod val="175000"/>
                      <a:alpha val="40000"/>
                    </a:schemeClr>
                  </a:glow>
                </a:effectLst>
                <a:latin typeface="Baskerville Old Face"/>
                <a:cs typeface="Baskerville Old Face"/>
              </a:rPr>
              <a:t>Living </a:t>
            </a:r>
            <a:r>
              <a:rPr lang="en-US" sz="6000" b="1" dirty="0">
                <a:effectLst>
                  <a:glow rad="228600">
                    <a:schemeClr val="accent2">
                      <a:satMod val="175000"/>
                      <a:alpha val="40000"/>
                    </a:schemeClr>
                  </a:glow>
                </a:effectLst>
                <a:latin typeface="Baskerville Old Face"/>
                <a:cs typeface="Baskerville Old Face"/>
              </a:rPr>
              <a:t>Lives in Reverent Fear Of God, </a:t>
            </a:r>
            <a:endParaRPr lang="en-US" sz="6000" b="1" dirty="0" smtClean="0">
              <a:effectLst>
                <a:glow rad="228600">
                  <a:schemeClr val="accent2">
                    <a:satMod val="175000"/>
                    <a:alpha val="40000"/>
                  </a:schemeClr>
                </a:glow>
              </a:effectLst>
              <a:latin typeface="Baskerville Old Face"/>
              <a:cs typeface="Baskerville Old Face"/>
            </a:endParaRPr>
          </a:p>
          <a:p>
            <a:pPr algn="ctr"/>
            <a:r>
              <a:rPr lang="en-US" sz="6000" b="1" dirty="0" smtClean="0">
                <a:effectLst>
                  <a:glow rad="228600">
                    <a:schemeClr val="accent2">
                      <a:satMod val="175000"/>
                      <a:alpha val="40000"/>
                    </a:schemeClr>
                  </a:glow>
                </a:effectLst>
                <a:latin typeface="Baskerville Old Face"/>
                <a:cs typeface="Baskerville Old Face"/>
              </a:rPr>
              <a:t>In Expectation </a:t>
            </a:r>
          </a:p>
          <a:p>
            <a:pPr algn="ctr"/>
            <a:r>
              <a:rPr lang="en-US" sz="6000" b="1" dirty="0" smtClean="0">
                <a:effectLst>
                  <a:glow rad="228600">
                    <a:schemeClr val="accent2">
                      <a:satMod val="175000"/>
                      <a:alpha val="40000"/>
                    </a:schemeClr>
                  </a:glow>
                </a:effectLst>
                <a:latin typeface="Baskerville Old Face"/>
                <a:cs typeface="Baskerville Old Face"/>
              </a:rPr>
              <a:t>of </a:t>
            </a:r>
            <a:r>
              <a:rPr lang="en-US" sz="6000" b="1" dirty="0">
                <a:effectLst>
                  <a:glow rad="228600">
                    <a:schemeClr val="accent2">
                      <a:satMod val="175000"/>
                      <a:alpha val="40000"/>
                    </a:schemeClr>
                  </a:glow>
                </a:effectLst>
                <a:latin typeface="Baskerville Old Face"/>
                <a:cs typeface="Baskerville Old Face"/>
              </a:rPr>
              <a:t>His </a:t>
            </a:r>
            <a:r>
              <a:rPr lang="en-US" sz="6000" b="1" dirty="0" smtClean="0">
                <a:effectLst>
                  <a:glow rad="228600">
                    <a:schemeClr val="accent2">
                      <a:satMod val="175000"/>
                      <a:alpha val="40000"/>
                    </a:schemeClr>
                  </a:glow>
                </a:effectLst>
                <a:latin typeface="Baskerville Old Face"/>
                <a:cs typeface="Baskerville Old Face"/>
              </a:rPr>
              <a:t>Return</a:t>
            </a:r>
            <a:r>
              <a:rPr lang="en-US" sz="6000" dirty="0" smtClean="0">
                <a:effectLst>
                  <a:glow rad="228600">
                    <a:schemeClr val="accent2">
                      <a:satMod val="175000"/>
                      <a:alpha val="40000"/>
                    </a:schemeClr>
                  </a:glow>
                </a:effectLst>
                <a:latin typeface="Baskerville Old Face"/>
                <a:cs typeface="Baskerville Old Face"/>
              </a:rPr>
              <a:t> </a:t>
            </a:r>
            <a:endParaRPr lang="en-US" sz="6000" dirty="0">
              <a:effectLst>
                <a:glow rad="228600">
                  <a:schemeClr val="accent2">
                    <a:satMod val="175000"/>
                    <a:alpha val="40000"/>
                  </a:schemeClr>
                </a:glow>
              </a:effectLst>
              <a:latin typeface="Baskerville Old Face"/>
              <a:cs typeface="Baskerville Old Face"/>
            </a:endParaRPr>
          </a:p>
        </p:txBody>
      </p:sp>
    </p:spTree>
    <p:extLst>
      <p:ext uri="{BB962C8B-B14F-4D97-AF65-F5344CB8AC3E}">
        <p14:creationId xmlns:p14="http://schemas.microsoft.com/office/powerpoint/2010/main" val="365027183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3359" y="2985291"/>
            <a:ext cx="8210939" cy="1938992"/>
          </a:xfrm>
          <a:prstGeom prst="rect">
            <a:avLst/>
          </a:prstGeom>
          <a:noFill/>
        </p:spPr>
        <p:txBody>
          <a:bodyPr wrap="square" rtlCol="0">
            <a:spAutoFit/>
          </a:bodyPr>
          <a:lstStyle/>
          <a:p>
            <a:pPr algn="ctr"/>
            <a:r>
              <a:rPr lang="en-US" sz="2400" dirty="0">
                <a:solidFill>
                  <a:schemeClr val="bg1"/>
                </a:solidFill>
              </a:rPr>
              <a:t>1 Peter 1:3 </a:t>
            </a:r>
          </a:p>
          <a:p>
            <a:pPr algn="ctr"/>
            <a:r>
              <a:rPr lang="en-US" sz="2400" dirty="0" smtClean="0">
                <a:solidFill>
                  <a:schemeClr val="bg1"/>
                </a:solidFill>
              </a:rPr>
              <a:t>Blessed </a:t>
            </a:r>
            <a:r>
              <a:rPr lang="en-US" sz="2400" dirty="0">
                <a:solidFill>
                  <a:schemeClr val="bg1"/>
                </a:solidFill>
              </a:rPr>
              <a:t>be the God and Father of our Lord Jesus Christ! According to his great mercy, </a:t>
            </a:r>
            <a:endParaRPr lang="en-US" sz="2400" dirty="0" smtClean="0">
              <a:solidFill>
                <a:schemeClr val="bg1"/>
              </a:solidFill>
            </a:endParaRPr>
          </a:p>
          <a:p>
            <a:pPr algn="ctr"/>
            <a:r>
              <a:rPr lang="en-US" sz="2400" dirty="0" smtClean="0">
                <a:solidFill>
                  <a:schemeClr val="bg1"/>
                </a:solidFill>
              </a:rPr>
              <a:t>he </a:t>
            </a:r>
            <a:r>
              <a:rPr lang="en-US" sz="2400" dirty="0">
                <a:solidFill>
                  <a:schemeClr val="bg1"/>
                </a:solidFill>
              </a:rPr>
              <a:t>has caused us to be born again to a living hope </a:t>
            </a:r>
            <a:endParaRPr lang="en-US" sz="2400" dirty="0" smtClean="0">
              <a:solidFill>
                <a:schemeClr val="bg1"/>
              </a:solidFill>
            </a:endParaRPr>
          </a:p>
          <a:p>
            <a:pPr algn="ctr"/>
            <a:r>
              <a:rPr lang="en-US" sz="2400" dirty="0" smtClean="0">
                <a:solidFill>
                  <a:schemeClr val="bg1"/>
                </a:solidFill>
              </a:rPr>
              <a:t>through </a:t>
            </a:r>
            <a:r>
              <a:rPr lang="en-US" sz="2400" dirty="0">
                <a:solidFill>
                  <a:schemeClr val="bg1"/>
                </a:solidFill>
              </a:rPr>
              <a:t>the resurrection of Jesus Christ from the </a:t>
            </a:r>
            <a:r>
              <a:rPr lang="en-US" sz="2400" dirty="0" smtClean="0">
                <a:solidFill>
                  <a:schemeClr val="bg1"/>
                </a:solidFill>
              </a:rPr>
              <a:t>dead.</a:t>
            </a:r>
            <a:endParaRPr lang="en-US" sz="2400" dirty="0">
              <a:solidFill>
                <a:schemeClr val="bg1"/>
              </a:solidFill>
            </a:endParaRPr>
          </a:p>
        </p:txBody>
      </p:sp>
      <p:sp>
        <p:nvSpPr>
          <p:cNvPr id="2" name="Rectangle 1"/>
          <p:cNvSpPr/>
          <p:nvPr/>
        </p:nvSpPr>
        <p:spPr>
          <a:xfrm>
            <a:off x="112260" y="687672"/>
            <a:ext cx="8889659" cy="3785652"/>
          </a:xfrm>
          <a:prstGeom prst="rect">
            <a:avLst/>
          </a:prstGeom>
        </p:spPr>
        <p:txBody>
          <a:bodyPr wrap="square">
            <a:spAutoFit/>
          </a:bodyPr>
          <a:lstStyle/>
          <a:p>
            <a:pPr algn="ctr"/>
            <a:r>
              <a:rPr lang="en-US" sz="6000" b="1" dirty="0" smtClean="0">
                <a:effectLst>
                  <a:glow rad="228600">
                    <a:schemeClr val="accent2">
                      <a:satMod val="175000"/>
                      <a:alpha val="40000"/>
                    </a:schemeClr>
                  </a:glow>
                </a:effectLst>
                <a:latin typeface="Baskerville Old Face"/>
                <a:cs typeface="Baskerville Old Face"/>
              </a:rPr>
              <a:t>Living </a:t>
            </a:r>
            <a:r>
              <a:rPr lang="en-US" sz="6000" b="1" dirty="0">
                <a:effectLst>
                  <a:glow rad="228600">
                    <a:schemeClr val="accent2">
                      <a:satMod val="175000"/>
                      <a:alpha val="40000"/>
                    </a:schemeClr>
                  </a:glow>
                </a:effectLst>
                <a:latin typeface="Baskerville Old Face"/>
                <a:cs typeface="Baskerville Old Face"/>
              </a:rPr>
              <a:t>Lives in Reverent Fear Of God, </a:t>
            </a:r>
            <a:endParaRPr lang="en-US" sz="6000" b="1" dirty="0" smtClean="0">
              <a:effectLst>
                <a:glow rad="228600">
                  <a:schemeClr val="accent2">
                    <a:satMod val="175000"/>
                    <a:alpha val="40000"/>
                  </a:schemeClr>
                </a:glow>
              </a:effectLst>
              <a:latin typeface="Baskerville Old Face"/>
              <a:cs typeface="Baskerville Old Face"/>
            </a:endParaRPr>
          </a:p>
          <a:p>
            <a:pPr algn="ctr"/>
            <a:r>
              <a:rPr lang="en-US" sz="6000" b="1" dirty="0" smtClean="0">
                <a:effectLst>
                  <a:glow rad="228600">
                    <a:schemeClr val="accent2">
                      <a:satMod val="175000"/>
                      <a:alpha val="40000"/>
                    </a:schemeClr>
                  </a:glow>
                </a:effectLst>
                <a:latin typeface="Baskerville Old Face"/>
                <a:cs typeface="Baskerville Old Face"/>
              </a:rPr>
              <a:t>In Expectation </a:t>
            </a:r>
          </a:p>
          <a:p>
            <a:pPr algn="ctr"/>
            <a:r>
              <a:rPr lang="en-US" sz="6000" b="1" dirty="0" smtClean="0">
                <a:effectLst>
                  <a:glow rad="228600">
                    <a:schemeClr val="accent2">
                      <a:satMod val="175000"/>
                      <a:alpha val="40000"/>
                    </a:schemeClr>
                  </a:glow>
                </a:effectLst>
                <a:latin typeface="Baskerville Old Face"/>
                <a:cs typeface="Baskerville Old Face"/>
              </a:rPr>
              <a:t>of </a:t>
            </a:r>
            <a:r>
              <a:rPr lang="en-US" sz="6000" b="1" dirty="0">
                <a:effectLst>
                  <a:glow rad="228600">
                    <a:schemeClr val="accent2">
                      <a:satMod val="175000"/>
                      <a:alpha val="40000"/>
                    </a:schemeClr>
                  </a:glow>
                </a:effectLst>
                <a:latin typeface="Baskerville Old Face"/>
                <a:cs typeface="Baskerville Old Face"/>
              </a:rPr>
              <a:t>His </a:t>
            </a:r>
            <a:r>
              <a:rPr lang="en-US" sz="6000" b="1" dirty="0" smtClean="0">
                <a:effectLst>
                  <a:glow rad="228600">
                    <a:schemeClr val="accent2">
                      <a:satMod val="175000"/>
                      <a:alpha val="40000"/>
                    </a:schemeClr>
                  </a:glow>
                </a:effectLst>
                <a:latin typeface="Baskerville Old Face"/>
                <a:cs typeface="Baskerville Old Face"/>
              </a:rPr>
              <a:t>Return</a:t>
            </a:r>
            <a:r>
              <a:rPr lang="en-US" sz="6000" dirty="0" smtClean="0">
                <a:effectLst>
                  <a:glow rad="228600">
                    <a:schemeClr val="accent2">
                      <a:satMod val="175000"/>
                      <a:alpha val="40000"/>
                    </a:schemeClr>
                  </a:glow>
                </a:effectLst>
                <a:latin typeface="Baskerville Old Face"/>
                <a:cs typeface="Baskerville Old Face"/>
              </a:rPr>
              <a:t> </a:t>
            </a:r>
            <a:endParaRPr lang="en-US" sz="6000" dirty="0">
              <a:effectLst>
                <a:glow rad="228600">
                  <a:schemeClr val="accent2">
                    <a:satMod val="175000"/>
                    <a:alpha val="40000"/>
                  </a:schemeClr>
                </a:glow>
              </a:effectLst>
              <a:latin typeface="Baskerville Old Face"/>
              <a:cs typeface="Baskerville Old Face"/>
            </a:endParaRPr>
          </a:p>
        </p:txBody>
      </p:sp>
    </p:spTree>
    <p:extLst>
      <p:ext uri="{BB962C8B-B14F-4D97-AF65-F5344CB8AC3E}">
        <p14:creationId xmlns:p14="http://schemas.microsoft.com/office/powerpoint/2010/main" val="2470605716"/>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203200" y="279400"/>
            <a:ext cx="8737600" cy="4572000"/>
          </a:xfrm>
          <a:prstGeom prst="rect">
            <a:avLst/>
          </a:prstGeom>
        </p:spPr>
      </p:pic>
      <p:graphicFrame>
        <p:nvGraphicFramePr>
          <p:cNvPr id="3" name="Object 2"/>
          <p:cNvGraphicFramePr>
            <a:graphicFrameLocks noChangeAspect="1"/>
          </p:cNvGraphicFramePr>
          <p:nvPr>
            <p:extLst>
              <p:ext uri="{D42A27DB-BD31-4B8C-83A1-F6EECF244321}">
                <p14:modId xmlns:p14="http://schemas.microsoft.com/office/powerpoint/2010/main" val="677356246"/>
              </p:ext>
            </p:extLst>
          </p:nvPr>
        </p:nvGraphicFramePr>
        <p:xfrm>
          <a:off x="0" y="0"/>
          <a:ext cx="9078702" cy="5143500"/>
        </p:xfrm>
        <a:graphic>
          <a:graphicData uri="http://schemas.openxmlformats.org/presentationml/2006/ole">
            <mc:AlternateContent xmlns:mc="http://schemas.openxmlformats.org/markup-compatibility/2006">
              <mc:Choice xmlns:v="urn:schemas-microsoft-com:vml" Requires="v">
                <p:oleObj spid="_x0000_s2422" name="Document" r:id="rId4" imgW="5486400" imgH="3238500" progId="Word.Document.12">
                  <p:embed/>
                </p:oleObj>
              </mc:Choice>
              <mc:Fallback>
                <p:oleObj name="Document" r:id="rId4" imgW="5486400" imgH="3238500" progId="Word.Document.12">
                  <p:embed/>
                  <p:pic>
                    <p:nvPicPr>
                      <p:cNvPr id="0" name=""/>
                      <p:cNvPicPr/>
                      <p:nvPr/>
                    </p:nvPicPr>
                    <p:blipFill>
                      <a:blip r:embed="rId5"/>
                      <a:stretch>
                        <a:fillRect/>
                      </a:stretch>
                    </p:blipFill>
                    <p:spPr>
                      <a:xfrm>
                        <a:off x="0" y="0"/>
                        <a:ext cx="9078702" cy="5143500"/>
                      </a:xfrm>
                      <a:prstGeom prst="rect">
                        <a:avLst/>
                      </a:prstGeom>
                    </p:spPr>
                  </p:pic>
                </p:oleObj>
              </mc:Fallback>
            </mc:AlternateContent>
          </a:graphicData>
        </a:graphic>
      </p:graphicFrame>
    </p:spTree>
    <p:extLst>
      <p:ext uri="{BB962C8B-B14F-4D97-AF65-F5344CB8AC3E}">
        <p14:creationId xmlns:p14="http://schemas.microsoft.com/office/powerpoint/2010/main" val="181817076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3268" y="85893"/>
            <a:ext cx="8855823" cy="5078313"/>
          </a:xfrm>
          <a:prstGeom prst="rect">
            <a:avLst/>
          </a:prstGeom>
        </p:spPr>
        <p:txBody>
          <a:bodyPr wrap="square">
            <a:spAutoFit/>
          </a:bodyPr>
          <a:lstStyle/>
          <a:p>
            <a:r>
              <a:rPr lang="en-US" sz="5400" dirty="0"/>
              <a:t>Revelation 3:1-6 </a:t>
            </a:r>
          </a:p>
          <a:p>
            <a:r>
              <a:rPr lang="en-US" sz="5400" dirty="0" smtClean="0"/>
              <a:t>“</a:t>
            </a:r>
            <a:r>
              <a:rPr lang="en-US" sz="5400" dirty="0"/>
              <a:t>And to the angel of the church in Sardis write: ‘The words of him </a:t>
            </a:r>
            <a:r>
              <a:rPr lang="en-US" sz="5400" dirty="0" smtClean="0"/>
              <a:t>who </a:t>
            </a:r>
            <a:r>
              <a:rPr lang="en-US" sz="5400" dirty="0"/>
              <a:t>has the seven spirits of God and the seven stars</a:t>
            </a:r>
            <a:r>
              <a:rPr lang="en-US" sz="5400" dirty="0" smtClean="0"/>
              <a:t>. </a:t>
            </a:r>
            <a:r>
              <a:rPr lang="mr-IN" sz="5400" dirty="0" smtClean="0"/>
              <a:t>………………</a:t>
            </a:r>
            <a:endParaRPr lang="en-US" sz="5400" dirty="0"/>
          </a:p>
        </p:txBody>
      </p:sp>
    </p:spTree>
    <p:extLst>
      <p:ext uri="{BB962C8B-B14F-4D97-AF65-F5344CB8AC3E}">
        <p14:creationId xmlns:p14="http://schemas.microsoft.com/office/powerpoint/2010/main" val="288785254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3975" y="158739"/>
            <a:ext cx="8683263" cy="4832092"/>
          </a:xfrm>
          <a:prstGeom prst="rect">
            <a:avLst/>
          </a:prstGeom>
        </p:spPr>
        <p:txBody>
          <a:bodyPr wrap="square">
            <a:spAutoFit/>
          </a:bodyPr>
          <a:lstStyle/>
          <a:p>
            <a:r>
              <a:rPr lang="mr-IN" sz="4400" dirty="0" smtClean="0"/>
              <a:t>……………</a:t>
            </a:r>
            <a:r>
              <a:rPr lang="en-US" sz="4400" dirty="0" smtClean="0"/>
              <a:t>“I </a:t>
            </a:r>
            <a:r>
              <a:rPr lang="en-US" sz="4400" dirty="0"/>
              <a:t>know your works. You have the reputation of being alive, but you are dead. </a:t>
            </a:r>
            <a:r>
              <a:rPr lang="en-US" sz="4400" b="1" baseline="30000" dirty="0"/>
              <a:t>2 </a:t>
            </a:r>
            <a:r>
              <a:rPr lang="en-US" sz="4400" dirty="0"/>
              <a:t>Wake up, and strengthen what remains and is about to die, for I have not found your works complete in the sight of my God. </a:t>
            </a:r>
            <a:r>
              <a:rPr lang="mr-IN" sz="4400" dirty="0" smtClean="0"/>
              <a:t>…………………</a:t>
            </a:r>
            <a:r>
              <a:rPr lang="en-US" sz="4400" dirty="0" smtClean="0"/>
              <a:t>..</a:t>
            </a:r>
            <a:endParaRPr lang="en-US" sz="4400" dirty="0"/>
          </a:p>
        </p:txBody>
      </p:sp>
    </p:spTree>
    <p:extLst>
      <p:ext uri="{BB962C8B-B14F-4D97-AF65-F5344CB8AC3E}">
        <p14:creationId xmlns:p14="http://schemas.microsoft.com/office/powerpoint/2010/main" val="56309447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1853" y="179444"/>
            <a:ext cx="8800603" cy="4524315"/>
          </a:xfrm>
          <a:prstGeom prst="rect">
            <a:avLst/>
          </a:prstGeom>
        </p:spPr>
        <p:txBody>
          <a:bodyPr wrap="square">
            <a:spAutoFit/>
          </a:bodyPr>
          <a:lstStyle/>
          <a:p>
            <a:r>
              <a:rPr lang="mr-IN" sz="4800" b="1" baseline="30000" dirty="0" smtClean="0"/>
              <a:t>…………</a:t>
            </a:r>
            <a:r>
              <a:rPr lang="en-US" sz="4800" b="1" baseline="30000" dirty="0" smtClean="0"/>
              <a:t>. 3</a:t>
            </a:r>
            <a:r>
              <a:rPr lang="en-US" sz="4800" b="1" baseline="30000" dirty="0"/>
              <a:t> </a:t>
            </a:r>
            <a:r>
              <a:rPr lang="en-US" sz="4800" dirty="0"/>
              <a:t>Remember, then, what you received and heard. Keep it, and repent. If you will not wake up, I will come like a thief, and you will not know at what hour I will come against you</a:t>
            </a:r>
            <a:r>
              <a:rPr lang="en-US" sz="4800" dirty="0" smtClean="0"/>
              <a:t>. </a:t>
            </a:r>
            <a:r>
              <a:rPr lang="mr-IN" sz="4800" dirty="0" smtClean="0"/>
              <a:t>……………</a:t>
            </a:r>
            <a:r>
              <a:rPr lang="en-US" sz="4800" dirty="0" smtClean="0"/>
              <a:t>.</a:t>
            </a:r>
            <a:r>
              <a:rPr lang="en-US" sz="4800" dirty="0"/>
              <a:t> </a:t>
            </a:r>
          </a:p>
        </p:txBody>
      </p:sp>
    </p:spTree>
    <p:extLst>
      <p:ext uri="{BB962C8B-B14F-4D97-AF65-F5344CB8AC3E}">
        <p14:creationId xmlns:p14="http://schemas.microsoft.com/office/powerpoint/2010/main" val="232242367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17512" y="213953"/>
            <a:ext cx="8545214" cy="3785652"/>
          </a:xfrm>
          <a:prstGeom prst="rect">
            <a:avLst/>
          </a:prstGeom>
        </p:spPr>
        <p:txBody>
          <a:bodyPr wrap="square">
            <a:spAutoFit/>
          </a:bodyPr>
          <a:lstStyle/>
          <a:p>
            <a:r>
              <a:rPr lang="mr-IN" sz="4800" b="1" baseline="30000" dirty="0" smtClean="0"/>
              <a:t>……………</a:t>
            </a:r>
            <a:r>
              <a:rPr lang="en-US" sz="4800" b="1" baseline="30000" dirty="0" smtClean="0"/>
              <a:t>.. 4</a:t>
            </a:r>
            <a:r>
              <a:rPr lang="en-US" sz="4800" b="1" baseline="30000" dirty="0"/>
              <a:t> </a:t>
            </a:r>
            <a:r>
              <a:rPr lang="en-US" sz="4800" dirty="0"/>
              <a:t>Yet you have still a few names in Sardis, people who have not soiled their garments, and they will walk with me in white, for they are worthy</a:t>
            </a:r>
            <a:r>
              <a:rPr lang="en-US" sz="4800" dirty="0" smtClean="0"/>
              <a:t>. </a:t>
            </a:r>
            <a:r>
              <a:rPr lang="mr-IN" sz="4800" dirty="0" smtClean="0"/>
              <a:t>………</a:t>
            </a:r>
            <a:r>
              <a:rPr lang="en-US" sz="4800" dirty="0"/>
              <a:t> </a:t>
            </a:r>
          </a:p>
        </p:txBody>
      </p:sp>
    </p:spTree>
    <p:extLst>
      <p:ext uri="{BB962C8B-B14F-4D97-AF65-F5344CB8AC3E}">
        <p14:creationId xmlns:p14="http://schemas.microsoft.com/office/powerpoint/2010/main" val="232995219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48488" y="138035"/>
            <a:ext cx="8676360" cy="4401205"/>
          </a:xfrm>
          <a:prstGeom prst="rect">
            <a:avLst/>
          </a:prstGeom>
        </p:spPr>
        <p:txBody>
          <a:bodyPr wrap="square">
            <a:spAutoFit/>
          </a:bodyPr>
          <a:lstStyle/>
          <a:p>
            <a:r>
              <a:rPr lang="mr-IN" sz="4000" b="1" baseline="30000" dirty="0" smtClean="0"/>
              <a:t>……………</a:t>
            </a:r>
            <a:r>
              <a:rPr lang="en-US" sz="4000" b="1" baseline="30000" dirty="0" smtClean="0"/>
              <a:t> 5</a:t>
            </a:r>
            <a:r>
              <a:rPr lang="en-US" sz="4000" b="1" baseline="30000" dirty="0"/>
              <a:t> </a:t>
            </a:r>
            <a:r>
              <a:rPr lang="en-US" sz="4000" dirty="0"/>
              <a:t>The one who conquers will be clothed thus in white garments, and I will never blot his name out of the book of life. I will confess his name before my Father and before his angels. </a:t>
            </a:r>
            <a:r>
              <a:rPr lang="en-US" sz="4000" b="1" baseline="30000" dirty="0"/>
              <a:t>6 </a:t>
            </a:r>
            <a:r>
              <a:rPr lang="en-US" sz="4000" dirty="0"/>
              <a:t>He who has an ear, let him hear what the Spirit says to the churches.’</a:t>
            </a:r>
          </a:p>
        </p:txBody>
      </p:sp>
    </p:spTree>
    <p:extLst>
      <p:ext uri="{BB962C8B-B14F-4D97-AF65-F5344CB8AC3E}">
        <p14:creationId xmlns:p14="http://schemas.microsoft.com/office/powerpoint/2010/main" val="369829848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76097" y="248462"/>
            <a:ext cx="8614239" cy="4832092"/>
          </a:xfrm>
          <a:prstGeom prst="rect">
            <a:avLst/>
          </a:prstGeom>
        </p:spPr>
        <p:txBody>
          <a:bodyPr wrap="square">
            <a:spAutoFit/>
          </a:bodyPr>
          <a:lstStyle/>
          <a:p>
            <a:r>
              <a:rPr lang="en-US" sz="4400" b="1" dirty="0"/>
              <a:t>Revelation 3:1 </a:t>
            </a:r>
            <a:endParaRPr lang="en-US" sz="4400" b="1" dirty="0" smtClean="0"/>
          </a:p>
          <a:p>
            <a:r>
              <a:rPr lang="en-US" sz="4400" dirty="0" smtClean="0"/>
              <a:t>“</a:t>
            </a:r>
            <a:r>
              <a:rPr lang="en-US" sz="4400" dirty="0"/>
              <a:t>And to the angel of the church in Sardis write: ‘The words of him who has the seven spirits of God and the seven stars. “I know your works. You have the reputation of being alive, but you are dead.</a:t>
            </a:r>
          </a:p>
        </p:txBody>
      </p:sp>
    </p:spTree>
    <p:extLst>
      <p:ext uri="{BB962C8B-B14F-4D97-AF65-F5344CB8AC3E}">
        <p14:creationId xmlns:p14="http://schemas.microsoft.com/office/powerpoint/2010/main" val="158172755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2588" y="252614"/>
            <a:ext cx="8714250" cy="4247317"/>
          </a:xfrm>
          <a:prstGeom prst="rect">
            <a:avLst/>
          </a:prstGeom>
        </p:spPr>
        <p:txBody>
          <a:bodyPr wrap="square">
            <a:spAutoFit/>
          </a:bodyPr>
          <a:lstStyle/>
          <a:p>
            <a:r>
              <a:rPr lang="en-US" sz="5400" dirty="0"/>
              <a:t>John 6:</a:t>
            </a:r>
            <a:r>
              <a:rPr lang="en-US" sz="5400" dirty="0" smtClean="0"/>
              <a:t>63</a:t>
            </a:r>
          </a:p>
          <a:p>
            <a:r>
              <a:rPr lang="en-US" sz="5400" dirty="0" smtClean="0"/>
              <a:t>It </a:t>
            </a:r>
            <a:r>
              <a:rPr lang="en-US" sz="5400" dirty="0"/>
              <a:t>is the Spirit who gives life; </a:t>
            </a:r>
            <a:r>
              <a:rPr lang="en-US" sz="5400" dirty="0" smtClean="0"/>
              <a:t> the </a:t>
            </a:r>
            <a:r>
              <a:rPr lang="en-US" sz="5400" dirty="0"/>
              <a:t>flesh is no help at all. The words that I have spoken to you are spirit and life.</a:t>
            </a:r>
            <a:endParaRPr lang="en-US" sz="5400" b="1" dirty="0"/>
          </a:p>
        </p:txBody>
      </p:sp>
    </p:spTree>
    <p:extLst>
      <p:ext uri="{BB962C8B-B14F-4D97-AF65-F5344CB8AC3E}">
        <p14:creationId xmlns:p14="http://schemas.microsoft.com/office/powerpoint/2010/main" val="1724544749"/>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28944</TotalTime>
  <Words>288</Words>
  <Application>Microsoft Macintosh PowerPoint</Application>
  <PresentationFormat>On-screen Show (16:9)</PresentationFormat>
  <Paragraphs>55</Paragraphs>
  <Slides>20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Black</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J. Olla</dc:creator>
  <cp:lastModifiedBy>Robert J. Olla</cp:lastModifiedBy>
  <cp:revision>851</cp:revision>
  <dcterms:created xsi:type="dcterms:W3CDTF">2016-08-27T22:55:59Z</dcterms:created>
  <dcterms:modified xsi:type="dcterms:W3CDTF">2020-05-23T16:47:33Z</dcterms:modified>
</cp:coreProperties>
</file>