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376" r:id="rId2"/>
    <p:sldId id="397" r:id="rId3"/>
    <p:sldId id="420" r:id="rId4"/>
    <p:sldId id="398" r:id="rId5"/>
    <p:sldId id="354" r:id="rId6"/>
    <p:sldId id="446" r:id="rId7"/>
    <p:sldId id="380" r:id="rId8"/>
    <p:sldId id="429" r:id="rId9"/>
    <p:sldId id="345" r:id="rId10"/>
    <p:sldId id="445" r:id="rId11"/>
    <p:sldId id="335" r:id="rId12"/>
    <p:sldId id="430" r:id="rId13"/>
    <p:sldId id="431" r:id="rId14"/>
    <p:sldId id="432" r:id="rId15"/>
    <p:sldId id="433" r:id="rId16"/>
    <p:sldId id="435" r:id="rId17"/>
    <p:sldId id="434" r:id="rId18"/>
    <p:sldId id="447" r:id="rId19"/>
    <p:sldId id="451" r:id="rId20"/>
    <p:sldId id="261"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26" d="100"/>
          <a:sy n="126" d="100"/>
        </p:scale>
        <p:origin x="-120" y="-113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5/28/20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5/28/20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1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497" y="141125"/>
            <a:ext cx="8708092" cy="4524315"/>
          </a:xfrm>
          <a:prstGeom prst="rect">
            <a:avLst/>
          </a:prstGeom>
        </p:spPr>
        <p:txBody>
          <a:bodyPr wrap="square">
            <a:spAutoFit/>
          </a:bodyPr>
          <a:lstStyle/>
          <a:p>
            <a:r>
              <a:rPr lang="en-US" sz="3200" dirty="0"/>
              <a:t>Revelation 3:9-10 </a:t>
            </a:r>
            <a:endParaRPr lang="en-US" sz="3200" dirty="0" smtClean="0"/>
          </a:p>
          <a:p>
            <a:r>
              <a:rPr lang="en-US" sz="3200" dirty="0" smtClean="0"/>
              <a:t>Behold</a:t>
            </a:r>
            <a:r>
              <a:rPr lang="en-US" sz="3200" dirty="0"/>
              <a:t>, I will make those of the synagogue of Satan who say that they are Jews and are not, but lie—behold, I will make them come and bow down before your feet, and they will learn that I have loved you. </a:t>
            </a:r>
            <a:r>
              <a:rPr lang="en-US" sz="3200" baseline="30000" dirty="0"/>
              <a:t>10 </a:t>
            </a:r>
            <a:r>
              <a:rPr lang="en-US" sz="3200" dirty="0"/>
              <a:t>Because you have kept my word about patient endurance, I will keep you from the hour of trial that is coming on the whole world, to try those who dwell on the </a:t>
            </a:r>
            <a:r>
              <a:rPr lang="en-US" sz="3200" dirty="0" smtClean="0"/>
              <a:t>earth. </a:t>
            </a:r>
            <a:endParaRPr lang="en-US" sz="3200"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679" y="272170"/>
            <a:ext cx="8385569" cy="5632311"/>
          </a:xfrm>
          <a:prstGeom prst="rect">
            <a:avLst/>
          </a:prstGeom>
        </p:spPr>
        <p:txBody>
          <a:bodyPr wrap="square">
            <a:spAutoFit/>
          </a:bodyPr>
          <a:lstStyle/>
          <a:p>
            <a:pPr algn="ctr"/>
            <a:r>
              <a:rPr lang="en-US" sz="6000" dirty="0"/>
              <a:t>Romans 2:28</a:t>
            </a:r>
            <a:r>
              <a:rPr lang="en-US" sz="6000" baseline="30000" dirty="0"/>
              <a:t>  </a:t>
            </a:r>
            <a:endParaRPr lang="en-US" sz="6000" baseline="30000" dirty="0" smtClean="0"/>
          </a:p>
          <a:p>
            <a:pPr algn="ctr"/>
            <a:r>
              <a:rPr lang="en-US" sz="6000" dirty="0" smtClean="0"/>
              <a:t>For</a:t>
            </a:r>
            <a:r>
              <a:rPr lang="en-US" sz="6000" dirty="0"/>
              <a:t> no one is a Jew who </a:t>
            </a:r>
            <a:endParaRPr lang="en-US" sz="6000" dirty="0" smtClean="0"/>
          </a:p>
          <a:p>
            <a:pPr algn="ctr"/>
            <a:r>
              <a:rPr lang="en-US" sz="6000" dirty="0" smtClean="0"/>
              <a:t>is </a:t>
            </a:r>
            <a:r>
              <a:rPr lang="en-US" sz="6000" dirty="0"/>
              <a:t>merely one outwardly, </a:t>
            </a:r>
            <a:r>
              <a:rPr lang="en-US" sz="6000" dirty="0" smtClean="0"/>
              <a:t>nor </a:t>
            </a:r>
            <a:r>
              <a:rPr lang="en-US" sz="6000" dirty="0"/>
              <a:t>is circumcision outward and physical.</a:t>
            </a:r>
          </a:p>
          <a:p>
            <a:r>
              <a:rPr lang="en-US" sz="6000" dirty="0"/>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575" y="191527"/>
            <a:ext cx="8728249" cy="5078314"/>
          </a:xfrm>
          <a:prstGeom prst="rect">
            <a:avLst/>
          </a:prstGeom>
        </p:spPr>
        <p:txBody>
          <a:bodyPr wrap="square">
            <a:spAutoFit/>
          </a:bodyPr>
          <a:lstStyle/>
          <a:p>
            <a:r>
              <a:rPr lang="en-US" sz="3600" b="1" dirty="0"/>
              <a:t>Isaiah 45:14</a:t>
            </a:r>
            <a:r>
              <a:rPr lang="en-US" sz="3600" b="1" baseline="30000" dirty="0"/>
              <a:t> </a:t>
            </a:r>
            <a:endParaRPr lang="en-US" sz="3600" b="1" baseline="30000" dirty="0" smtClean="0"/>
          </a:p>
          <a:p>
            <a:r>
              <a:rPr lang="en-US" sz="3600" dirty="0" smtClean="0"/>
              <a:t>Thus </a:t>
            </a:r>
            <a:r>
              <a:rPr lang="en-US" sz="3600" dirty="0"/>
              <a:t>says the Lord: “The wealth of Egypt and the merchandise of Cush, and the </a:t>
            </a:r>
            <a:r>
              <a:rPr lang="en-US" sz="3600" dirty="0" err="1"/>
              <a:t>Sabeans</a:t>
            </a:r>
            <a:r>
              <a:rPr lang="en-US" sz="3600" dirty="0"/>
              <a:t>, men of stature, shall come over to you and be yours; they shall follow you; they shall come over in chains and bow down to you. They will plead with you, saying: ‘Surely God is in you, and there is no other, no god besides him.’”</a:t>
            </a:r>
            <a:endParaRPr lang="en-US" sz="3600" b="1"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705" y="211687"/>
            <a:ext cx="8446042" cy="4708981"/>
          </a:xfrm>
          <a:prstGeom prst="rect">
            <a:avLst/>
          </a:prstGeom>
        </p:spPr>
        <p:txBody>
          <a:bodyPr wrap="square">
            <a:spAutoFit/>
          </a:bodyPr>
          <a:lstStyle/>
          <a:p>
            <a:r>
              <a:rPr lang="en-US" sz="6000" b="1" dirty="0"/>
              <a:t>Ephesians 2:6</a:t>
            </a:r>
            <a:r>
              <a:rPr lang="en-US" sz="6000" dirty="0"/>
              <a:t> </a:t>
            </a:r>
            <a:endParaRPr lang="en-US" sz="6000" dirty="0" smtClean="0"/>
          </a:p>
          <a:p>
            <a:r>
              <a:rPr lang="en-US" sz="6000" dirty="0" smtClean="0"/>
              <a:t>And </a:t>
            </a:r>
            <a:r>
              <a:rPr lang="en-US" sz="6000" dirty="0"/>
              <a:t>raised us up with him and seated us with him in the heavenly places in Christ Jesus,</a:t>
            </a:r>
            <a:endParaRPr lang="en-US" sz="6000" b="1" dirty="0"/>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389" y="403215"/>
            <a:ext cx="8234387" cy="4154983"/>
          </a:xfrm>
          <a:prstGeom prst="rect">
            <a:avLst/>
          </a:prstGeom>
        </p:spPr>
        <p:txBody>
          <a:bodyPr wrap="square">
            <a:spAutoFit/>
          </a:bodyPr>
          <a:lstStyle/>
          <a:p>
            <a:r>
              <a:rPr lang="en-US" sz="6600" b="1" dirty="0"/>
              <a:t>Colossians 3:3</a:t>
            </a:r>
            <a:r>
              <a:rPr lang="en-US" sz="6600" dirty="0"/>
              <a:t> </a:t>
            </a:r>
            <a:endParaRPr lang="en-US" sz="6600" dirty="0" smtClean="0"/>
          </a:p>
          <a:p>
            <a:r>
              <a:rPr lang="en-US" sz="6600" dirty="0" smtClean="0"/>
              <a:t>For</a:t>
            </a:r>
            <a:r>
              <a:rPr lang="en-US" sz="6600" dirty="0"/>
              <a:t> you have died, and your life is hidden with Christ in God.</a:t>
            </a:r>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969" y="231849"/>
            <a:ext cx="8546831" cy="4524315"/>
          </a:xfrm>
          <a:prstGeom prst="rect">
            <a:avLst/>
          </a:prstGeom>
        </p:spPr>
        <p:txBody>
          <a:bodyPr wrap="square">
            <a:spAutoFit/>
          </a:bodyPr>
          <a:lstStyle/>
          <a:p>
            <a:r>
              <a:rPr lang="en-US" sz="3200" dirty="0"/>
              <a:t>Revelation 3:11-</a:t>
            </a:r>
            <a:r>
              <a:rPr lang="en-US" sz="3200" dirty="0" smtClean="0"/>
              <a:t>12</a:t>
            </a:r>
            <a:endParaRPr lang="en-US" sz="3200" baseline="30000" dirty="0" smtClean="0"/>
          </a:p>
          <a:p>
            <a:r>
              <a:rPr lang="en-US" sz="3200" dirty="0" smtClean="0"/>
              <a:t>I </a:t>
            </a:r>
            <a:r>
              <a:rPr lang="en-US" sz="3200" dirty="0"/>
              <a:t>am coming soon. Hold fast what you have, so that no one may seize your crown. </a:t>
            </a:r>
            <a:endParaRPr lang="en-US" sz="3200" dirty="0" smtClean="0"/>
          </a:p>
          <a:p>
            <a:r>
              <a:rPr lang="en-US" sz="3200" baseline="30000" dirty="0" smtClean="0"/>
              <a:t>12</a:t>
            </a:r>
            <a:r>
              <a:rPr lang="en-US" sz="3200" baseline="30000" dirty="0"/>
              <a:t> </a:t>
            </a:r>
            <a:r>
              <a:rPr lang="en-US" sz="3200" dirty="0"/>
              <a:t>The one who conquers, I will make him a pillar in the temple of my God. Never shall he go out of it, and I will write on him the name of my God, and the name of the city of my God, the new Jerusalem, which comes down from my God out of heaven, and my own new name. </a:t>
            </a:r>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231" y="301327"/>
            <a:ext cx="8435964" cy="3539430"/>
          </a:xfrm>
          <a:prstGeom prst="rect">
            <a:avLst/>
          </a:prstGeom>
        </p:spPr>
        <p:txBody>
          <a:bodyPr wrap="square">
            <a:spAutoFit/>
          </a:bodyPr>
          <a:lstStyle/>
          <a:p>
            <a:r>
              <a:rPr lang="en-US" sz="6600" baseline="30000" dirty="0" smtClean="0"/>
              <a:t>Revelation</a:t>
            </a:r>
            <a:r>
              <a:rPr lang="en-US" sz="6600" baseline="30000" dirty="0"/>
              <a:t> </a:t>
            </a:r>
            <a:r>
              <a:rPr lang="en-US" sz="6600" baseline="30000" dirty="0" smtClean="0"/>
              <a:t>3:13</a:t>
            </a:r>
          </a:p>
          <a:p>
            <a:r>
              <a:rPr lang="en-US" sz="6000" dirty="0" smtClean="0"/>
              <a:t>He </a:t>
            </a:r>
            <a:r>
              <a:rPr lang="en-US" sz="6000" dirty="0"/>
              <a:t>who has an ear</a:t>
            </a:r>
            <a:r>
              <a:rPr lang="en-US" sz="6000" dirty="0" smtClean="0"/>
              <a:t>, Let him </a:t>
            </a:r>
            <a:r>
              <a:rPr lang="en-US" sz="6000" dirty="0"/>
              <a:t>hear what the </a:t>
            </a:r>
            <a:r>
              <a:rPr lang="en-US" sz="6000" dirty="0" smtClean="0"/>
              <a:t>Spirit </a:t>
            </a:r>
            <a:r>
              <a:rPr lang="en-US" sz="6000" dirty="0"/>
              <a:t>says to </a:t>
            </a:r>
            <a:r>
              <a:rPr lang="en-US" sz="6000" dirty="0" smtClean="0"/>
              <a:t>the  churches</a:t>
            </a:r>
            <a:r>
              <a:rPr lang="en-US" sz="6000" dirty="0"/>
              <a:t>.’</a:t>
            </a:r>
            <a:endParaRPr lang="en-US" sz="6000" dirty="0"/>
          </a:p>
        </p:txBody>
      </p:sp>
    </p:spTree>
    <p:extLst>
      <p:ext uri="{BB962C8B-B14F-4D97-AF65-F5344CB8AC3E}">
        <p14:creationId xmlns:p14="http://schemas.microsoft.com/office/powerpoint/2010/main" val="86853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152" y="312491"/>
            <a:ext cx="8365412" cy="4708981"/>
          </a:xfrm>
          <a:prstGeom prst="rect">
            <a:avLst/>
          </a:prstGeom>
        </p:spPr>
        <p:txBody>
          <a:bodyPr wrap="square">
            <a:spAutoFit/>
          </a:bodyPr>
          <a:lstStyle/>
          <a:p>
            <a:r>
              <a:rPr lang="en-US" sz="6000" dirty="0"/>
              <a:t>2 Timothy 2:12 </a:t>
            </a:r>
            <a:endParaRPr lang="en-US" sz="6000" dirty="0" smtClean="0"/>
          </a:p>
          <a:p>
            <a:r>
              <a:rPr lang="en-US" sz="6000" dirty="0" smtClean="0"/>
              <a:t>if </a:t>
            </a:r>
            <a:r>
              <a:rPr lang="en-US" sz="6000" dirty="0"/>
              <a:t>we endure, we will also reign with him; if we deny him, he also will deny us;</a:t>
            </a:r>
            <a:endParaRPr lang="en-US" sz="6000" b="1" dirty="0"/>
          </a:p>
          <a:p>
            <a:r>
              <a:rPr lang="en-US" sz="6000" dirty="0"/>
              <a:t> </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9623" y="0"/>
            <a:ext cx="7946497" cy="5143500"/>
          </a:xfrm>
          <a:prstGeom prst="rect">
            <a:avLst/>
          </a:prstGeom>
        </p:spPr>
      </p:pic>
      <p:sp>
        <p:nvSpPr>
          <p:cNvPr id="6" name="TextBox 5"/>
          <p:cNvSpPr txBox="1"/>
          <p:nvPr/>
        </p:nvSpPr>
        <p:spPr>
          <a:xfrm>
            <a:off x="1400955" y="308336"/>
            <a:ext cx="5886024" cy="2185214"/>
          </a:xfrm>
          <a:prstGeom prst="rect">
            <a:avLst/>
          </a:prstGeom>
          <a:noFill/>
        </p:spPr>
        <p:txBody>
          <a:bodyPr wrap="square" rtlCol="0">
            <a:spAutoFit/>
          </a:bodyPr>
          <a:lstStyle/>
          <a:p>
            <a:pPr algn="ctr"/>
            <a:r>
              <a:rPr lang="en-US" sz="4400" dirty="0" smtClean="0">
                <a:latin typeface="Apple Chancery"/>
                <a:cs typeface="Apple Chancery"/>
              </a:rPr>
              <a:t>Remembering</a:t>
            </a:r>
            <a:endParaRPr lang="en-US" sz="4400" dirty="0" smtClean="0">
              <a:latin typeface="Apple Chancery"/>
              <a:cs typeface="Apple Chancery"/>
            </a:endParaRPr>
          </a:p>
          <a:p>
            <a:pPr algn="ctr"/>
            <a:r>
              <a:rPr lang="en-US" sz="4400" dirty="0" smtClean="0">
                <a:latin typeface="Apple Chancery"/>
                <a:cs typeface="Apple Chancery"/>
              </a:rPr>
              <a:t>The Act That Opened The Door Of Salvation</a:t>
            </a:r>
            <a:endParaRPr lang="en-US" sz="4400" dirty="0">
              <a:latin typeface="Apple Chancery"/>
              <a:cs typeface="Apple Chancery"/>
            </a:endParaRPr>
          </a:p>
        </p:txBody>
      </p:sp>
    </p:spTree>
    <p:extLst>
      <p:ext uri="{BB962C8B-B14F-4D97-AF65-F5344CB8AC3E}">
        <p14:creationId xmlns:p14="http://schemas.microsoft.com/office/powerpoint/2010/main" val="13841002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340" y="131045"/>
            <a:ext cx="8829542" cy="4869998"/>
          </a:xfrm>
          <a:prstGeom prst="rect">
            <a:avLst/>
          </a:prstGeom>
        </p:spPr>
      </p:pic>
      <p:sp>
        <p:nvSpPr>
          <p:cNvPr id="3" name="Rectangle 2"/>
          <p:cNvSpPr/>
          <p:nvPr/>
        </p:nvSpPr>
        <p:spPr>
          <a:xfrm rot="20744254">
            <a:off x="363546" y="494697"/>
            <a:ext cx="4454948" cy="3508653"/>
          </a:xfrm>
          <a:prstGeom prst="rect">
            <a:avLst/>
          </a:prstGeom>
        </p:spPr>
        <p:txBody>
          <a:bodyPr wrap="square">
            <a:spAutoFit/>
          </a:bodyPr>
          <a:lstStyle/>
          <a:p>
            <a:pPr algn="ctr"/>
            <a:r>
              <a:rPr lang="en-US" sz="6000" b="1" dirty="0" smtClean="0">
                <a:solidFill>
                  <a:srgbClr val="000000"/>
                </a:solidFill>
                <a:latin typeface="Apple Chancery"/>
                <a:cs typeface="Apple Chancery"/>
              </a:rPr>
              <a:t>“</a:t>
            </a:r>
            <a:r>
              <a:rPr lang="en-US" sz="5400" b="1" dirty="0" smtClean="0">
                <a:solidFill>
                  <a:srgbClr val="000000"/>
                </a:solidFill>
                <a:latin typeface="Apple Chancery"/>
                <a:cs typeface="Apple Chancery"/>
              </a:rPr>
              <a:t>I </a:t>
            </a:r>
            <a:r>
              <a:rPr lang="en-US" sz="5400" b="1" dirty="0">
                <a:solidFill>
                  <a:srgbClr val="000000"/>
                </a:solidFill>
                <a:latin typeface="Apple Chancery"/>
                <a:cs typeface="Apple Chancery"/>
              </a:rPr>
              <a:t>have set before you an open </a:t>
            </a:r>
            <a:r>
              <a:rPr lang="en-US" sz="5400" b="1" dirty="0" smtClean="0">
                <a:solidFill>
                  <a:srgbClr val="000000"/>
                </a:solidFill>
                <a:latin typeface="Apple Chancery"/>
                <a:cs typeface="Apple Chancery"/>
              </a:rPr>
              <a:t>door”</a:t>
            </a:r>
          </a:p>
          <a:p>
            <a:pPr algn="ctr"/>
            <a:r>
              <a:rPr lang="en-US" sz="5400" b="1" dirty="0" smtClean="0">
                <a:solidFill>
                  <a:srgbClr val="000000"/>
                </a:solidFill>
                <a:latin typeface="Apple Chancery"/>
                <a:cs typeface="Apple Chancery"/>
              </a:rPr>
              <a:t>            Jesus</a:t>
            </a:r>
            <a:r>
              <a:rPr lang="en-US" sz="5400" dirty="0" smtClean="0">
                <a:solidFill>
                  <a:srgbClr val="000000"/>
                </a:solidFill>
                <a:latin typeface="Apple Chancery"/>
                <a:cs typeface="Apple Chancery"/>
              </a:rPr>
              <a:t> </a:t>
            </a:r>
            <a:endParaRPr lang="en-US" sz="5400" dirty="0">
              <a:solidFill>
                <a:srgbClr val="000000"/>
              </a:solidFill>
              <a:latin typeface="Apple Chancery"/>
              <a:cs typeface="Apple Chancery"/>
            </a:endParaRPr>
          </a:p>
        </p:txBody>
      </p:sp>
    </p:spTree>
    <p:extLst>
      <p:ext uri="{BB962C8B-B14F-4D97-AF65-F5344CB8AC3E}">
        <p14:creationId xmlns:p14="http://schemas.microsoft.com/office/powerpoint/2010/main" val="3584630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340" y="131045"/>
            <a:ext cx="8829542" cy="4869998"/>
          </a:xfrm>
          <a:prstGeom prst="rect">
            <a:avLst/>
          </a:prstGeom>
        </p:spPr>
      </p:pic>
      <p:sp>
        <p:nvSpPr>
          <p:cNvPr id="3" name="Rectangle 2"/>
          <p:cNvSpPr/>
          <p:nvPr/>
        </p:nvSpPr>
        <p:spPr>
          <a:xfrm rot="20744254">
            <a:off x="363546" y="494697"/>
            <a:ext cx="4454948" cy="3508653"/>
          </a:xfrm>
          <a:prstGeom prst="rect">
            <a:avLst/>
          </a:prstGeom>
        </p:spPr>
        <p:txBody>
          <a:bodyPr wrap="square">
            <a:spAutoFit/>
          </a:bodyPr>
          <a:lstStyle/>
          <a:p>
            <a:pPr algn="ctr"/>
            <a:r>
              <a:rPr lang="en-US" sz="6000" b="1" dirty="0" smtClean="0">
                <a:solidFill>
                  <a:srgbClr val="000000"/>
                </a:solidFill>
                <a:latin typeface="Apple Chancery"/>
                <a:cs typeface="Apple Chancery"/>
              </a:rPr>
              <a:t>“</a:t>
            </a:r>
            <a:r>
              <a:rPr lang="en-US" sz="5400" b="1" dirty="0" smtClean="0">
                <a:solidFill>
                  <a:srgbClr val="000000"/>
                </a:solidFill>
                <a:latin typeface="Apple Chancery"/>
                <a:cs typeface="Apple Chancery"/>
              </a:rPr>
              <a:t>I </a:t>
            </a:r>
            <a:r>
              <a:rPr lang="en-US" sz="5400" b="1" dirty="0">
                <a:solidFill>
                  <a:srgbClr val="000000"/>
                </a:solidFill>
                <a:latin typeface="Apple Chancery"/>
                <a:cs typeface="Apple Chancery"/>
              </a:rPr>
              <a:t>have set before you an open </a:t>
            </a:r>
            <a:r>
              <a:rPr lang="en-US" sz="5400" b="1" dirty="0" smtClean="0">
                <a:solidFill>
                  <a:srgbClr val="000000"/>
                </a:solidFill>
                <a:latin typeface="Apple Chancery"/>
                <a:cs typeface="Apple Chancery"/>
              </a:rPr>
              <a:t>door”</a:t>
            </a:r>
          </a:p>
          <a:p>
            <a:pPr algn="ctr"/>
            <a:r>
              <a:rPr lang="en-US" sz="5400" b="1" dirty="0" smtClean="0">
                <a:solidFill>
                  <a:srgbClr val="000000"/>
                </a:solidFill>
                <a:latin typeface="Apple Chancery"/>
                <a:cs typeface="Apple Chancery"/>
              </a:rPr>
              <a:t>            Jesus</a:t>
            </a:r>
            <a:r>
              <a:rPr lang="en-US" sz="5400" dirty="0" smtClean="0">
                <a:solidFill>
                  <a:srgbClr val="000000"/>
                </a:solidFill>
                <a:latin typeface="Apple Chancery"/>
                <a:cs typeface="Apple Chancery"/>
              </a:rPr>
              <a:t> </a:t>
            </a:r>
            <a:endParaRPr lang="en-US" sz="5400" dirty="0">
              <a:solidFill>
                <a:srgbClr val="000000"/>
              </a:solidFill>
              <a:latin typeface="Apple Chancery"/>
              <a:cs typeface="Apple Chancery"/>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3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2837" y="352812"/>
            <a:ext cx="8506515" cy="3785652"/>
          </a:xfrm>
          <a:prstGeom prst="rect">
            <a:avLst/>
          </a:prstGeom>
        </p:spPr>
        <p:txBody>
          <a:bodyPr wrap="square">
            <a:spAutoFit/>
          </a:bodyPr>
          <a:lstStyle/>
          <a:p>
            <a:r>
              <a:rPr lang="en-US" sz="4000" b="1" dirty="0"/>
              <a:t>Revelation 3:7</a:t>
            </a:r>
            <a:r>
              <a:rPr lang="en-US" sz="4000" dirty="0"/>
              <a:t> </a:t>
            </a:r>
            <a:endParaRPr lang="en-US" sz="4000" dirty="0" smtClean="0"/>
          </a:p>
          <a:p>
            <a:r>
              <a:rPr lang="en-US" sz="4000" dirty="0" smtClean="0"/>
              <a:t>“</a:t>
            </a:r>
            <a:r>
              <a:rPr lang="en-US" sz="4000" dirty="0"/>
              <a:t>And to the angel of the church in Philadelphia write: ‘The words of </a:t>
            </a:r>
            <a:r>
              <a:rPr lang="en-US" sz="4000" dirty="0" smtClean="0"/>
              <a:t> the </a:t>
            </a:r>
            <a:r>
              <a:rPr lang="en-US" sz="4000" dirty="0"/>
              <a:t>holy one, the true one, who has the key of David, who opens and no one will shut, who shuts and no one opens.</a:t>
            </a:r>
            <a:endParaRPr lang="en-US" sz="40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51969" y="131045"/>
            <a:ext cx="8617383" cy="5147802"/>
          </a:xfrm>
          <a:prstGeom prst="rect">
            <a:avLst/>
          </a:prstGeom>
        </p:spPr>
        <p:txBody>
          <a:bodyPr wrap="square">
            <a:spAutoFit/>
          </a:bodyPr>
          <a:lstStyle/>
          <a:p>
            <a:r>
              <a:rPr lang="en-US" sz="4000" dirty="0" smtClean="0"/>
              <a:t>Isaiah 22:20-23 </a:t>
            </a:r>
          </a:p>
          <a:p>
            <a:r>
              <a:rPr lang="en-US" sz="4000" dirty="0" smtClean="0"/>
              <a:t>In that day I will call my servant </a:t>
            </a:r>
            <a:r>
              <a:rPr lang="en-US" sz="4000" dirty="0" err="1" smtClean="0"/>
              <a:t>Eliakim</a:t>
            </a:r>
            <a:r>
              <a:rPr lang="en-US" sz="4000" dirty="0" smtClean="0"/>
              <a:t> the son of </a:t>
            </a:r>
            <a:r>
              <a:rPr lang="en-US" sz="4000" dirty="0" err="1" smtClean="0"/>
              <a:t>Hilkiah</a:t>
            </a:r>
            <a:r>
              <a:rPr lang="en-US" sz="4000" dirty="0" smtClean="0"/>
              <a:t>, </a:t>
            </a:r>
            <a:r>
              <a:rPr lang="en-US" sz="4000" baseline="30000" dirty="0" smtClean="0"/>
              <a:t>21 </a:t>
            </a:r>
            <a:r>
              <a:rPr lang="en-US" sz="4000" dirty="0" smtClean="0"/>
              <a:t>and I will clothe him with your robe, and will bind your sash on him, and will commit your authority to his hand. And he shall be a father to the inhabitants of Jerusalem and to the house of Judah</a:t>
            </a:r>
            <a:r>
              <a:rPr lang="mr-IN" sz="4000" dirty="0" smtClean="0"/>
              <a:t>……</a:t>
            </a:r>
            <a:endParaRPr lang="en-US" sz="4000"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389" y="423375"/>
            <a:ext cx="8304939" cy="4401205"/>
          </a:xfrm>
          <a:prstGeom prst="rect">
            <a:avLst/>
          </a:prstGeom>
        </p:spPr>
        <p:txBody>
          <a:bodyPr wrap="square">
            <a:spAutoFit/>
          </a:bodyPr>
          <a:lstStyle/>
          <a:p>
            <a:r>
              <a:rPr lang="en-US" dirty="0"/>
              <a:t> </a:t>
            </a:r>
            <a:r>
              <a:rPr lang="mr-IN" sz="4000" dirty="0" smtClean="0"/>
              <a:t>……………</a:t>
            </a:r>
            <a:r>
              <a:rPr lang="en-US" sz="4000" dirty="0" smtClean="0"/>
              <a:t>.</a:t>
            </a:r>
            <a:r>
              <a:rPr lang="en-US" sz="4000" baseline="30000" dirty="0" smtClean="0"/>
              <a:t>22</a:t>
            </a:r>
            <a:r>
              <a:rPr lang="en-US" sz="4000" baseline="30000" dirty="0"/>
              <a:t> </a:t>
            </a:r>
            <a:r>
              <a:rPr lang="en-US" sz="4000" dirty="0"/>
              <a:t>And I will place on his shoulder the key of the house of David. </a:t>
            </a:r>
            <a:r>
              <a:rPr lang="en-US" sz="4000" dirty="0" smtClean="0"/>
              <a:t> He </a:t>
            </a:r>
            <a:r>
              <a:rPr lang="en-US" sz="4000" dirty="0"/>
              <a:t>shall open, and none shall shut; and he shall shut, and none shall open. </a:t>
            </a:r>
            <a:r>
              <a:rPr lang="en-US" sz="4000" dirty="0" smtClean="0"/>
              <a:t> </a:t>
            </a:r>
            <a:r>
              <a:rPr lang="en-US" sz="4000" baseline="30000" dirty="0" smtClean="0"/>
              <a:t>23</a:t>
            </a:r>
            <a:r>
              <a:rPr lang="en-US" sz="4000" baseline="30000" dirty="0"/>
              <a:t> </a:t>
            </a:r>
            <a:r>
              <a:rPr lang="en-US" sz="4000" dirty="0"/>
              <a:t>And I will fasten him like a peg in a secure place, and he will become </a:t>
            </a:r>
            <a:r>
              <a:rPr lang="en-US" sz="4000" dirty="0" smtClean="0"/>
              <a:t> a </a:t>
            </a:r>
            <a:r>
              <a:rPr lang="en-US" sz="4000" dirty="0"/>
              <a:t>throne of honor to his father's house.</a:t>
            </a:r>
            <a:endParaRPr lang="en-US" sz="40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758" y="383053"/>
            <a:ext cx="8466200" cy="3785652"/>
          </a:xfrm>
          <a:prstGeom prst="rect">
            <a:avLst/>
          </a:prstGeom>
        </p:spPr>
        <p:txBody>
          <a:bodyPr wrap="square">
            <a:spAutoFit/>
          </a:bodyPr>
          <a:lstStyle/>
          <a:p>
            <a:r>
              <a:rPr lang="en-US" sz="4000" b="1" dirty="0"/>
              <a:t>Revelation 3:8</a:t>
            </a:r>
            <a:r>
              <a:rPr lang="en-US" sz="4000" b="1" baseline="30000" dirty="0"/>
              <a:t> </a:t>
            </a:r>
            <a:endParaRPr lang="en-US" sz="4000" b="1" baseline="30000" dirty="0" smtClean="0"/>
          </a:p>
          <a:p>
            <a:r>
              <a:rPr lang="en-US" sz="4000" dirty="0" smtClean="0"/>
              <a:t>“</a:t>
            </a:r>
            <a:r>
              <a:rPr lang="en-US" sz="4000" dirty="0"/>
              <a:t>‘I know your works. Behold, I have set before you an open door, which no one is able to shut. I know that you have but little power, and yet you have kept my word and have not denied my name.</a:t>
            </a:r>
            <a:endParaRPr lang="en-US" sz="4000" b="1" dirty="0"/>
          </a:p>
        </p:txBody>
      </p:sp>
    </p:spTree>
    <p:extLst>
      <p:ext uri="{BB962C8B-B14F-4D97-AF65-F5344CB8AC3E}">
        <p14:creationId xmlns:p14="http://schemas.microsoft.com/office/powerpoint/2010/main" val="30765415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85" y="302412"/>
            <a:ext cx="8587146" cy="3785652"/>
          </a:xfrm>
          <a:prstGeom prst="rect">
            <a:avLst/>
          </a:prstGeom>
        </p:spPr>
        <p:txBody>
          <a:bodyPr wrap="square">
            <a:spAutoFit/>
          </a:bodyPr>
          <a:lstStyle/>
          <a:p>
            <a:r>
              <a:rPr lang="en-US" sz="4800" dirty="0"/>
              <a:t>1 Corinthians 16:8-</a:t>
            </a:r>
            <a:r>
              <a:rPr lang="en-US" sz="4800" dirty="0" smtClean="0"/>
              <a:t>9</a:t>
            </a:r>
          </a:p>
          <a:p>
            <a:r>
              <a:rPr lang="en-US" sz="4800" dirty="0" smtClean="0"/>
              <a:t>But </a:t>
            </a:r>
            <a:r>
              <a:rPr lang="en-US" sz="4800" dirty="0"/>
              <a:t>I will stay in Ephesus until </a:t>
            </a:r>
            <a:r>
              <a:rPr lang="en-US" sz="4800" dirty="0" smtClean="0"/>
              <a:t> Pentecost</a:t>
            </a:r>
            <a:r>
              <a:rPr lang="en-US" sz="4800" dirty="0"/>
              <a:t>, </a:t>
            </a:r>
            <a:r>
              <a:rPr lang="en-US" sz="4800" baseline="30000" dirty="0"/>
              <a:t>9 </a:t>
            </a:r>
            <a:r>
              <a:rPr lang="en-US" sz="4800" dirty="0"/>
              <a:t>for a wide door for effective work has opened to me, </a:t>
            </a:r>
            <a:r>
              <a:rPr lang="en-US" sz="4800" dirty="0" smtClean="0"/>
              <a:t> and</a:t>
            </a:r>
            <a:r>
              <a:rPr lang="en-US" sz="4800" dirty="0"/>
              <a:t> there are many adversaries</a:t>
            </a:r>
            <a:r>
              <a:rPr lang="en-US" sz="4800" dirty="0"/>
              <a:t>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970" y="201607"/>
            <a:ext cx="8607304" cy="4801314"/>
          </a:xfrm>
          <a:prstGeom prst="rect">
            <a:avLst/>
          </a:prstGeom>
        </p:spPr>
        <p:txBody>
          <a:bodyPr wrap="square">
            <a:spAutoFit/>
          </a:bodyPr>
          <a:lstStyle/>
          <a:p>
            <a:r>
              <a:rPr lang="en-US" sz="4800" dirty="0"/>
              <a:t>Colossians 4:3 </a:t>
            </a:r>
            <a:endParaRPr lang="en-US" sz="4800" dirty="0" smtClean="0"/>
          </a:p>
          <a:p>
            <a:r>
              <a:rPr lang="en-US" sz="4800" dirty="0" smtClean="0"/>
              <a:t>At </a:t>
            </a:r>
            <a:r>
              <a:rPr lang="en-US" sz="4800" dirty="0"/>
              <a:t>the same time, pray also for us, that God may open to us a door for the word, to declare the mystery of Christ, on account of which I am in prison</a:t>
            </a:r>
          </a:p>
          <a:p>
            <a:r>
              <a:rPr lang="en-US" dirty="0"/>
              <a:t> </a:t>
            </a:r>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049" y="171367"/>
            <a:ext cx="8627461" cy="4524315"/>
          </a:xfrm>
          <a:prstGeom prst="rect">
            <a:avLst/>
          </a:prstGeom>
        </p:spPr>
        <p:txBody>
          <a:bodyPr wrap="square">
            <a:spAutoFit/>
          </a:bodyPr>
          <a:lstStyle/>
          <a:p>
            <a:r>
              <a:rPr lang="en-US" sz="3200" dirty="0"/>
              <a:t>2 Corinthians 12:9-10</a:t>
            </a:r>
            <a:r>
              <a:rPr lang="en-US" sz="3200" baseline="30000" dirty="0"/>
              <a:t> </a:t>
            </a:r>
            <a:endParaRPr lang="en-US" sz="3200" baseline="30000" dirty="0" smtClean="0"/>
          </a:p>
          <a:p>
            <a:r>
              <a:rPr lang="en-US" sz="3200" dirty="0" smtClean="0"/>
              <a:t>But </a:t>
            </a:r>
            <a:r>
              <a:rPr lang="en-US" sz="3200" dirty="0"/>
              <a:t>he said to me, “My grace is sufficient for you, for my power is made perfect in weakness. ”Therefore I will boast all the more gladly of my weaknesses, so that the power of Christ may rest upon me. </a:t>
            </a:r>
            <a:r>
              <a:rPr lang="en-US" sz="3200" baseline="30000" dirty="0"/>
              <a:t>10 </a:t>
            </a:r>
            <a:r>
              <a:rPr lang="en-US" sz="3200" dirty="0"/>
              <a:t>For the sake of Christ, then, I am content with weaknesses, insults, hardships, persecutions, and calamities. For when I am weak, then I am strong.</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34398</TotalTime>
  <Words>202</Words>
  <Application>Microsoft Macintosh PowerPoint</Application>
  <PresentationFormat>On-screen Show (16:9)</PresentationFormat>
  <Paragraphs>40</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876</cp:revision>
  <dcterms:created xsi:type="dcterms:W3CDTF">2016-08-27T22:55:59Z</dcterms:created>
  <dcterms:modified xsi:type="dcterms:W3CDTF">2020-05-30T14:36:57Z</dcterms:modified>
</cp:coreProperties>
</file>