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76" r:id="rId2"/>
    <p:sldId id="397" r:id="rId3"/>
    <p:sldId id="420" r:id="rId4"/>
    <p:sldId id="398" r:id="rId5"/>
    <p:sldId id="354" r:id="rId6"/>
    <p:sldId id="380" r:id="rId7"/>
    <p:sldId id="429" r:id="rId8"/>
    <p:sldId id="345" r:id="rId9"/>
    <p:sldId id="445" r:id="rId10"/>
    <p:sldId id="335" r:id="rId11"/>
    <p:sldId id="430" r:id="rId12"/>
    <p:sldId id="431" r:id="rId13"/>
    <p:sldId id="432" r:id="rId14"/>
    <p:sldId id="433" r:id="rId15"/>
    <p:sldId id="435" r:id="rId16"/>
    <p:sldId id="434" r:id="rId17"/>
    <p:sldId id="437" r:id="rId18"/>
    <p:sldId id="440" r:id="rId19"/>
    <p:sldId id="441" r:id="rId20"/>
    <p:sldId id="439" r:id="rId21"/>
    <p:sldId id="442" r:id="rId22"/>
    <p:sldId id="443" r:id="rId23"/>
    <p:sldId id="26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73" d="100"/>
          <a:sy n="173" d="100"/>
        </p:scale>
        <p:origin x="-96" y="-6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5/2/20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5/2/20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06"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363" y="300993"/>
            <a:ext cx="8353936" cy="3877985"/>
          </a:xfrm>
          <a:prstGeom prst="rect">
            <a:avLst/>
          </a:prstGeom>
        </p:spPr>
        <p:txBody>
          <a:bodyPr wrap="square">
            <a:spAutoFit/>
          </a:bodyPr>
          <a:lstStyle/>
          <a:p>
            <a:r>
              <a:rPr lang="en-US" sz="4800" b="1" dirty="0"/>
              <a:t>2 Timothy 3:12 </a:t>
            </a:r>
            <a:endParaRPr lang="en-US" sz="4800" b="1" dirty="0" smtClean="0"/>
          </a:p>
          <a:p>
            <a:r>
              <a:rPr lang="en-US" sz="6000" dirty="0" smtClean="0"/>
              <a:t>Indeed</a:t>
            </a:r>
            <a:r>
              <a:rPr lang="en-US" sz="6000" dirty="0"/>
              <a:t>, all who desire to live a godly life in Christ Jesus </a:t>
            </a:r>
            <a:r>
              <a:rPr lang="en-US" sz="6000" dirty="0" smtClean="0"/>
              <a:t> will </a:t>
            </a:r>
            <a:r>
              <a:rPr lang="en-US" sz="6000" dirty="0"/>
              <a:t>be </a:t>
            </a:r>
            <a:r>
              <a:rPr lang="en-US" sz="6000" dirty="0" smtClean="0"/>
              <a:t>persecuted</a:t>
            </a:r>
            <a:endParaRPr lang="en-US" sz="6000" dirty="0"/>
          </a:p>
          <a:p>
            <a:r>
              <a:rPr lang="en-US"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931" y="205556"/>
            <a:ext cx="8625550" cy="4955203"/>
          </a:xfrm>
          <a:prstGeom prst="rect">
            <a:avLst/>
          </a:prstGeom>
        </p:spPr>
        <p:txBody>
          <a:bodyPr wrap="square">
            <a:spAutoFit/>
          </a:bodyPr>
          <a:lstStyle/>
          <a:p>
            <a:r>
              <a:rPr lang="en-US" sz="3600" b="1" dirty="0"/>
              <a:t>Romans 8:35-39</a:t>
            </a:r>
            <a:r>
              <a:rPr lang="en-US" sz="3600" dirty="0"/>
              <a:t> </a:t>
            </a:r>
            <a:endParaRPr lang="en-US" sz="3600" dirty="0" smtClean="0"/>
          </a:p>
          <a:p>
            <a:r>
              <a:rPr lang="en-US" sz="4000" dirty="0" smtClean="0"/>
              <a:t>Who </a:t>
            </a:r>
            <a:r>
              <a:rPr lang="en-US" sz="4000" dirty="0"/>
              <a:t>shall separate us from the love of Christ? Shall tribulation, or distress, or persecution, or famine, or nakedness, </a:t>
            </a:r>
            <a:endParaRPr lang="en-US" sz="4000" dirty="0" smtClean="0"/>
          </a:p>
          <a:p>
            <a:r>
              <a:rPr lang="en-US" sz="4000" dirty="0" smtClean="0"/>
              <a:t>or </a:t>
            </a:r>
            <a:r>
              <a:rPr lang="en-US" sz="4000" dirty="0"/>
              <a:t>danger, or sword? </a:t>
            </a:r>
            <a:r>
              <a:rPr lang="en-US" sz="4000" b="1" baseline="30000" dirty="0"/>
              <a:t>36 </a:t>
            </a:r>
            <a:r>
              <a:rPr lang="en-US" sz="4000" dirty="0"/>
              <a:t>As it is written, “For your sake we are being killed all the day long; we are regarded as sheep to be </a:t>
            </a:r>
            <a:r>
              <a:rPr lang="en-US" sz="4000" dirty="0" smtClean="0"/>
              <a:t>slaughtered</a:t>
            </a:r>
            <a:r>
              <a:rPr lang="mr-IN" sz="4000" dirty="0" smtClean="0"/>
              <a:t>……………………</a:t>
            </a:r>
            <a:r>
              <a:rPr lang="en-US" sz="4000" dirty="0" smtClean="0"/>
              <a:t> </a:t>
            </a:r>
            <a:endParaRPr lang="en-US" sz="4000"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04" y="183533"/>
            <a:ext cx="8728322" cy="4524316"/>
          </a:xfrm>
          <a:prstGeom prst="rect">
            <a:avLst/>
          </a:prstGeom>
        </p:spPr>
        <p:txBody>
          <a:bodyPr wrap="square">
            <a:spAutoFit/>
          </a:bodyPr>
          <a:lstStyle/>
          <a:p>
            <a:r>
              <a:rPr lang="mr-IN" sz="3600" baseline="30000" dirty="0" smtClean="0"/>
              <a:t>……………</a:t>
            </a:r>
            <a:r>
              <a:rPr lang="en-US" sz="3600" baseline="30000" dirty="0" smtClean="0"/>
              <a:t>.. 3</a:t>
            </a:r>
            <a:r>
              <a:rPr lang="en-US" sz="3600" b="1" baseline="30000" dirty="0" smtClean="0"/>
              <a:t>7</a:t>
            </a:r>
            <a:r>
              <a:rPr lang="en-US" sz="3600" b="1" baseline="30000" dirty="0"/>
              <a:t> </a:t>
            </a:r>
            <a:r>
              <a:rPr lang="en-US" sz="3600" dirty="0"/>
              <a:t>No, in all these things we are more than conquerors through him who loved us. </a:t>
            </a:r>
            <a:r>
              <a:rPr lang="en-US" sz="3600" dirty="0" smtClean="0"/>
              <a:t> </a:t>
            </a:r>
            <a:r>
              <a:rPr lang="en-US" sz="3600" b="1" baseline="30000" dirty="0" smtClean="0"/>
              <a:t>38</a:t>
            </a:r>
            <a:r>
              <a:rPr lang="en-US" sz="3600" b="1" baseline="30000" dirty="0"/>
              <a:t> </a:t>
            </a:r>
            <a:r>
              <a:rPr lang="en-US" sz="3600" dirty="0"/>
              <a:t>For I am sure that neither death nor life, nor angels nor rulers, nor things present nor things to come, nor powers, </a:t>
            </a:r>
            <a:r>
              <a:rPr lang="en-US" sz="3600" b="1" baseline="30000" dirty="0"/>
              <a:t>39 </a:t>
            </a:r>
            <a:r>
              <a:rPr lang="en-US" sz="3600" dirty="0"/>
              <a:t>nor height nor depth, nor anything else in all creation, will be able to separate us from the love of God in Christ Jesus our Lord.</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90" y="146826"/>
            <a:ext cx="8787049" cy="4462760"/>
          </a:xfrm>
          <a:prstGeom prst="rect">
            <a:avLst/>
          </a:prstGeom>
        </p:spPr>
        <p:txBody>
          <a:bodyPr wrap="square">
            <a:spAutoFit/>
          </a:bodyPr>
          <a:lstStyle/>
          <a:p>
            <a:r>
              <a:rPr lang="en-US" sz="3200" dirty="0"/>
              <a:t>Matthew 6:19-20 </a:t>
            </a:r>
            <a:r>
              <a:rPr lang="en-US" sz="3200" baseline="30000" dirty="0"/>
              <a:t> </a:t>
            </a:r>
            <a:endParaRPr lang="en-US" sz="3200" baseline="30000" dirty="0" smtClean="0"/>
          </a:p>
          <a:p>
            <a:r>
              <a:rPr lang="en-US" sz="3600" dirty="0" smtClean="0"/>
              <a:t>“</a:t>
            </a:r>
            <a:r>
              <a:rPr lang="en-US" sz="3600" dirty="0"/>
              <a:t>Do not lay up for yourselves treasures on earth, where moth and rust destroy and where thieves break in and steal,</a:t>
            </a:r>
            <a:r>
              <a:rPr lang="en-US" sz="3600" b="1" baseline="30000" dirty="0"/>
              <a:t>20 </a:t>
            </a:r>
            <a:r>
              <a:rPr lang="en-US" sz="3600" dirty="0"/>
              <a:t>but lay up for yourselves treasures in heaven, where neither moth nor rust destroys and where thieves do not break in and steal. </a:t>
            </a:r>
            <a:r>
              <a:rPr lang="en-US" sz="3600" b="1" baseline="30000" dirty="0"/>
              <a:t>21 </a:t>
            </a:r>
            <a:r>
              <a:rPr lang="en-US" sz="3600" dirty="0"/>
              <a:t>For where your treasure is, there your heart will be also.</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04" y="234922"/>
            <a:ext cx="8809072" cy="3785652"/>
          </a:xfrm>
          <a:prstGeom prst="rect">
            <a:avLst/>
          </a:prstGeom>
        </p:spPr>
        <p:txBody>
          <a:bodyPr wrap="square">
            <a:spAutoFit/>
          </a:bodyPr>
          <a:lstStyle/>
          <a:p>
            <a:r>
              <a:rPr lang="en-US" sz="4000" b="1" dirty="0"/>
              <a:t>Matthew 10:16-17 </a:t>
            </a:r>
            <a:endParaRPr lang="en-US" sz="4000" b="1" dirty="0" smtClean="0"/>
          </a:p>
          <a:p>
            <a:r>
              <a:rPr lang="en-US" sz="4000" dirty="0" smtClean="0"/>
              <a:t>“</a:t>
            </a:r>
            <a:r>
              <a:rPr lang="en-US" sz="4000" dirty="0"/>
              <a:t>Behold, I am sending you out as </a:t>
            </a:r>
            <a:r>
              <a:rPr lang="en-US" sz="4000" dirty="0" smtClean="0"/>
              <a:t>sheep  </a:t>
            </a:r>
            <a:r>
              <a:rPr lang="en-US" sz="4000" dirty="0"/>
              <a:t>in the midst of wolves, so be wise as serpents and innocent as doves.</a:t>
            </a:r>
            <a:r>
              <a:rPr lang="en-US" sz="2800" baseline="30000" dirty="0"/>
              <a:t>17 </a:t>
            </a:r>
            <a:r>
              <a:rPr lang="en-US" sz="4000" dirty="0"/>
              <a:t>Beware of men, for they will deliver you over to courts and flog you in their </a:t>
            </a:r>
            <a:r>
              <a:rPr lang="en-US" sz="4000" dirty="0" smtClean="0"/>
              <a:t>synagogues.</a:t>
            </a:r>
            <a:endParaRPr lang="en-US" sz="40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863" y="176191"/>
            <a:ext cx="8684277" cy="5016757"/>
          </a:xfrm>
          <a:prstGeom prst="rect">
            <a:avLst/>
          </a:prstGeom>
        </p:spPr>
        <p:txBody>
          <a:bodyPr wrap="square">
            <a:spAutoFit/>
          </a:bodyPr>
          <a:lstStyle/>
          <a:p>
            <a:r>
              <a:rPr lang="en-US" sz="2800" b="1" dirty="0"/>
              <a:t>John 15:19-21</a:t>
            </a:r>
            <a:r>
              <a:rPr lang="en-US" sz="3200" b="1" dirty="0"/>
              <a:t> </a:t>
            </a:r>
            <a:r>
              <a:rPr lang="en-US" sz="3200" dirty="0"/>
              <a:t>If you were of the world, the world would love you as its own; but because you are not of the world, but I chose you out of the world, therefore the world hates you. </a:t>
            </a:r>
            <a:r>
              <a:rPr lang="en-US" sz="3200" b="1" dirty="0"/>
              <a:t> </a:t>
            </a:r>
            <a:r>
              <a:rPr lang="en-US" sz="3200" baseline="30000" dirty="0" smtClean="0"/>
              <a:t>20</a:t>
            </a:r>
            <a:r>
              <a:rPr lang="en-US" sz="3200" baseline="30000" dirty="0"/>
              <a:t> </a:t>
            </a:r>
            <a:r>
              <a:rPr lang="en-US" sz="3200" dirty="0"/>
              <a:t>Remember the word that I said to you: ‘A servant is not greater than his master.’ If they persecuted me, they will also persecute you. If they kept my word, they will also keep yours. </a:t>
            </a:r>
            <a:r>
              <a:rPr lang="en-US" sz="3200" baseline="30000" dirty="0"/>
              <a:t>21 </a:t>
            </a:r>
            <a:r>
              <a:rPr lang="en-US" sz="3200" dirty="0"/>
              <a:t>But all these things they will do to you on account of my name, because they do not know him who sent me.</a:t>
            </a:r>
            <a:endParaRPr lang="en-US" sz="3200" b="1"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1612" y="183533"/>
            <a:ext cx="8706299" cy="3908762"/>
          </a:xfrm>
          <a:prstGeom prst="rect">
            <a:avLst/>
          </a:prstGeom>
        </p:spPr>
        <p:txBody>
          <a:bodyPr wrap="square">
            <a:spAutoFit/>
          </a:bodyPr>
          <a:lstStyle/>
          <a:p>
            <a:r>
              <a:rPr lang="en-US" sz="3200" b="1" dirty="0"/>
              <a:t>Romans 8:</a:t>
            </a:r>
            <a:r>
              <a:rPr lang="en-US" sz="3200" b="1" dirty="0" smtClean="0"/>
              <a:t>35-36</a:t>
            </a:r>
            <a:endParaRPr lang="en-US" sz="3200" b="1" i="1" u="sng" dirty="0" smtClean="0"/>
          </a:p>
          <a:p>
            <a:r>
              <a:rPr lang="en-US" sz="3200" baseline="30000" dirty="0"/>
              <a:t> </a:t>
            </a:r>
            <a:r>
              <a:rPr lang="en-US" sz="3600" dirty="0"/>
              <a:t>Who shall separate us from the love of Christ? Shall tribulation, or distress, or persecution, or famine, or nakedness, or danger, or sword? </a:t>
            </a:r>
            <a:r>
              <a:rPr lang="en-US" sz="3600" baseline="30000" dirty="0"/>
              <a:t>36 </a:t>
            </a:r>
            <a:r>
              <a:rPr lang="en-US" sz="3600" dirty="0"/>
              <a:t>As it is written, “For your sake we are being killed all the day long; we are regarded as sheep to be slaughtered.”</a:t>
            </a:r>
            <a:endParaRPr lang="en-US" sz="3600" b="1"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819" y="139485"/>
            <a:ext cx="8860458" cy="5078314"/>
          </a:xfrm>
          <a:prstGeom prst="rect">
            <a:avLst/>
          </a:prstGeom>
        </p:spPr>
        <p:txBody>
          <a:bodyPr wrap="square">
            <a:spAutoFit/>
          </a:bodyPr>
          <a:lstStyle/>
          <a:p>
            <a:r>
              <a:rPr lang="en-US" sz="3200" dirty="0"/>
              <a:t>2 Corinthians 12:9-10</a:t>
            </a:r>
            <a:r>
              <a:rPr lang="en-US" sz="3600" b="1" dirty="0"/>
              <a:t> </a:t>
            </a:r>
            <a:r>
              <a:rPr lang="en-US" sz="3600" dirty="0"/>
              <a:t>But he said to me, “My grace is sufficient for you, for my power is made perfect in weakness.” Therefore I will boast all the more gladly of my weaknesses, so that the power of Christ may rest upon me. </a:t>
            </a:r>
            <a:r>
              <a:rPr lang="en-US" sz="3600" baseline="30000" dirty="0"/>
              <a:t>10 </a:t>
            </a:r>
            <a:r>
              <a:rPr lang="en-US" sz="3600" dirty="0"/>
              <a:t>For the sake of Christ, then, I am content with weaknesses, insults, hardships, persecutions, and calamities. For when I am weak, then I am strong.</a:t>
            </a:r>
            <a:endParaRPr lang="en-US" sz="3600" b="1" dirty="0"/>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863" y="68013"/>
            <a:ext cx="8831095" cy="5016758"/>
          </a:xfrm>
          <a:prstGeom prst="rect">
            <a:avLst/>
          </a:prstGeom>
        </p:spPr>
        <p:txBody>
          <a:bodyPr wrap="square">
            <a:spAutoFit/>
          </a:bodyPr>
          <a:lstStyle/>
          <a:p>
            <a:r>
              <a:rPr lang="en-US" sz="3200" b="1" dirty="0"/>
              <a:t>2 Corinthians 4:8-10</a:t>
            </a:r>
            <a:r>
              <a:rPr lang="en-US" sz="4000" b="1" dirty="0"/>
              <a:t> </a:t>
            </a:r>
            <a:endParaRPr lang="en-US" sz="4000" b="1" dirty="0" smtClean="0"/>
          </a:p>
          <a:p>
            <a:r>
              <a:rPr lang="en-US" sz="4000" dirty="0" smtClean="0"/>
              <a:t>We </a:t>
            </a:r>
            <a:r>
              <a:rPr lang="en-US" sz="4000" dirty="0"/>
              <a:t>are afflicted in every way, but not crushed; perplexed, but not driven to despair; </a:t>
            </a:r>
            <a:r>
              <a:rPr lang="en-US" sz="4000" baseline="30000" dirty="0"/>
              <a:t>9 </a:t>
            </a:r>
            <a:r>
              <a:rPr lang="en-US" sz="4000" dirty="0"/>
              <a:t>persecuted, but not forsaken</a:t>
            </a:r>
            <a:r>
              <a:rPr lang="en-US" sz="4000" dirty="0" smtClean="0"/>
              <a:t>; </a:t>
            </a:r>
            <a:r>
              <a:rPr lang="en-US" sz="4000" dirty="0"/>
              <a:t> struck down, but not destroyed; </a:t>
            </a:r>
            <a:r>
              <a:rPr lang="en-US" sz="4000" baseline="30000" dirty="0" smtClean="0"/>
              <a:t>10</a:t>
            </a:r>
            <a:r>
              <a:rPr lang="en-US" sz="4000" dirty="0" smtClean="0"/>
              <a:t>always  carrying </a:t>
            </a:r>
            <a:r>
              <a:rPr lang="en-US" sz="4000" dirty="0"/>
              <a:t>in the body the death of Jesus, </a:t>
            </a:r>
            <a:endParaRPr lang="en-US" sz="4000" dirty="0" smtClean="0"/>
          </a:p>
          <a:p>
            <a:r>
              <a:rPr lang="en-US" sz="4000" dirty="0" smtClean="0"/>
              <a:t>so </a:t>
            </a:r>
            <a:r>
              <a:rPr lang="en-US" sz="4000" dirty="0"/>
              <a:t>that the life of Jesus may also be manifested in our bodies.</a:t>
            </a:r>
            <a:endParaRPr lang="en-US" sz="4000" b="1" dirty="0"/>
          </a:p>
        </p:txBody>
      </p:sp>
    </p:spTree>
    <p:extLst>
      <p:ext uri="{BB962C8B-B14F-4D97-AF65-F5344CB8AC3E}">
        <p14:creationId xmlns:p14="http://schemas.microsoft.com/office/powerpoint/2010/main" val="29231119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273" y="161509"/>
            <a:ext cx="8676936" cy="4031873"/>
          </a:xfrm>
          <a:prstGeom prst="rect">
            <a:avLst/>
          </a:prstGeom>
        </p:spPr>
        <p:txBody>
          <a:bodyPr wrap="square">
            <a:spAutoFit/>
          </a:bodyPr>
          <a:lstStyle/>
          <a:p>
            <a:r>
              <a:rPr lang="en-US" sz="3200" dirty="0"/>
              <a:t>Matthew 5:10-12 </a:t>
            </a:r>
            <a:endParaRPr lang="en-US" sz="3200" dirty="0" smtClean="0"/>
          </a:p>
          <a:p>
            <a:r>
              <a:rPr lang="en-US" sz="3200" dirty="0" smtClean="0"/>
              <a:t>“</a:t>
            </a:r>
            <a:r>
              <a:rPr lang="en-US" sz="3200" dirty="0"/>
              <a:t>Blessed are those who are persecuted for righteousness' sake, for theirs is the kingdom of heaven. </a:t>
            </a:r>
            <a:r>
              <a:rPr lang="en-US" sz="3200" baseline="30000" dirty="0"/>
              <a:t>11 </a:t>
            </a:r>
            <a:r>
              <a:rPr lang="en-US" sz="3200" dirty="0"/>
              <a:t>“Blessed are you when others revile you and persecute you and utter all kinds of evil against you falsely on </a:t>
            </a:r>
            <a:r>
              <a:rPr lang="en-US" sz="3200" dirty="0" smtClean="0"/>
              <a:t>my account. </a:t>
            </a:r>
            <a:r>
              <a:rPr lang="en-US" sz="3200" baseline="30000" dirty="0" smtClean="0"/>
              <a:t>12</a:t>
            </a:r>
            <a:r>
              <a:rPr lang="en-US" sz="3200" baseline="30000" dirty="0"/>
              <a:t> </a:t>
            </a:r>
            <a:r>
              <a:rPr lang="en-US" sz="3200" dirty="0"/>
              <a:t>Rejoice and be glad, for your reward is great in heaven, for so they persecuted the prophets who were before you.</a:t>
            </a:r>
          </a:p>
        </p:txBody>
      </p:sp>
    </p:spTree>
    <p:extLst>
      <p:ext uri="{BB962C8B-B14F-4D97-AF65-F5344CB8AC3E}">
        <p14:creationId xmlns:p14="http://schemas.microsoft.com/office/powerpoint/2010/main" val="3289944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41" y="251142"/>
            <a:ext cx="8743918" cy="4797026"/>
          </a:xfrm>
          <a:prstGeom prst="rect">
            <a:avLst/>
          </a:prstGeom>
        </p:spPr>
      </p:pic>
      <p:sp>
        <p:nvSpPr>
          <p:cNvPr id="6" name="Rectangle 5"/>
          <p:cNvSpPr/>
          <p:nvPr/>
        </p:nvSpPr>
        <p:spPr>
          <a:xfrm>
            <a:off x="394720" y="406820"/>
            <a:ext cx="8366358" cy="4770537"/>
          </a:xfrm>
          <a:prstGeom prst="rect">
            <a:avLst/>
          </a:prstGeom>
          <a:noFill/>
        </p:spPr>
        <p:txBody>
          <a:bodyPr wrap="square" lIns="91440" tIns="45720" rIns="91440" bIns="45720">
            <a:spAutoFit/>
          </a:bodyPr>
          <a:lstStyle/>
          <a:p>
            <a:pPr algn="ctr"/>
            <a:r>
              <a:rPr lang="en-US" sz="80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REMEMBERING</a:t>
            </a:r>
            <a:r>
              <a:rPr lang="en-US" sz="72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p>
          <a:p>
            <a:pPr algn="ctr"/>
            <a:endParaRPr lang="en-US" sz="72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a:p>
            <a:pPr algn="ctr"/>
            <a:endParaRPr lang="en-US" sz="72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a:p>
            <a:pPr algn="ctr"/>
            <a:r>
              <a:rPr lang="en-US" sz="80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Sacrificial Love</a:t>
            </a:r>
            <a:r>
              <a:rPr lang="en-US" sz="8000" b="1" cap="none" spc="0" dirty="0" smtClean="0">
                <a:ln w="12700">
                  <a:solidFill>
                    <a:schemeClr val="tx2">
                      <a:satMod val="155000"/>
                    </a:schemeClr>
                  </a:solidFill>
                  <a:prstDash val="solid"/>
                </a:ln>
                <a:solidFill>
                  <a:srgbClr val="F30A4F"/>
                </a:solidFill>
                <a:effectLst>
                  <a:outerShdw blurRad="41275" dist="20320" dir="1800000" algn="tl" rotWithShape="0">
                    <a:srgbClr val="000000">
                      <a:alpha val="40000"/>
                    </a:srgbClr>
                  </a:outerShdw>
                </a:effectLst>
              </a:rPr>
              <a:t>             </a:t>
            </a:r>
            <a:r>
              <a:rPr lang="en-US" sz="80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p>
        </p:txBody>
      </p:sp>
    </p:spTree>
    <p:extLst>
      <p:ext uri="{BB962C8B-B14F-4D97-AF65-F5344CB8AC3E}">
        <p14:creationId xmlns:p14="http://schemas.microsoft.com/office/powerpoint/2010/main" val="4925131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23" y="286311"/>
            <a:ext cx="8809072" cy="5078314"/>
          </a:xfrm>
          <a:prstGeom prst="rect">
            <a:avLst/>
          </a:prstGeom>
        </p:spPr>
        <p:txBody>
          <a:bodyPr wrap="square">
            <a:spAutoFit/>
          </a:bodyPr>
          <a:lstStyle/>
          <a:p>
            <a:r>
              <a:rPr lang="en-US" sz="3600" b="1" dirty="0"/>
              <a:t>Ephesians 1:7 </a:t>
            </a:r>
            <a:r>
              <a:rPr lang="en-US" sz="3600" dirty="0"/>
              <a:t>In him </a:t>
            </a:r>
            <a:r>
              <a:rPr lang="en-US" sz="3600" dirty="0" smtClean="0"/>
              <a:t>we have redemption</a:t>
            </a:r>
            <a:r>
              <a:rPr lang="en-US" sz="3600" dirty="0"/>
              <a:t> </a:t>
            </a:r>
            <a:r>
              <a:rPr lang="en-US" sz="3600" dirty="0" smtClean="0"/>
              <a:t> through </a:t>
            </a:r>
            <a:r>
              <a:rPr lang="en-US" sz="3600" dirty="0"/>
              <a:t>his blood, the forgiveness of our trespasses, according to the riches of his grace,</a:t>
            </a:r>
          </a:p>
          <a:p>
            <a:r>
              <a:rPr lang="en-US" sz="3600" dirty="0"/>
              <a:t> </a:t>
            </a:r>
          </a:p>
          <a:p>
            <a:r>
              <a:rPr lang="en-US" sz="3600" b="1" dirty="0"/>
              <a:t>1 John 3:16 </a:t>
            </a:r>
            <a:r>
              <a:rPr lang="en-US" sz="3600" dirty="0"/>
              <a:t>By this we know love, that he laid down his life for us, and we ought to lay down our lives for the brothers.</a:t>
            </a:r>
          </a:p>
          <a:p>
            <a:r>
              <a:rPr lang="en-US" dirty="0"/>
              <a:t> </a:t>
            </a:r>
          </a:p>
          <a:p>
            <a:r>
              <a:rPr lang="en-US" dirty="0"/>
              <a:t> </a:t>
            </a:r>
          </a:p>
        </p:txBody>
      </p:sp>
    </p:spTree>
    <p:extLst>
      <p:ext uri="{BB962C8B-B14F-4D97-AF65-F5344CB8AC3E}">
        <p14:creationId xmlns:p14="http://schemas.microsoft.com/office/powerpoint/2010/main" val="40196996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20502198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22"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778" y="94397"/>
            <a:ext cx="8803983" cy="5262979"/>
          </a:xfrm>
          <a:prstGeom prst="rect">
            <a:avLst/>
          </a:prstGeom>
        </p:spPr>
        <p:txBody>
          <a:bodyPr wrap="square">
            <a:spAutoFit/>
          </a:bodyPr>
          <a:lstStyle/>
          <a:p>
            <a:r>
              <a:rPr lang="en-US" sz="2800" b="1" u="sng" dirty="0"/>
              <a:t>Church  </a:t>
            </a:r>
            <a:r>
              <a:rPr lang="en-US" sz="2800" u="sng" dirty="0"/>
              <a:t>                      </a:t>
            </a:r>
            <a:r>
              <a:rPr lang="en-US" sz="2800" b="1" u="sng" dirty="0"/>
              <a:t>Church Period                        Dates</a:t>
            </a:r>
            <a:endParaRPr lang="en-US" sz="2800" dirty="0"/>
          </a:p>
          <a:p>
            <a:r>
              <a:rPr lang="en-US" sz="2800" dirty="0"/>
              <a:t>Ephesus                     Apostolic Church                  AD30-100  </a:t>
            </a:r>
          </a:p>
          <a:p>
            <a:r>
              <a:rPr lang="en-US" sz="2000" dirty="0" smtClean="0">
                <a:solidFill>
                  <a:srgbClr val="FF0000"/>
                </a:solidFill>
              </a:rPr>
              <a:t>Desired</a:t>
            </a:r>
            <a:endParaRPr lang="en-US" sz="2000" dirty="0">
              <a:solidFill>
                <a:srgbClr val="FF0000"/>
              </a:solidFill>
            </a:endParaRPr>
          </a:p>
          <a:p>
            <a:r>
              <a:rPr lang="en-US" sz="2800" dirty="0"/>
              <a:t> </a:t>
            </a:r>
            <a:endParaRPr lang="en-US" sz="2800" dirty="0" smtClean="0"/>
          </a:p>
          <a:p>
            <a:r>
              <a:rPr lang="en-US" sz="2800" dirty="0" smtClean="0"/>
              <a:t>Smyrna                     </a:t>
            </a:r>
            <a:r>
              <a:rPr lang="en-US" sz="2800" dirty="0"/>
              <a:t>Persecuted Church              AD 100-313     </a:t>
            </a:r>
          </a:p>
          <a:p>
            <a:r>
              <a:rPr lang="en-US" sz="2000" dirty="0" smtClean="0">
                <a:solidFill>
                  <a:srgbClr val="FF0000"/>
                </a:solidFill>
              </a:rPr>
              <a:t>Myrrh</a:t>
            </a:r>
            <a:endParaRPr lang="en-US" sz="2000" dirty="0">
              <a:solidFill>
                <a:srgbClr val="FF0000"/>
              </a:solidFill>
            </a:endParaRPr>
          </a:p>
          <a:p>
            <a:r>
              <a:rPr lang="en-US" sz="2800" dirty="0"/>
              <a:t> </a:t>
            </a:r>
          </a:p>
          <a:p>
            <a:r>
              <a:rPr lang="en-US" sz="2800" dirty="0" smtClean="0"/>
              <a:t>Pergamum                    </a:t>
            </a:r>
            <a:r>
              <a:rPr lang="en-US" sz="2800" dirty="0"/>
              <a:t>State Church                    AD 313-590 </a:t>
            </a:r>
          </a:p>
          <a:p>
            <a:r>
              <a:rPr lang="en-US" sz="2000" dirty="0" smtClean="0">
                <a:solidFill>
                  <a:srgbClr val="FF0000"/>
                </a:solidFill>
              </a:rPr>
              <a:t>Thoroughly </a:t>
            </a:r>
            <a:r>
              <a:rPr lang="en-US" sz="2000" dirty="0">
                <a:solidFill>
                  <a:srgbClr val="FF0000"/>
                </a:solidFill>
              </a:rPr>
              <a:t>Married</a:t>
            </a:r>
          </a:p>
          <a:p>
            <a:endParaRPr lang="en-US" sz="2000" dirty="0"/>
          </a:p>
          <a:p>
            <a:r>
              <a:rPr lang="en-US" sz="2800" dirty="0" smtClean="0"/>
              <a:t>Thyatira                        </a:t>
            </a:r>
            <a:r>
              <a:rPr lang="en-US" sz="2800" dirty="0"/>
              <a:t>Papal Church                   AD 600-1517</a:t>
            </a:r>
            <a:r>
              <a:rPr lang="en-US" sz="2000" dirty="0"/>
              <a:t> </a:t>
            </a:r>
            <a:r>
              <a:rPr lang="en-US" sz="2000" dirty="0">
                <a:solidFill>
                  <a:srgbClr val="FF0000"/>
                </a:solidFill>
              </a:rPr>
              <a:t>Perpetual Sacrifice</a:t>
            </a:r>
          </a:p>
          <a:p>
            <a:endParaRPr lang="en-US" sz="2000" dirty="0"/>
          </a:p>
          <a:p>
            <a:r>
              <a:rPr lang="en-US" sz="2000" dirty="0"/>
              <a:t>  </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00331" y="223117"/>
            <a:ext cx="8537975" cy="3693319"/>
          </a:xfrm>
          <a:prstGeom prst="rect">
            <a:avLst/>
          </a:prstGeom>
        </p:spPr>
        <p:txBody>
          <a:bodyPr wrap="square">
            <a:spAutoFit/>
          </a:bodyPr>
          <a:lstStyle/>
          <a:p>
            <a:r>
              <a:rPr lang="en-US" sz="2800" b="1" u="sng" dirty="0"/>
              <a:t>Church  </a:t>
            </a:r>
            <a:r>
              <a:rPr lang="en-US" sz="2800" u="sng" dirty="0"/>
              <a:t>                      </a:t>
            </a:r>
            <a:r>
              <a:rPr lang="en-US" sz="2800" b="1" u="sng" dirty="0"/>
              <a:t>Church Period                   </a:t>
            </a:r>
            <a:r>
              <a:rPr lang="en-US" sz="2800" b="1" u="sng" dirty="0" smtClean="0"/>
              <a:t>      Dates</a:t>
            </a:r>
            <a:endParaRPr lang="en-US" sz="2800" dirty="0"/>
          </a:p>
          <a:p>
            <a:r>
              <a:rPr lang="en-US" sz="2800" dirty="0"/>
              <a:t>Sardis                      Reformation Church        </a:t>
            </a:r>
            <a:r>
              <a:rPr lang="en-US" sz="2800" dirty="0" smtClean="0"/>
              <a:t>AD </a:t>
            </a:r>
            <a:r>
              <a:rPr lang="en-US" sz="2800" dirty="0"/>
              <a:t>1517-1648   </a:t>
            </a:r>
            <a:endParaRPr lang="en-US" sz="2800" dirty="0" smtClean="0"/>
          </a:p>
          <a:p>
            <a:r>
              <a:rPr lang="en-US" sz="2000" dirty="0" smtClean="0">
                <a:solidFill>
                  <a:srgbClr val="FF0000"/>
                </a:solidFill>
              </a:rPr>
              <a:t>Escaping</a:t>
            </a:r>
            <a:endParaRPr lang="en-US" sz="2000" dirty="0">
              <a:solidFill>
                <a:srgbClr val="FF0000"/>
              </a:solidFill>
            </a:endParaRPr>
          </a:p>
          <a:p>
            <a:pPr algn="ctr"/>
            <a:r>
              <a:rPr lang="en-US" dirty="0" smtClean="0"/>
              <a:t> </a:t>
            </a:r>
          </a:p>
          <a:p>
            <a:r>
              <a:rPr lang="en-US" sz="2800" dirty="0" smtClean="0"/>
              <a:t>Philadelphia            Missionary Church          AD 1648-1900</a:t>
            </a:r>
          </a:p>
          <a:p>
            <a:r>
              <a:rPr lang="en-US" sz="2000" dirty="0" smtClean="0">
                <a:solidFill>
                  <a:srgbClr val="FF0000"/>
                </a:solidFill>
              </a:rPr>
              <a:t>Brotherly </a:t>
            </a:r>
            <a:r>
              <a:rPr lang="en-US" sz="2000" dirty="0">
                <a:solidFill>
                  <a:srgbClr val="FF0000"/>
                </a:solidFill>
              </a:rPr>
              <a:t>Love</a:t>
            </a:r>
          </a:p>
          <a:p>
            <a:pPr algn="ctr"/>
            <a:r>
              <a:rPr lang="en-US" dirty="0"/>
              <a:t> </a:t>
            </a:r>
          </a:p>
          <a:p>
            <a:r>
              <a:rPr lang="en-US" sz="2800" dirty="0"/>
              <a:t>Laodicea                    Apostasy Church           </a:t>
            </a:r>
            <a:r>
              <a:rPr lang="en-US" sz="2800" dirty="0" smtClean="0"/>
              <a:t>AD </a:t>
            </a:r>
            <a:r>
              <a:rPr lang="en-US" sz="2800" dirty="0"/>
              <a:t>1900-</a:t>
            </a:r>
            <a:r>
              <a:rPr lang="en-US" sz="2800" dirty="0" smtClean="0"/>
              <a:t>NOW </a:t>
            </a:r>
          </a:p>
          <a:p>
            <a:r>
              <a:rPr lang="en-US" sz="2000" dirty="0" smtClean="0">
                <a:solidFill>
                  <a:srgbClr val="FF0000"/>
                </a:solidFill>
              </a:rPr>
              <a:t>People </a:t>
            </a:r>
            <a:r>
              <a:rPr lang="en-US" sz="2000" dirty="0">
                <a:solidFill>
                  <a:srgbClr val="FF0000"/>
                </a:solidFill>
              </a:rPr>
              <a:t>Ruling</a:t>
            </a:r>
          </a:p>
          <a:p>
            <a:endParaRPr lang="en-US"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940" y="154466"/>
            <a:ext cx="8803983" cy="5016758"/>
          </a:xfrm>
          <a:prstGeom prst="rect">
            <a:avLst/>
          </a:prstGeom>
        </p:spPr>
        <p:txBody>
          <a:bodyPr wrap="square">
            <a:spAutoFit/>
          </a:bodyPr>
          <a:lstStyle/>
          <a:p>
            <a:r>
              <a:rPr lang="en-US" sz="4000" dirty="0"/>
              <a:t>Revelation 2:8-11 </a:t>
            </a:r>
            <a:endParaRPr lang="en-US" sz="4000" dirty="0" smtClean="0"/>
          </a:p>
          <a:p>
            <a:r>
              <a:rPr lang="en-US" sz="4000" dirty="0" smtClean="0"/>
              <a:t>“</a:t>
            </a:r>
            <a:r>
              <a:rPr lang="en-US" sz="4000" dirty="0"/>
              <a:t>And to the angel of the church in Smyrna write: ‘The words of the first and the last, who died and came to life. </a:t>
            </a:r>
            <a:r>
              <a:rPr lang="en-US" sz="4000" b="1" baseline="30000" dirty="0"/>
              <a:t>9 </a:t>
            </a:r>
            <a:r>
              <a:rPr lang="en-US" sz="4000" dirty="0"/>
              <a:t>“‘I know your tribulation and your poverty (but you are rich) and the slander</a:t>
            </a:r>
            <a:r>
              <a:rPr lang="en-US" sz="4000" baseline="30000" dirty="0"/>
              <a:t> </a:t>
            </a:r>
            <a:r>
              <a:rPr lang="en-US" sz="4000" dirty="0"/>
              <a:t>of those who say that they are Jews and are not, but are a synagogue of </a:t>
            </a:r>
            <a:r>
              <a:rPr lang="en-US" sz="4000" dirty="0" smtClean="0"/>
              <a:t>Satan</a:t>
            </a:r>
            <a:r>
              <a:rPr lang="mr-IN" sz="4000" dirty="0" smtClean="0"/>
              <a:t>………</a:t>
            </a:r>
            <a:r>
              <a:rPr lang="en-US" sz="40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007" y="65186"/>
            <a:ext cx="8658108" cy="5078314"/>
          </a:xfrm>
          <a:prstGeom prst="rect">
            <a:avLst/>
          </a:prstGeom>
        </p:spPr>
        <p:txBody>
          <a:bodyPr wrap="square">
            <a:spAutoFit/>
          </a:bodyPr>
          <a:lstStyle/>
          <a:p>
            <a:r>
              <a:rPr lang="mr-IN" sz="3600" b="1" baseline="30000" dirty="0" smtClean="0"/>
              <a:t>………………</a:t>
            </a:r>
            <a:r>
              <a:rPr lang="en-US" sz="3600" b="1" baseline="30000" dirty="0" smtClean="0"/>
              <a:t>..10</a:t>
            </a:r>
            <a:r>
              <a:rPr lang="en-US" sz="3600" b="1" baseline="30000" dirty="0"/>
              <a:t> </a:t>
            </a:r>
            <a:r>
              <a:rPr lang="en-US" sz="3600" dirty="0"/>
              <a:t>Do not fear what you are about to suffer. Behold, the devil is about to throw some of you into prison, that you may be tested, and for ten days you will have tribulation. </a:t>
            </a:r>
            <a:r>
              <a:rPr lang="en-US" sz="3600" dirty="0" smtClean="0"/>
              <a:t>Be </a:t>
            </a:r>
            <a:r>
              <a:rPr lang="en-US" sz="3600" dirty="0"/>
              <a:t>faithful unto death, and I will give you the crown of life. </a:t>
            </a:r>
            <a:r>
              <a:rPr lang="en-US" sz="3600" b="1" baseline="30000" dirty="0"/>
              <a:t>11 </a:t>
            </a:r>
            <a:r>
              <a:rPr lang="en-US" sz="3600" dirty="0"/>
              <a:t>He who has an ear, let him hear what the Spirit says to the churches. The one who conquers will not be hurt by the second death.’</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909" y="198215"/>
            <a:ext cx="8706299" cy="5016757"/>
          </a:xfrm>
          <a:prstGeom prst="rect">
            <a:avLst/>
          </a:prstGeom>
        </p:spPr>
        <p:txBody>
          <a:bodyPr wrap="square">
            <a:spAutoFit/>
          </a:bodyPr>
          <a:lstStyle/>
          <a:p>
            <a:r>
              <a:rPr lang="en-US" sz="2800" dirty="0" smtClean="0"/>
              <a:t>Revelation </a:t>
            </a:r>
            <a:r>
              <a:rPr lang="en-US" sz="2800" dirty="0"/>
              <a:t>13:15-</a:t>
            </a:r>
            <a:r>
              <a:rPr lang="en-US" sz="2800" dirty="0" smtClean="0"/>
              <a:t>17</a:t>
            </a:r>
          </a:p>
          <a:p>
            <a:r>
              <a:rPr lang="en-US" sz="3200" b="1" dirty="0"/>
              <a:t> </a:t>
            </a:r>
            <a:r>
              <a:rPr lang="en-US" sz="3200" dirty="0"/>
              <a:t>And it was allowed to give breath to the image of the beast, so that the image of the beast might even speak and might cause those who would not worship the image of the beast to be slain. </a:t>
            </a:r>
            <a:r>
              <a:rPr lang="en-US" sz="3200" dirty="0" smtClean="0"/>
              <a:t> </a:t>
            </a:r>
            <a:r>
              <a:rPr lang="en-US" sz="3200" b="1" baseline="30000" dirty="0" smtClean="0"/>
              <a:t>16</a:t>
            </a:r>
            <a:r>
              <a:rPr lang="en-US" sz="3200" b="1" baseline="30000" dirty="0"/>
              <a:t> </a:t>
            </a:r>
            <a:r>
              <a:rPr lang="en-US" sz="3200" dirty="0"/>
              <a:t>Also it causes all, both small and great, both rich and poor, both free and slave, to be marked on the right hand or the forehead, </a:t>
            </a:r>
            <a:r>
              <a:rPr lang="en-US" sz="3200" b="1" baseline="30000" dirty="0"/>
              <a:t>17 </a:t>
            </a:r>
            <a:r>
              <a:rPr lang="en-US" sz="3200" dirty="0"/>
              <a:t>so that no one can buy or sell unless he has the mark, that is, the name of the beast or the number of its name.</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545" y="220239"/>
            <a:ext cx="8698958" cy="4524315"/>
          </a:xfrm>
          <a:prstGeom prst="rect">
            <a:avLst/>
          </a:prstGeom>
        </p:spPr>
        <p:txBody>
          <a:bodyPr wrap="square">
            <a:spAutoFit/>
          </a:bodyPr>
          <a:lstStyle/>
          <a:p>
            <a:r>
              <a:rPr lang="en-US" sz="3200" b="1" dirty="0"/>
              <a:t>Revelation 2:9-10</a:t>
            </a:r>
            <a:r>
              <a:rPr lang="en-US" sz="3200" b="1" baseline="30000" dirty="0"/>
              <a:t> </a:t>
            </a:r>
            <a:endParaRPr lang="en-US" sz="3200" dirty="0"/>
          </a:p>
          <a:p>
            <a:r>
              <a:rPr lang="en-US" sz="3200" dirty="0" smtClean="0"/>
              <a:t>I </a:t>
            </a:r>
            <a:r>
              <a:rPr lang="en-US" sz="3200" dirty="0"/>
              <a:t>know your tribulation and your poverty (but you are rich) and the slander</a:t>
            </a:r>
            <a:r>
              <a:rPr lang="en-US" sz="3200" baseline="30000" dirty="0"/>
              <a:t> </a:t>
            </a:r>
            <a:r>
              <a:rPr lang="en-US" sz="3200" dirty="0"/>
              <a:t>of those who say that they are Jews and are not, but are a synagogue of Satan. </a:t>
            </a:r>
            <a:r>
              <a:rPr lang="en-US" sz="3200" b="1" baseline="30000" dirty="0"/>
              <a:t>10 </a:t>
            </a:r>
            <a:r>
              <a:rPr lang="en-US" sz="3200" dirty="0"/>
              <a:t>Do not fear what you are about to suffer. Behold, the devil is about to throw some of you into prison, that you may be tested, and for ten days you will have tribulation. Be faithful unto death, and I will give you the crown of </a:t>
            </a:r>
            <a:r>
              <a:rPr lang="en-US" sz="3200" dirty="0" smtClean="0"/>
              <a:t>life. </a:t>
            </a:r>
            <a:endParaRPr lang="en-US" sz="32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273" y="161509"/>
            <a:ext cx="8676936" cy="4031873"/>
          </a:xfrm>
          <a:prstGeom prst="rect">
            <a:avLst/>
          </a:prstGeom>
        </p:spPr>
        <p:txBody>
          <a:bodyPr wrap="square">
            <a:spAutoFit/>
          </a:bodyPr>
          <a:lstStyle/>
          <a:p>
            <a:r>
              <a:rPr lang="en-US" sz="3200" dirty="0"/>
              <a:t>Matthew 5:10-12 </a:t>
            </a:r>
            <a:endParaRPr lang="en-US" sz="3200" dirty="0" smtClean="0"/>
          </a:p>
          <a:p>
            <a:r>
              <a:rPr lang="en-US" sz="3200" dirty="0" smtClean="0"/>
              <a:t>“</a:t>
            </a:r>
            <a:r>
              <a:rPr lang="en-US" sz="3200" dirty="0"/>
              <a:t>Blessed are those who are persecuted for righteousness' sake, for theirs is the kingdom of heaven. </a:t>
            </a:r>
            <a:r>
              <a:rPr lang="en-US" sz="3200" baseline="30000" dirty="0"/>
              <a:t>11 </a:t>
            </a:r>
            <a:r>
              <a:rPr lang="en-US" sz="3200" dirty="0"/>
              <a:t>“Blessed are you when others revile you and persecute you and utter all kinds of evil against you falsely on </a:t>
            </a:r>
            <a:r>
              <a:rPr lang="en-US" sz="3200" dirty="0" smtClean="0"/>
              <a:t>my account. </a:t>
            </a:r>
            <a:r>
              <a:rPr lang="en-US" sz="3200" baseline="30000" dirty="0" smtClean="0"/>
              <a:t>12</a:t>
            </a:r>
            <a:r>
              <a:rPr lang="en-US" sz="3200" baseline="30000" dirty="0"/>
              <a:t> </a:t>
            </a:r>
            <a:r>
              <a:rPr lang="en-US" sz="3200" dirty="0"/>
              <a:t>Rejoice and be glad, for your reward is great in heaven, for so they persecuted the prophets who were before you.</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32091</TotalTime>
  <Words>247</Words>
  <Application>Microsoft Macintosh PowerPoint</Application>
  <PresentationFormat>On-screen Show (16:9)</PresentationFormat>
  <Paragraphs>68</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860</cp:revision>
  <dcterms:created xsi:type="dcterms:W3CDTF">2016-08-27T22:55:59Z</dcterms:created>
  <dcterms:modified xsi:type="dcterms:W3CDTF">2020-05-03T01:57:29Z</dcterms:modified>
</cp:coreProperties>
</file>