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76" r:id="rId2"/>
    <p:sldId id="398" r:id="rId3"/>
    <p:sldId id="397" r:id="rId4"/>
    <p:sldId id="420" r:id="rId5"/>
    <p:sldId id="429" r:id="rId6"/>
    <p:sldId id="354" r:id="rId7"/>
    <p:sldId id="380" r:id="rId8"/>
    <p:sldId id="345" r:id="rId9"/>
    <p:sldId id="335" r:id="rId10"/>
    <p:sldId id="430" r:id="rId11"/>
    <p:sldId id="431" r:id="rId12"/>
    <p:sldId id="432" r:id="rId13"/>
    <p:sldId id="433" r:id="rId14"/>
    <p:sldId id="434" r:id="rId15"/>
    <p:sldId id="438" r:id="rId16"/>
    <p:sldId id="435" r:id="rId17"/>
    <p:sldId id="436" r:id="rId18"/>
    <p:sldId id="439" r:id="rId19"/>
    <p:sldId id="437"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08B"/>
    <a:srgbClr val="534697"/>
    <a:srgbClr val="452303"/>
    <a:srgbClr val="E0690A"/>
    <a:srgbClr val="F9CD49"/>
    <a:srgbClr val="FFFF34"/>
    <a:srgbClr val="6711FF"/>
    <a:srgbClr val="21C1FF"/>
    <a:srgbClr val="044C97"/>
    <a:srgbClr val="FF02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54" d="100"/>
          <a:sy n="154" d="100"/>
        </p:scale>
        <p:origin x="-120" y="-12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4/3/20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0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179" y="181414"/>
            <a:ext cx="8750200" cy="4524316"/>
          </a:xfrm>
          <a:prstGeom prst="rect">
            <a:avLst/>
          </a:prstGeom>
        </p:spPr>
        <p:txBody>
          <a:bodyPr wrap="square">
            <a:spAutoFit/>
          </a:bodyPr>
          <a:lstStyle/>
          <a:p>
            <a:r>
              <a:rPr lang="mr-IN" sz="3600" baseline="30000" dirty="0" smtClean="0"/>
              <a:t>……</a:t>
            </a:r>
            <a:r>
              <a:rPr lang="en-US" sz="3600" baseline="30000" dirty="0" smtClean="0"/>
              <a:t>14</a:t>
            </a:r>
            <a:r>
              <a:rPr lang="en-US" sz="3600" baseline="30000" dirty="0"/>
              <a:t> </a:t>
            </a:r>
            <a:r>
              <a:rPr lang="en-US" sz="3600" dirty="0"/>
              <a:t>And Jesus found a young donkey and sat on it, just as it is written</a:t>
            </a:r>
            <a:r>
              <a:rPr lang="en-US" sz="3600" dirty="0" smtClean="0"/>
              <a:t>, </a:t>
            </a:r>
            <a:r>
              <a:rPr lang="en-US" sz="3600" baseline="30000" dirty="0" smtClean="0"/>
              <a:t>15</a:t>
            </a:r>
            <a:r>
              <a:rPr lang="en-US" sz="3600" baseline="30000" dirty="0"/>
              <a:t> </a:t>
            </a:r>
            <a:r>
              <a:rPr lang="en-US" sz="3600" dirty="0"/>
              <a:t>“Fear not, daughter of Zion; behold, your king is coming, sitting on a donkey's colt!” </a:t>
            </a:r>
            <a:r>
              <a:rPr lang="en-US" sz="3600" baseline="30000" dirty="0"/>
              <a:t>16 </a:t>
            </a:r>
            <a:r>
              <a:rPr lang="en-US" sz="3600" dirty="0"/>
              <a:t>His disciples did not understand these things at first, but when Jesus was glorified, then they remembered that these things had been written about him and had been done to him. </a:t>
            </a:r>
            <a:endParaRPr lang="en-US" sz="3600" dirty="0"/>
          </a:p>
        </p:txBody>
      </p:sp>
    </p:spTree>
    <p:extLst>
      <p:ext uri="{BB962C8B-B14F-4D97-AF65-F5344CB8AC3E}">
        <p14:creationId xmlns:p14="http://schemas.microsoft.com/office/powerpoint/2010/main" val="13835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51" y="387566"/>
            <a:ext cx="8329596" cy="4247317"/>
          </a:xfrm>
          <a:prstGeom prst="rect">
            <a:avLst/>
          </a:prstGeom>
        </p:spPr>
        <p:txBody>
          <a:bodyPr wrap="square">
            <a:spAutoFit/>
          </a:bodyPr>
          <a:lstStyle/>
          <a:p>
            <a:r>
              <a:rPr lang="en-US" sz="5400" dirty="0"/>
              <a:t>John 1:29 The next day he saw Jesus coming toward him, and said, “Behold, the Lamb of God, who takes away the sin of the world!</a:t>
            </a:r>
            <a:r>
              <a:rPr lang="en-US" sz="5400" dirty="0"/>
              <a:t> </a:t>
            </a:r>
          </a:p>
        </p:txBody>
      </p:sp>
    </p:spTree>
    <p:extLst>
      <p:ext uri="{BB962C8B-B14F-4D97-AF65-F5344CB8AC3E}">
        <p14:creationId xmlns:p14="http://schemas.microsoft.com/office/powerpoint/2010/main" val="407937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885" y="338090"/>
            <a:ext cx="8478045" cy="4524315"/>
          </a:xfrm>
          <a:prstGeom prst="rect">
            <a:avLst/>
          </a:prstGeom>
        </p:spPr>
        <p:txBody>
          <a:bodyPr wrap="square">
            <a:spAutoFit/>
          </a:bodyPr>
          <a:lstStyle/>
          <a:p>
            <a:r>
              <a:rPr lang="en-US" sz="4800" b="1" i="1" dirty="0"/>
              <a:t>Psalm 118:25-26 </a:t>
            </a:r>
            <a:endParaRPr lang="en-US" sz="4800" b="1" i="1" dirty="0" smtClean="0"/>
          </a:p>
          <a:p>
            <a:r>
              <a:rPr lang="en-US" sz="4800" i="1" dirty="0" smtClean="0"/>
              <a:t>Save </a:t>
            </a:r>
            <a:r>
              <a:rPr lang="en-US" sz="4800" i="1" dirty="0"/>
              <a:t>us, we pray, O Lord! O Lord, we pray, give us success! </a:t>
            </a:r>
            <a:r>
              <a:rPr lang="en-US" sz="4800" i="1" baseline="30000" dirty="0"/>
              <a:t>26 </a:t>
            </a:r>
            <a:r>
              <a:rPr lang="en-US" sz="4800" i="1" dirty="0"/>
              <a:t>Blessed is he who comes in the name of the Lord! We bless you from the house of the Lord</a:t>
            </a:r>
            <a:r>
              <a:rPr lang="en-US" i="1" dirty="0"/>
              <a:t>.</a:t>
            </a:r>
            <a:endParaRPr lang="en-US" b="1" dirty="0"/>
          </a:p>
        </p:txBody>
      </p:sp>
    </p:spTree>
    <p:extLst>
      <p:ext uri="{BB962C8B-B14F-4D97-AF65-F5344CB8AC3E}">
        <p14:creationId xmlns:p14="http://schemas.microsoft.com/office/powerpoint/2010/main" val="216579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91" y="140184"/>
            <a:ext cx="8791434" cy="4524316"/>
          </a:xfrm>
          <a:prstGeom prst="rect">
            <a:avLst/>
          </a:prstGeom>
        </p:spPr>
        <p:txBody>
          <a:bodyPr wrap="square">
            <a:spAutoFit/>
          </a:bodyPr>
          <a:lstStyle/>
          <a:p>
            <a:r>
              <a:rPr lang="en-US" sz="3600" dirty="0"/>
              <a:t>John 12:17-19 The crowd that had been with him when he called Lazarus out of the tomb and raised him from the dead continued to bear witness. </a:t>
            </a:r>
            <a:r>
              <a:rPr lang="en-US" sz="3600" baseline="30000" dirty="0"/>
              <a:t>18 </a:t>
            </a:r>
            <a:r>
              <a:rPr lang="en-US" sz="3600" dirty="0"/>
              <a:t>The reason why the crowd went to meet him was that they heard he had done this sign. </a:t>
            </a:r>
            <a:r>
              <a:rPr lang="en-US" sz="3600" baseline="30000" dirty="0"/>
              <a:t>19 </a:t>
            </a:r>
            <a:r>
              <a:rPr lang="en-US" sz="3600" dirty="0"/>
              <a:t>So the Pharisees said to one another, “You see that you are gaining nothing. Look, the world has gone after him.”</a:t>
            </a:r>
          </a:p>
        </p:txBody>
      </p:sp>
    </p:spTree>
    <p:extLst>
      <p:ext uri="{BB962C8B-B14F-4D97-AF65-F5344CB8AC3E}">
        <p14:creationId xmlns:p14="http://schemas.microsoft.com/office/powerpoint/2010/main" val="215592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707" y="171093"/>
            <a:ext cx="8873907" cy="5016757"/>
          </a:xfrm>
          <a:prstGeom prst="rect">
            <a:avLst/>
          </a:prstGeom>
        </p:spPr>
        <p:txBody>
          <a:bodyPr wrap="square">
            <a:spAutoFit/>
          </a:bodyPr>
          <a:lstStyle/>
          <a:p>
            <a:r>
              <a:rPr lang="en-US" sz="3200" b="1" dirty="0"/>
              <a:t>John 12:20-</a:t>
            </a:r>
            <a:r>
              <a:rPr lang="en-US" sz="3200" b="1" dirty="0" smtClean="0"/>
              <a:t>24</a:t>
            </a:r>
            <a:r>
              <a:rPr lang="en-US" sz="3200" b="1" dirty="0"/>
              <a:t> </a:t>
            </a:r>
            <a:r>
              <a:rPr lang="en-US" sz="3200" dirty="0"/>
              <a:t>Now among those who went up to worship at the feast were some Greeks. </a:t>
            </a:r>
            <a:r>
              <a:rPr lang="en-US" sz="3200" baseline="30000" dirty="0"/>
              <a:t>21 </a:t>
            </a:r>
            <a:r>
              <a:rPr lang="en-US" sz="3200" dirty="0"/>
              <a:t>So these came to Philip, who was from Bethsaida in Galilee, and asked him, “Sir, we wish to see Jesus.” </a:t>
            </a:r>
            <a:r>
              <a:rPr lang="en-US" sz="3200" dirty="0" smtClean="0"/>
              <a:t> </a:t>
            </a:r>
          </a:p>
          <a:p>
            <a:r>
              <a:rPr lang="en-US" sz="3200" baseline="30000" dirty="0" smtClean="0"/>
              <a:t>22</a:t>
            </a:r>
            <a:r>
              <a:rPr lang="en-US" sz="3200" baseline="30000" dirty="0"/>
              <a:t> </a:t>
            </a:r>
            <a:r>
              <a:rPr lang="en-US" sz="3200" dirty="0"/>
              <a:t>Philip went and told Andrew; Andrew and Philip went and told Jesus. </a:t>
            </a:r>
            <a:r>
              <a:rPr lang="en-US" sz="3200" baseline="30000" dirty="0"/>
              <a:t>23 </a:t>
            </a:r>
            <a:r>
              <a:rPr lang="en-US" sz="3200" dirty="0"/>
              <a:t>And Jesus answered them, “The hour has come for the Son of Man to be glorified. </a:t>
            </a:r>
            <a:r>
              <a:rPr lang="en-US" sz="3200" baseline="30000" dirty="0"/>
              <a:t>24 </a:t>
            </a:r>
            <a:r>
              <a:rPr lang="en-US" sz="3200" dirty="0"/>
              <a:t>Truly, truly, I say to you, unless a grain of wheat falls into the earth and dies, it remains alone; but if it dies, it bears much fruit. </a:t>
            </a:r>
          </a:p>
        </p:txBody>
      </p:sp>
    </p:spTree>
    <p:extLst>
      <p:ext uri="{BB962C8B-B14F-4D97-AF65-F5344CB8AC3E}">
        <p14:creationId xmlns:p14="http://schemas.microsoft.com/office/powerpoint/2010/main" val="31682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885" y="296860"/>
            <a:ext cx="8486292" cy="4524316"/>
          </a:xfrm>
          <a:prstGeom prst="rect">
            <a:avLst/>
          </a:prstGeom>
        </p:spPr>
        <p:txBody>
          <a:bodyPr wrap="square">
            <a:spAutoFit/>
          </a:bodyPr>
          <a:lstStyle/>
          <a:p>
            <a:r>
              <a:rPr lang="en-US" sz="3600" b="1" dirty="0"/>
              <a:t>John 7:30</a:t>
            </a:r>
            <a:r>
              <a:rPr lang="en-US" sz="3600" dirty="0"/>
              <a:t> So they were seeking to arrest him, but no one laid a hand on him, because his hour had not yet come.</a:t>
            </a:r>
            <a:endParaRPr lang="en-US" sz="3600" b="1" dirty="0"/>
          </a:p>
          <a:p>
            <a:endParaRPr lang="en-US" sz="3600" b="1" dirty="0"/>
          </a:p>
          <a:p>
            <a:r>
              <a:rPr lang="en-US" sz="3600" b="1" dirty="0" smtClean="0"/>
              <a:t>John </a:t>
            </a:r>
            <a:r>
              <a:rPr lang="en-US" sz="3600" b="1" dirty="0"/>
              <a:t>8:20 </a:t>
            </a:r>
            <a:r>
              <a:rPr lang="en-US" sz="3600" dirty="0"/>
              <a:t>These words he spoke in the treasury, as he taught in the temple; but no one arrested him, because his hour had not yet come.</a:t>
            </a:r>
            <a:endParaRPr lang="en-US" sz="3600" b="1" dirty="0"/>
          </a:p>
        </p:txBody>
      </p:sp>
    </p:spTree>
    <p:extLst>
      <p:ext uri="{BB962C8B-B14F-4D97-AF65-F5344CB8AC3E}">
        <p14:creationId xmlns:p14="http://schemas.microsoft.com/office/powerpoint/2010/main" val="72401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661" y="214399"/>
            <a:ext cx="8552269" cy="4524315"/>
          </a:xfrm>
          <a:prstGeom prst="rect">
            <a:avLst/>
          </a:prstGeom>
        </p:spPr>
        <p:txBody>
          <a:bodyPr wrap="square">
            <a:spAutoFit/>
          </a:bodyPr>
          <a:lstStyle/>
          <a:p>
            <a:r>
              <a:rPr lang="en-US" sz="3200" b="1" dirty="0"/>
              <a:t>Psalm 119:105</a:t>
            </a:r>
            <a:r>
              <a:rPr lang="en-US" sz="3200" dirty="0"/>
              <a:t> Your word is a lamp to my feet and a light to my path.</a:t>
            </a:r>
            <a:endParaRPr lang="en-US" sz="3200" b="1" dirty="0"/>
          </a:p>
          <a:p>
            <a:endParaRPr lang="en-US" sz="3200" b="1" dirty="0" smtClean="0"/>
          </a:p>
          <a:p>
            <a:r>
              <a:rPr lang="en-US" sz="3200" b="1" dirty="0" smtClean="0"/>
              <a:t>Joshua </a:t>
            </a:r>
            <a:r>
              <a:rPr lang="en-US" sz="3200" b="1" dirty="0"/>
              <a:t>1:8 </a:t>
            </a:r>
            <a:r>
              <a:rPr lang="en-US" sz="3200" dirty="0"/>
              <a:t>This Book of the Law shall not depart from your mouth, but you shall meditate on it day and night, so that you may be careful to do according to all that is written in it. For then you will make your way prosperous, and then you will have good success.</a:t>
            </a:r>
            <a:endParaRPr lang="en-US" sz="3200" b="1" dirty="0"/>
          </a:p>
        </p:txBody>
      </p:sp>
    </p:spTree>
    <p:extLst>
      <p:ext uri="{BB962C8B-B14F-4D97-AF65-F5344CB8AC3E}">
        <p14:creationId xmlns:p14="http://schemas.microsoft.com/office/powerpoint/2010/main" val="86221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425" y="214398"/>
            <a:ext cx="8642987" cy="4524315"/>
          </a:xfrm>
          <a:prstGeom prst="rect">
            <a:avLst/>
          </a:prstGeom>
        </p:spPr>
        <p:txBody>
          <a:bodyPr wrap="square">
            <a:spAutoFit/>
          </a:bodyPr>
          <a:lstStyle/>
          <a:p>
            <a:r>
              <a:rPr lang="en-US" sz="3200" dirty="0"/>
              <a:t>Psalm 19:7 The law of the Lord is perfect, reviving the soul; the testimony of the Lord is sure, making wise the simple;</a:t>
            </a:r>
            <a:endParaRPr lang="en-US" sz="3200" b="1" dirty="0"/>
          </a:p>
          <a:p>
            <a:endParaRPr lang="en-US" sz="3200" dirty="0"/>
          </a:p>
          <a:p>
            <a:r>
              <a:rPr lang="en-US" sz="3200" dirty="0" smtClean="0"/>
              <a:t>Hebrews </a:t>
            </a:r>
            <a:r>
              <a:rPr lang="en-US" sz="3200" dirty="0"/>
              <a:t>4:12</a:t>
            </a:r>
            <a:r>
              <a:rPr lang="en-US" sz="3200" b="1" dirty="0"/>
              <a:t> </a:t>
            </a:r>
            <a:r>
              <a:rPr lang="en-US" sz="3200" dirty="0"/>
              <a:t>For the word of God is living and active, sharper than any two-edged sword, piercing to the division of soul and of spirit, of joints and of marrow, and discerning the thoughts and intentions of the heart. Breathed </a:t>
            </a:r>
            <a:endParaRPr lang="en-US" sz="3200" b="1" dirty="0"/>
          </a:p>
        </p:txBody>
      </p:sp>
    </p:spTree>
    <p:extLst>
      <p:ext uri="{BB962C8B-B14F-4D97-AF65-F5344CB8AC3E}">
        <p14:creationId xmlns:p14="http://schemas.microsoft.com/office/powerpoint/2010/main" val="137724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892f7_283bdf2c42f64c43adfaf053079e5178~m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13" y="164922"/>
            <a:ext cx="8894948" cy="4856947"/>
          </a:xfrm>
          <a:prstGeom prst="rect">
            <a:avLst/>
          </a:prstGeom>
        </p:spPr>
      </p:pic>
      <p:sp>
        <p:nvSpPr>
          <p:cNvPr id="4" name="TextBox 3"/>
          <p:cNvSpPr txBox="1"/>
          <p:nvPr/>
        </p:nvSpPr>
        <p:spPr>
          <a:xfrm>
            <a:off x="1121609" y="57723"/>
            <a:ext cx="6861608" cy="3785652"/>
          </a:xfrm>
          <a:prstGeom prst="rect">
            <a:avLst/>
          </a:prstGeom>
          <a:noFill/>
        </p:spPr>
        <p:txBody>
          <a:bodyPr wrap="square" rtlCol="0">
            <a:spAutoFit/>
          </a:bodyPr>
          <a:lstStyle/>
          <a:p>
            <a:pPr algn="ctr"/>
            <a:r>
              <a:rPr lang="en-US" sz="7200" dirty="0" smtClean="0">
                <a:solidFill>
                  <a:srgbClr val="FF0000"/>
                </a:solidFill>
                <a:latin typeface="Imprint MT Shadow"/>
                <a:cs typeface="Imprint MT Shadow"/>
              </a:rPr>
              <a:t>G</a:t>
            </a:r>
            <a:r>
              <a:rPr lang="en-US" sz="7200" dirty="0" smtClean="0">
                <a:solidFill>
                  <a:schemeClr val="accent3">
                    <a:lumMod val="75000"/>
                  </a:schemeClr>
                </a:solidFill>
                <a:latin typeface="Imprint MT Shadow"/>
                <a:cs typeface="Imprint MT Shadow"/>
              </a:rPr>
              <a:t>L</a:t>
            </a:r>
            <a:r>
              <a:rPr lang="en-US" sz="7200" dirty="0" smtClean="0">
                <a:solidFill>
                  <a:srgbClr val="660066"/>
                </a:solidFill>
                <a:latin typeface="Imprint MT Shadow"/>
                <a:cs typeface="Imprint MT Shadow"/>
              </a:rPr>
              <a:t>O</a:t>
            </a:r>
            <a:r>
              <a:rPr lang="en-US" sz="7200" dirty="0" smtClean="0">
                <a:solidFill>
                  <a:srgbClr val="008000"/>
                </a:solidFill>
                <a:latin typeface="Imprint MT Shadow"/>
                <a:cs typeface="Imprint MT Shadow"/>
              </a:rPr>
              <a:t>R</a:t>
            </a:r>
            <a:r>
              <a:rPr lang="en-US" sz="7200" dirty="0" smtClean="0">
                <a:solidFill>
                  <a:schemeClr val="bg2">
                    <a:lumMod val="60000"/>
                    <a:lumOff val="40000"/>
                  </a:schemeClr>
                </a:solidFill>
                <a:latin typeface="Imprint MT Shadow"/>
                <a:cs typeface="Imprint MT Shadow"/>
              </a:rPr>
              <a:t>I</a:t>
            </a:r>
            <a:r>
              <a:rPr lang="en-US" sz="7200" dirty="0" smtClean="0">
                <a:solidFill>
                  <a:srgbClr val="660066"/>
                </a:solidFill>
                <a:latin typeface="Imprint MT Shadow"/>
                <a:cs typeface="Imprint MT Shadow"/>
              </a:rPr>
              <a:t>O</a:t>
            </a:r>
            <a:r>
              <a:rPr lang="en-US" sz="7200" dirty="0" smtClean="0">
                <a:solidFill>
                  <a:schemeClr val="accent6">
                    <a:lumMod val="60000"/>
                    <a:lumOff val="40000"/>
                  </a:schemeClr>
                </a:solidFill>
                <a:latin typeface="Imprint MT Shadow"/>
                <a:cs typeface="Imprint MT Shadow"/>
              </a:rPr>
              <a:t>U</a:t>
            </a:r>
            <a:r>
              <a:rPr lang="en-US" sz="7200" dirty="0" smtClean="0">
                <a:solidFill>
                  <a:srgbClr val="0000FF"/>
                </a:solidFill>
                <a:latin typeface="Imprint MT Shadow"/>
                <a:cs typeface="Imprint MT Shadow"/>
              </a:rPr>
              <a:t>S</a:t>
            </a:r>
            <a:r>
              <a:rPr lang="en-US" sz="6600" dirty="0" smtClean="0">
                <a:latin typeface="Imprint MT Shadow"/>
                <a:cs typeface="Imprint MT Shadow"/>
              </a:rPr>
              <a:t> </a:t>
            </a:r>
            <a:r>
              <a:rPr lang="en-US" sz="8800" dirty="0" smtClean="0">
                <a:solidFill>
                  <a:srgbClr val="660066"/>
                </a:solidFill>
                <a:effectLst>
                  <a:glow rad="101600">
                    <a:schemeClr val="accent4">
                      <a:satMod val="175000"/>
                      <a:alpha val="40000"/>
                    </a:schemeClr>
                  </a:glow>
                  <a:outerShdw blurRad="50800" dist="38100" dir="5400000" algn="t" rotWithShape="0">
                    <a:prstClr val="black">
                      <a:alpha val="40000"/>
                    </a:prstClr>
                  </a:outerShdw>
                </a:effectLst>
                <a:latin typeface="Imprint MT Shadow"/>
                <a:cs typeface="Imprint MT Shadow"/>
              </a:rPr>
              <a:t>GOD</a:t>
            </a:r>
            <a:r>
              <a:rPr lang="en-US" sz="8800" dirty="0" smtClean="0">
                <a:effectLst>
                  <a:glow rad="101600">
                    <a:schemeClr val="accent4">
                      <a:satMod val="175000"/>
                      <a:alpha val="40000"/>
                    </a:schemeClr>
                  </a:glow>
                </a:effectLst>
                <a:latin typeface="Imprint MT Shadow"/>
                <a:cs typeface="Imprint MT Shadow"/>
              </a:rPr>
              <a:t> </a:t>
            </a:r>
            <a:r>
              <a:rPr lang="en-US" sz="7200" dirty="0" smtClean="0">
                <a:solidFill>
                  <a:schemeClr val="accent2">
                    <a:lumMod val="75000"/>
                  </a:schemeClr>
                </a:solidFill>
                <a:latin typeface="Imprint MT Shadow"/>
                <a:cs typeface="Imprint MT Shadow"/>
              </a:rPr>
              <a:t>B</a:t>
            </a:r>
            <a:r>
              <a:rPr lang="en-US" sz="7200" dirty="0" smtClean="0">
                <a:solidFill>
                  <a:srgbClr val="008000"/>
                </a:solidFill>
                <a:latin typeface="Imprint MT Shadow"/>
                <a:cs typeface="Imprint MT Shadow"/>
              </a:rPr>
              <a:t>R</a:t>
            </a:r>
            <a:r>
              <a:rPr lang="en-US" sz="7200" dirty="0" smtClean="0">
                <a:solidFill>
                  <a:schemeClr val="accent6">
                    <a:lumMod val="75000"/>
                  </a:schemeClr>
                </a:solidFill>
                <a:latin typeface="Imprint MT Shadow"/>
                <a:cs typeface="Imprint MT Shadow"/>
              </a:rPr>
              <a:t>E</a:t>
            </a:r>
            <a:r>
              <a:rPr lang="en-US" sz="7200" dirty="0" smtClean="0">
                <a:solidFill>
                  <a:schemeClr val="accent6">
                    <a:lumMod val="50000"/>
                  </a:schemeClr>
                </a:solidFill>
                <a:latin typeface="Imprint MT Shadow"/>
                <a:cs typeface="Imprint MT Shadow"/>
              </a:rPr>
              <a:t>A</a:t>
            </a:r>
            <a:r>
              <a:rPr lang="en-US" sz="7200" dirty="0" smtClean="0">
                <a:solidFill>
                  <a:srgbClr val="534697"/>
                </a:solidFill>
                <a:latin typeface="Imprint MT Shadow"/>
                <a:cs typeface="Imprint MT Shadow"/>
              </a:rPr>
              <a:t>T</a:t>
            </a:r>
            <a:r>
              <a:rPr lang="en-US" sz="7200" dirty="0" smtClean="0">
                <a:solidFill>
                  <a:schemeClr val="tx1">
                    <a:lumMod val="50000"/>
                  </a:schemeClr>
                </a:solidFill>
                <a:latin typeface="Imprint MT Shadow"/>
                <a:cs typeface="Imprint MT Shadow"/>
              </a:rPr>
              <a:t>H</a:t>
            </a:r>
            <a:r>
              <a:rPr lang="en-US" sz="7200" dirty="0" smtClean="0">
                <a:solidFill>
                  <a:srgbClr val="E0690A"/>
                </a:solidFill>
                <a:latin typeface="Imprint MT Shadow"/>
                <a:cs typeface="Imprint MT Shadow"/>
              </a:rPr>
              <a:t>E</a:t>
            </a:r>
            <a:r>
              <a:rPr lang="en-US" sz="7200" dirty="0" smtClean="0">
                <a:solidFill>
                  <a:srgbClr val="FC008B"/>
                </a:solidFill>
                <a:latin typeface="Imprint MT Shadow"/>
                <a:cs typeface="Imprint MT Shadow"/>
              </a:rPr>
              <a:t>D</a:t>
            </a:r>
            <a:r>
              <a:rPr lang="en-US" sz="7200" dirty="0" smtClean="0">
                <a:latin typeface="Imprint MT Shadow"/>
                <a:cs typeface="Imprint MT Shadow"/>
              </a:rPr>
              <a:t> </a:t>
            </a:r>
            <a:endParaRPr lang="en-US" sz="7200" dirty="0">
              <a:latin typeface="Imprint MT Shadow"/>
              <a:cs typeface="Imprint MT Shadow"/>
            </a:endParaRPr>
          </a:p>
        </p:txBody>
      </p:sp>
    </p:spTree>
    <p:extLst>
      <p:ext uri="{BB962C8B-B14F-4D97-AF65-F5344CB8AC3E}">
        <p14:creationId xmlns:p14="http://schemas.microsoft.com/office/powerpoint/2010/main" val="2270888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95862" y="189660"/>
            <a:ext cx="8585257" cy="830997"/>
          </a:xfrm>
          <a:prstGeom prst="rect">
            <a:avLst/>
          </a:prstGeom>
          <a:noFill/>
        </p:spPr>
        <p:txBody>
          <a:bodyPr wrap="square" rtlCol="0">
            <a:spAutoFit/>
          </a:bodyPr>
          <a:lstStyle/>
          <a:p>
            <a:pPr algn="ctr"/>
            <a:r>
              <a:rPr lang="en-US" sz="4800" dirty="0" smtClean="0">
                <a:solidFill>
                  <a:srgbClr val="660066"/>
                </a:solidFill>
                <a:latin typeface="Apple Chancery"/>
                <a:cs typeface="Apple Chancery"/>
              </a:rPr>
              <a:t>Do This In Remembrance Of Me</a:t>
            </a:r>
            <a:endParaRPr lang="en-US" sz="4800" dirty="0">
              <a:solidFill>
                <a:srgbClr val="660066"/>
              </a:solidFill>
              <a:latin typeface="Apple Chancery"/>
              <a:cs typeface="Apple Chancery"/>
            </a:endParaRPr>
          </a:p>
        </p:txBody>
      </p:sp>
    </p:spTree>
    <p:extLst>
      <p:ext uri="{BB962C8B-B14F-4D97-AF65-F5344CB8AC3E}">
        <p14:creationId xmlns:p14="http://schemas.microsoft.com/office/powerpoint/2010/main" val="205820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892f7_283bdf2c42f64c43adfaf053079e5178~m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13" y="164922"/>
            <a:ext cx="8894948" cy="4856947"/>
          </a:xfrm>
          <a:prstGeom prst="rect">
            <a:avLst/>
          </a:prstGeom>
        </p:spPr>
      </p:pic>
      <p:sp>
        <p:nvSpPr>
          <p:cNvPr id="4" name="TextBox 3"/>
          <p:cNvSpPr txBox="1"/>
          <p:nvPr/>
        </p:nvSpPr>
        <p:spPr>
          <a:xfrm>
            <a:off x="1121609" y="57723"/>
            <a:ext cx="6861608" cy="3785652"/>
          </a:xfrm>
          <a:prstGeom prst="rect">
            <a:avLst/>
          </a:prstGeom>
          <a:noFill/>
        </p:spPr>
        <p:txBody>
          <a:bodyPr wrap="square" rtlCol="0">
            <a:spAutoFit/>
          </a:bodyPr>
          <a:lstStyle/>
          <a:p>
            <a:pPr algn="ctr"/>
            <a:r>
              <a:rPr lang="en-US" sz="7200" dirty="0" smtClean="0">
                <a:solidFill>
                  <a:srgbClr val="FF0000"/>
                </a:solidFill>
                <a:latin typeface="Imprint MT Shadow"/>
                <a:cs typeface="Imprint MT Shadow"/>
              </a:rPr>
              <a:t>G</a:t>
            </a:r>
            <a:r>
              <a:rPr lang="en-US" sz="7200" dirty="0" smtClean="0">
                <a:solidFill>
                  <a:schemeClr val="accent3">
                    <a:lumMod val="75000"/>
                  </a:schemeClr>
                </a:solidFill>
                <a:latin typeface="Imprint MT Shadow"/>
                <a:cs typeface="Imprint MT Shadow"/>
              </a:rPr>
              <a:t>L</a:t>
            </a:r>
            <a:r>
              <a:rPr lang="en-US" sz="7200" dirty="0" smtClean="0">
                <a:solidFill>
                  <a:srgbClr val="660066"/>
                </a:solidFill>
                <a:latin typeface="Imprint MT Shadow"/>
                <a:cs typeface="Imprint MT Shadow"/>
              </a:rPr>
              <a:t>O</a:t>
            </a:r>
            <a:r>
              <a:rPr lang="en-US" sz="7200" dirty="0" smtClean="0">
                <a:solidFill>
                  <a:srgbClr val="008000"/>
                </a:solidFill>
                <a:latin typeface="Imprint MT Shadow"/>
                <a:cs typeface="Imprint MT Shadow"/>
              </a:rPr>
              <a:t>R</a:t>
            </a:r>
            <a:r>
              <a:rPr lang="en-US" sz="7200" dirty="0" smtClean="0">
                <a:solidFill>
                  <a:schemeClr val="bg2">
                    <a:lumMod val="60000"/>
                    <a:lumOff val="40000"/>
                  </a:schemeClr>
                </a:solidFill>
                <a:latin typeface="Imprint MT Shadow"/>
                <a:cs typeface="Imprint MT Shadow"/>
              </a:rPr>
              <a:t>I</a:t>
            </a:r>
            <a:r>
              <a:rPr lang="en-US" sz="7200" dirty="0" smtClean="0">
                <a:solidFill>
                  <a:srgbClr val="660066"/>
                </a:solidFill>
                <a:latin typeface="Imprint MT Shadow"/>
                <a:cs typeface="Imprint MT Shadow"/>
              </a:rPr>
              <a:t>O</a:t>
            </a:r>
            <a:r>
              <a:rPr lang="en-US" sz="7200" dirty="0" smtClean="0">
                <a:solidFill>
                  <a:schemeClr val="accent6">
                    <a:lumMod val="60000"/>
                    <a:lumOff val="40000"/>
                  </a:schemeClr>
                </a:solidFill>
                <a:latin typeface="Imprint MT Shadow"/>
                <a:cs typeface="Imprint MT Shadow"/>
              </a:rPr>
              <a:t>U</a:t>
            </a:r>
            <a:r>
              <a:rPr lang="en-US" sz="7200" dirty="0" smtClean="0">
                <a:solidFill>
                  <a:srgbClr val="0000FF"/>
                </a:solidFill>
                <a:latin typeface="Imprint MT Shadow"/>
                <a:cs typeface="Imprint MT Shadow"/>
              </a:rPr>
              <a:t>S</a:t>
            </a:r>
            <a:r>
              <a:rPr lang="en-US" sz="6600" dirty="0" smtClean="0">
                <a:latin typeface="Imprint MT Shadow"/>
                <a:cs typeface="Imprint MT Shadow"/>
              </a:rPr>
              <a:t> </a:t>
            </a:r>
            <a:r>
              <a:rPr lang="en-US" sz="8800" dirty="0" smtClean="0">
                <a:solidFill>
                  <a:srgbClr val="660066"/>
                </a:solidFill>
                <a:effectLst>
                  <a:glow rad="101600">
                    <a:schemeClr val="accent4">
                      <a:satMod val="175000"/>
                      <a:alpha val="40000"/>
                    </a:schemeClr>
                  </a:glow>
                  <a:outerShdw blurRad="50800" dist="38100" dir="5400000" algn="t" rotWithShape="0">
                    <a:prstClr val="black">
                      <a:alpha val="40000"/>
                    </a:prstClr>
                  </a:outerShdw>
                </a:effectLst>
                <a:latin typeface="Imprint MT Shadow"/>
                <a:cs typeface="Imprint MT Shadow"/>
              </a:rPr>
              <a:t>GOD</a:t>
            </a:r>
            <a:r>
              <a:rPr lang="en-US" sz="8800" dirty="0" smtClean="0">
                <a:effectLst>
                  <a:glow rad="101600">
                    <a:schemeClr val="accent4">
                      <a:satMod val="175000"/>
                      <a:alpha val="40000"/>
                    </a:schemeClr>
                  </a:glow>
                </a:effectLst>
                <a:latin typeface="Imprint MT Shadow"/>
                <a:cs typeface="Imprint MT Shadow"/>
              </a:rPr>
              <a:t> </a:t>
            </a:r>
            <a:r>
              <a:rPr lang="en-US" sz="7200" dirty="0" smtClean="0">
                <a:solidFill>
                  <a:schemeClr val="accent2">
                    <a:lumMod val="75000"/>
                  </a:schemeClr>
                </a:solidFill>
                <a:latin typeface="Imprint MT Shadow"/>
                <a:cs typeface="Imprint MT Shadow"/>
              </a:rPr>
              <a:t>B</a:t>
            </a:r>
            <a:r>
              <a:rPr lang="en-US" sz="7200" dirty="0" smtClean="0">
                <a:solidFill>
                  <a:srgbClr val="008000"/>
                </a:solidFill>
                <a:latin typeface="Imprint MT Shadow"/>
                <a:cs typeface="Imprint MT Shadow"/>
              </a:rPr>
              <a:t>R</a:t>
            </a:r>
            <a:r>
              <a:rPr lang="en-US" sz="7200" dirty="0" smtClean="0">
                <a:solidFill>
                  <a:schemeClr val="accent6">
                    <a:lumMod val="75000"/>
                  </a:schemeClr>
                </a:solidFill>
                <a:latin typeface="Imprint MT Shadow"/>
                <a:cs typeface="Imprint MT Shadow"/>
              </a:rPr>
              <a:t>E</a:t>
            </a:r>
            <a:r>
              <a:rPr lang="en-US" sz="7200" dirty="0" smtClean="0">
                <a:solidFill>
                  <a:schemeClr val="accent6">
                    <a:lumMod val="50000"/>
                  </a:schemeClr>
                </a:solidFill>
                <a:latin typeface="Imprint MT Shadow"/>
                <a:cs typeface="Imprint MT Shadow"/>
              </a:rPr>
              <a:t>A</a:t>
            </a:r>
            <a:r>
              <a:rPr lang="en-US" sz="7200" dirty="0" smtClean="0">
                <a:solidFill>
                  <a:srgbClr val="534697"/>
                </a:solidFill>
                <a:latin typeface="Imprint MT Shadow"/>
                <a:cs typeface="Imprint MT Shadow"/>
              </a:rPr>
              <a:t>T</a:t>
            </a:r>
            <a:r>
              <a:rPr lang="en-US" sz="7200" dirty="0" smtClean="0">
                <a:solidFill>
                  <a:schemeClr val="tx1">
                    <a:lumMod val="50000"/>
                  </a:schemeClr>
                </a:solidFill>
                <a:latin typeface="Imprint MT Shadow"/>
                <a:cs typeface="Imprint MT Shadow"/>
              </a:rPr>
              <a:t>H</a:t>
            </a:r>
            <a:r>
              <a:rPr lang="en-US" sz="7200" dirty="0" smtClean="0">
                <a:solidFill>
                  <a:srgbClr val="E0690A"/>
                </a:solidFill>
                <a:latin typeface="Imprint MT Shadow"/>
                <a:cs typeface="Imprint MT Shadow"/>
              </a:rPr>
              <a:t>E</a:t>
            </a:r>
            <a:r>
              <a:rPr lang="en-US" sz="7200" dirty="0" smtClean="0">
                <a:solidFill>
                  <a:srgbClr val="FC008B"/>
                </a:solidFill>
                <a:latin typeface="Imprint MT Shadow"/>
                <a:cs typeface="Imprint MT Shadow"/>
              </a:rPr>
              <a:t>D</a:t>
            </a:r>
            <a:r>
              <a:rPr lang="en-US" sz="7200" dirty="0" smtClean="0">
                <a:latin typeface="Imprint MT Shadow"/>
                <a:cs typeface="Imprint MT Shadow"/>
              </a:rPr>
              <a:t> </a:t>
            </a:r>
            <a:endParaRPr lang="en-US" sz="7200" dirty="0">
              <a:latin typeface="Imprint MT Shadow"/>
              <a:cs typeface="Imprint MT Shadow"/>
            </a:endParaRP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1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disappoint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263908" y="189660"/>
            <a:ext cx="8560516" cy="707886"/>
          </a:xfrm>
          <a:prstGeom prst="rect">
            <a:avLst/>
          </a:prstGeom>
          <a:noFill/>
        </p:spPr>
        <p:txBody>
          <a:bodyPr wrap="square" rtlCol="0">
            <a:spAutoFit/>
          </a:bodyPr>
          <a:lstStyle/>
          <a:p>
            <a:pPr algn="ctr"/>
            <a:r>
              <a:rPr lang="en-US" sz="4000" dirty="0" smtClean="0"/>
              <a:t>Wrong Expectations Can Be Destructive</a:t>
            </a:r>
            <a:endParaRPr lang="en-US" sz="4000"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37" y="121790"/>
            <a:ext cx="8840918" cy="5016757"/>
          </a:xfrm>
          <a:prstGeom prst="rect">
            <a:avLst/>
          </a:prstGeom>
        </p:spPr>
        <p:txBody>
          <a:bodyPr wrap="square">
            <a:spAutoFit/>
          </a:bodyPr>
          <a:lstStyle/>
          <a:p>
            <a:r>
              <a:rPr lang="en-US" sz="2800" dirty="0"/>
              <a:t>John 12:1-8 </a:t>
            </a:r>
            <a:endParaRPr lang="en-US" sz="2800" dirty="0" smtClean="0"/>
          </a:p>
          <a:p>
            <a:r>
              <a:rPr lang="en-US" sz="3200" dirty="0" smtClean="0"/>
              <a:t>Six </a:t>
            </a:r>
            <a:r>
              <a:rPr lang="en-US" sz="3200" dirty="0"/>
              <a:t>days before the Passover, Jesus therefore came to Bethany, where Lazarus was, whom Jesus had raised from the dead. </a:t>
            </a:r>
            <a:r>
              <a:rPr lang="en-US" sz="3200" baseline="30000" dirty="0"/>
              <a:t>2 </a:t>
            </a:r>
            <a:r>
              <a:rPr lang="en-US" sz="3200" dirty="0"/>
              <a:t>So they gave a dinner for him there. Martha served, and Lazarus was one of those reclining with him at table. </a:t>
            </a:r>
            <a:r>
              <a:rPr lang="en-US" sz="3200" baseline="30000" dirty="0"/>
              <a:t>3 </a:t>
            </a:r>
            <a:r>
              <a:rPr lang="en-US" sz="3200" dirty="0"/>
              <a:t>Mary therefore took a pound of expensive ointment made from pure nard, and anointed the feet of Jesus and wiped his feet with her hair. The house was filled with the fragrance of the </a:t>
            </a:r>
            <a:r>
              <a:rPr lang="en-US" sz="3200" dirty="0" smtClean="0"/>
              <a:t>perfume</a:t>
            </a:r>
            <a:r>
              <a:rPr lang="mr-IN" sz="3200" dirty="0" smtClean="0"/>
              <a:t>……………………</a:t>
            </a:r>
            <a:r>
              <a:rPr lang="en-US" sz="3200" dirty="0" smtClean="0"/>
              <a:t>..</a:t>
            </a:r>
            <a:endParaRPr lang="en-US" sz="32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19" y="126744"/>
            <a:ext cx="8791436" cy="5016757"/>
          </a:xfrm>
          <a:prstGeom prst="rect">
            <a:avLst/>
          </a:prstGeom>
        </p:spPr>
        <p:txBody>
          <a:bodyPr wrap="square">
            <a:spAutoFit/>
          </a:bodyPr>
          <a:lstStyle/>
          <a:p>
            <a:r>
              <a:rPr lang="en-US" dirty="0"/>
              <a:t> </a:t>
            </a:r>
            <a:r>
              <a:rPr lang="mr-IN" sz="3200" dirty="0" smtClean="0"/>
              <a:t>…</a:t>
            </a:r>
            <a:r>
              <a:rPr lang="en-US" sz="3200" baseline="30000" dirty="0" smtClean="0"/>
              <a:t>4</a:t>
            </a:r>
            <a:r>
              <a:rPr lang="en-US" sz="3200" baseline="30000" dirty="0"/>
              <a:t> </a:t>
            </a:r>
            <a:r>
              <a:rPr lang="en-US" sz="3200" dirty="0"/>
              <a:t>But Judas Iscariot, one of his disciples (he who was about to betray him), said, </a:t>
            </a:r>
            <a:r>
              <a:rPr lang="en-US" sz="3200" baseline="30000" dirty="0"/>
              <a:t>5 </a:t>
            </a:r>
            <a:r>
              <a:rPr lang="en-US" sz="3200" dirty="0"/>
              <a:t>“Why was this ointment not sold for three </a:t>
            </a:r>
            <a:r>
              <a:rPr lang="en-US" sz="3200" dirty="0" smtClean="0"/>
              <a:t>hundred denarii </a:t>
            </a:r>
            <a:r>
              <a:rPr lang="en-US" sz="3200" dirty="0"/>
              <a:t> and given to the poor?” </a:t>
            </a:r>
            <a:r>
              <a:rPr lang="en-US" sz="3200" baseline="30000" dirty="0"/>
              <a:t>6 </a:t>
            </a:r>
            <a:r>
              <a:rPr lang="en-US" sz="3200" dirty="0"/>
              <a:t>He said this, not because he cared about the poor, but because he was a thief, and having charge of the moneybag he used to help himself to what was put into it. </a:t>
            </a:r>
            <a:r>
              <a:rPr lang="en-US" sz="3200" baseline="30000" dirty="0"/>
              <a:t>7 </a:t>
            </a:r>
            <a:r>
              <a:rPr lang="en-US" sz="3200" dirty="0"/>
              <a:t>Jesus said, “Leave her alone, so that she may keep it for the day of my burial. </a:t>
            </a:r>
            <a:r>
              <a:rPr lang="en-US" sz="3200" baseline="30000" dirty="0"/>
              <a:t>8 </a:t>
            </a:r>
            <a:r>
              <a:rPr lang="en-US" sz="3200" dirty="0"/>
              <a:t>For the poor you always have with you, but you do not always have me.”</a:t>
            </a:r>
            <a:endParaRPr lang="en-US" sz="32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143" y="173168"/>
            <a:ext cx="8618245" cy="3785652"/>
          </a:xfrm>
          <a:prstGeom prst="rect">
            <a:avLst/>
          </a:prstGeom>
        </p:spPr>
        <p:txBody>
          <a:bodyPr wrap="square">
            <a:spAutoFit/>
          </a:bodyPr>
          <a:lstStyle/>
          <a:p>
            <a:r>
              <a:rPr lang="en-US" sz="2400" dirty="0"/>
              <a:t>Luke 10:38-42 </a:t>
            </a:r>
            <a:endParaRPr lang="en-US" sz="2400" dirty="0" smtClean="0"/>
          </a:p>
          <a:p>
            <a:r>
              <a:rPr lang="en-US" sz="2800" b="1" baseline="30000" dirty="0"/>
              <a:t> </a:t>
            </a:r>
            <a:r>
              <a:rPr lang="en-US" sz="2400" dirty="0"/>
              <a:t>Now as they went on their way, Jesus entered a village. And a woman named Martha welcomed him into her house. </a:t>
            </a:r>
            <a:r>
              <a:rPr lang="en-US" sz="2400" baseline="30000" dirty="0"/>
              <a:t>39 </a:t>
            </a:r>
            <a:r>
              <a:rPr lang="en-US" sz="2400" dirty="0"/>
              <a:t>And she had a sister called Mary, who sat at the Lord's feet and listened to his teaching.</a:t>
            </a:r>
            <a:r>
              <a:rPr lang="en-US" sz="2400" baseline="30000" dirty="0"/>
              <a:t>40 </a:t>
            </a:r>
            <a:r>
              <a:rPr lang="en-US" sz="2400" dirty="0"/>
              <a:t>But Martha was distracted with much serving. And she went up to him and said, “Lord, do you not care that my sister has left me to serve alone? Tell her then to help me.” </a:t>
            </a:r>
            <a:r>
              <a:rPr lang="en-US" sz="2400" baseline="30000" dirty="0"/>
              <a:t>41 </a:t>
            </a:r>
            <a:r>
              <a:rPr lang="en-US" sz="2400" dirty="0"/>
              <a:t>But the Lord answered her, “Martha, Martha, you are anxious and troubled about many things, </a:t>
            </a:r>
            <a:r>
              <a:rPr lang="en-US" sz="2400" baseline="30000" dirty="0"/>
              <a:t>42 </a:t>
            </a:r>
            <a:r>
              <a:rPr lang="en-US" sz="2400" dirty="0"/>
              <a:t>but one thing is necessary. Mary has chosen the good portion, which will not be taken away from her.”</a:t>
            </a:r>
            <a:endParaRPr lang="en-US" sz="24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661" y="230892"/>
            <a:ext cx="8684223" cy="4585871"/>
          </a:xfrm>
          <a:prstGeom prst="rect">
            <a:avLst/>
          </a:prstGeom>
        </p:spPr>
        <p:txBody>
          <a:bodyPr wrap="square">
            <a:spAutoFit/>
          </a:bodyPr>
          <a:lstStyle/>
          <a:p>
            <a:r>
              <a:rPr lang="en-US" sz="3200" b="1" dirty="0"/>
              <a:t>John 12: 9-11</a:t>
            </a:r>
            <a:r>
              <a:rPr lang="en-US" sz="3200" dirty="0"/>
              <a:t> </a:t>
            </a:r>
            <a:endParaRPr lang="en-US" sz="3200" dirty="0" smtClean="0"/>
          </a:p>
          <a:p>
            <a:r>
              <a:rPr lang="en-US" sz="3200" dirty="0" smtClean="0"/>
              <a:t>When </a:t>
            </a:r>
            <a:r>
              <a:rPr lang="en-US" sz="3200" dirty="0"/>
              <a:t>the large crowd of the Jews learned that Jesus was there, they came, not only on account of him but also to see Lazarus, whom he had raised from the dead. </a:t>
            </a:r>
            <a:r>
              <a:rPr lang="en-US" sz="3200" baseline="30000" dirty="0"/>
              <a:t>10 </a:t>
            </a:r>
            <a:r>
              <a:rPr lang="en-US" sz="3200" dirty="0"/>
              <a:t>So the chief priests made plans to put Lazarus to death as well, </a:t>
            </a:r>
            <a:r>
              <a:rPr lang="en-US" sz="3200" baseline="30000" dirty="0"/>
              <a:t>11 </a:t>
            </a:r>
            <a:r>
              <a:rPr lang="en-US" sz="3200" dirty="0"/>
              <a:t>because on account of him many of the Jews were going away and believing in Jesus.</a:t>
            </a:r>
          </a:p>
          <a:p>
            <a:r>
              <a:rPr lang="en-US" sz="3600" i="1" dirty="0"/>
              <a:t> </a:t>
            </a:r>
            <a:endParaRPr lang="en-US" sz="36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168" y="387566"/>
            <a:ext cx="8733704" cy="3785652"/>
          </a:xfrm>
          <a:prstGeom prst="rect">
            <a:avLst/>
          </a:prstGeom>
        </p:spPr>
        <p:txBody>
          <a:bodyPr wrap="square">
            <a:spAutoFit/>
          </a:bodyPr>
          <a:lstStyle/>
          <a:p>
            <a:r>
              <a:rPr lang="en-US" sz="4800" dirty="0" smtClean="0"/>
              <a:t>John </a:t>
            </a:r>
            <a:r>
              <a:rPr lang="en-US" sz="4800" dirty="0"/>
              <a:t>11:50 </a:t>
            </a:r>
            <a:r>
              <a:rPr lang="en-US" sz="4800" baseline="30000" dirty="0"/>
              <a:t> </a:t>
            </a:r>
            <a:endParaRPr lang="en-US" sz="4800" baseline="30000" dirty="0" smtClean="0"/>
          </a:p>
          <a:p>
            <a:r>
              <a:rPr lang="en-US" sz="4800" dirty="0" smtClean="0"/>
              <a:t>Nor </a:t>
            </a:r>
            <a:r>
              <a:rPr lang="en-US" sz="4800" dirty="0"/>
              <a:t>do you understand that it is better for you that one man should die for the people, not that the whole nation should perish.” </a:t>
            </a:r>
            <a:endParaRPr lang="en-US" sz="48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88" y="568916"/>
            <a:ext cx="8110670" cy="4462761"/>
          </a:xfrm>
          <a:prstGeom prst="rect">
            <a:avLst/>
          </a:prstGeom>
          <a:noFill/>
        </p:spPr>
        <p:txBody>
          <a:bodyPr wrap="square" rtlCol="0">
            <a:spAutoFit/>
          </a:bodyPr>
          <a:lstStyle/>
          <a:p>
            <a:pPr algn="ctr"/>
            <a:r>
              <a:rPr lang="en-US" sz="5400" b="1" dirty="0" smtClean="0">
                <a:solidFill>
                  <a:srgbClr val="000000"/>
                </a:solidFill>
              </a:rPr>
              <a:t>The Lord’s Table</a:t>
            </a:r>
          </a:p>
          <a:p>
            <a:pPr algn="ctr"/>
            <a:r>
              <a:rPr lang="en-US" sz="4400" b="1" dirty="0" smtClean="0">
                <a:solidFill>
                  <a:srgbClr val="000000"/>
                </a:solidFill>
              </a:rPr>
              <a:t>“</a:t>
            </a:r>
            <a:r>
              <a:rPr lang="en-US" sz="4400" b="1" dirty="0">
                <a:solidFill>
                  <a:srgbClr val="000000"/>
                </a:solidFill>
              </a:rPr>
              <a:t>Bless The Lord, Oh My Soul”</a:t>
            </a:r>
            <a:endParaRPr lang="en-US" sz="4400" dirty="0">
              <a:solidFill>
                <a:srgbClr val="000000"/>
              </a:solidFill>
            </a:endParaRP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pPr algn="ctr"/>
            <a:r>
              <a:rPr lang="en-US" sz="2400" b="1" dirty="0" smtClean="0">
                <a:solidFill>
                  <a:srgbClr val="000000"/>
                </a:solidFill>
              </a:rPr>
              <a:t>The </a:t>
            </a:r>
            <a:r>
              <a:rPr lang="en-US" sz="2400" b="1" dirty="0">
                <a:solidFill>
                  <a:srgbClr val="000000"/>
                </a:solidFill>
              </a:rPr>
              <a:t>Song Of The Forgiven</a:t>
            </a:r>
            <a:endParaRPr lang="en-US" sz="2400" dirty="0">
              <a:solidFill>
                <a:srgbClr val="000000"/>
              </a:solidFill>
            </a:endParaRPr>
          </a:p>
          <a:p>
            <a:endParaRPr lang="en-US" dirty="0"/>
          </a:p>
        </p:txBody>
      </p:sp>
      <p:sp>
        <p:nvSpPr>
          <p:cNvPr id="6" name="Rectangle 5"/>
          <p:cNvSpPr/>
          <p:nvPr/>
        </p:nvSpPr>
        <p:spPr>
          <a:xfrm>
            <a:off x="214425" y="181414"/>
            <a:ext cx="8766694" cy="3970318"/>
          </a:xfrm>
          <a:prstGeom prst="rect">
            <a:avLst/>
          </a:prstGeom>
        </p:spPr>
        <p:txBody>
          <a:bodyPr wrap="square">
            <a:spAutoFit/>
          </a:bodyPr>
          <a:lstStyle/>
          <a:p>
            <a:r>
              <a:rPr lang="en-US" sz="3600" dirty="0"/>
              <a:t>John 12:12-</a:t>
            </a:r>
            <a:r>
              <a:rPr lang="en-US" sz="3600" dirty="0" smtClean="0"/>
              <a:t>16</a:t>
            </a:r>
          </a:p>
          <a:p>
            <a:r>
              <a:rPr lang="en-US" sz="3600" baseline="30000" dirty="0" smtClean="0"/>
              <a:t> </a:t>
            </a:r>
            <a:r>
              <a:rPr lang="en-US" sz="3600" dirty="0"/>
              <a:t>The next day the large crowd that had come to the feast heard that Jesus was coming to Jerusalem.</a:t>
            </a:r>
            <a:r>
              <a:rPr lang="en-US" sz="3600" baseline="30000" dirty="0"/>
              <a:t>13 </a:t>
            </a:r>
            <a:r>
              <a:rPr lang="en-US" sz="3600" dirty="0"/>
              <a:t>So they took branches of palm trees and went out to meet him, crying out, </a:t>
            </a:r>
            <a:r>
              <a:rPr lang="en-US" sz="3600" dirty="0" smtClean="0"/>
              <a:t> “</a:t>
            </a:r>
            <a:r>
              <a:rPr lang="en-US" sz="3600" dirty="0"/>
              <a:t>Hosanna! Blessed is he who comes in the name of the Lord, even the King of Israel!”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31005</TotalTime>
  <Words>184</Words>
  <Application>Microsoft Macintosh PowerPoint</Application>
  <PresentationFormat>On-screen Show (16:9)</PresentationFormat>
  <Paragraphs>47</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836</cp:revision>
  <dcterms:created xsi:type="dcterms:W3CDTF">2016-08-27T22:55:59Z</dcterms:created>
  <dcterms:modified xsi:type="dcterms:W3CDTF">2020-04-05T13:03:42Z</dcterms:modified>
</cp:coreProperties>
</file>