
<file path=[Content_Types].xml><?xml version="1.0" encoding="utf-8"?>
<Types xmlns="http://schemas.openxmlformats.org/package/2006/content-types">
  <Default Extension="xml" ContentType="application/xml"/>
  <Default Extension="docx" ContentType="application/vnd.openxmlformats-officedocument.wordprocessingml.document"/>
  <Default Extension="bin" ContentType="application/vnd.openxmlformats-officedocument.presentationml.printerSettings"/>
  <Default Extension="vml" ContentType="application/vnd.openxmlformats-officedocument.vmlDrawin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376" r:id="rId2"/>
    <p:sldId id="397" r:id="rId3"/>
    <p:sldId id="398" r:id="rId4"/>
    <p:sldId id="420" r:id="rId5"/>
    <p:sldId id="429" r:id="rId6"/>
    <p:sldId id="354" r:id="rId7"/>
    <p:sldId id="380" r:id="rId8"/>
    <p:sldId id="345" r:id="rId9"/>
    <p:sldId id="335" r:id="rId10"/>
    <p:sldId id="430" r:id="rId11"/>
    <p:sldId id="431" r:id="rId12"/>
    <p:sldId id="432" r:id="rId13"/>
    <p:sldId id="433" r:id="rId14"/>
    <p:sldId id="434" r:id="rId15"/>
    <p:sldId id="437" r:id="rId16"/>
    <p:sldId id="435" r:id="rId17"/>
    <p:sldId id="436" r:id="rId18"/>
    <p:sldId id="439" r:id="rId19"/>
    <p:sldId id="261"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2303"/>
    <a:srgbClr val="E0690A"/>
    <a:srgbClr val="F9CD49"/>
    <a:srgbClr val="FFFF34"/>
    <a:srgbClr val="6711FF"/>
    <a:srgbClr val="21C1FF"/>
    <a:srgbClr val="044C97"/>
    <a:srgbClr val="FF024F"/>
    <a:srgbClr val="3C0113"/>
    <a:srgbClr val="F30A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9" autoAdjust="0"/>
    <p:restoredTop sz="94607" autoAdjust="0"/>
  </p:normalViewPr>
  <p:slideViewPr>
    <p:cSldViewPr snapToGrid="0" snapToObjects="1">
      <p:cViewPr varScale="1">
        <p:scale>
          <a:sx n="154" d="100"/>
          <a:sy n="154" d="100"/>
        </p:scale>
        <p:origin x="-120" y="-125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1B6699-FDD2-4944-B0EF-D6543AD99DD7}" type="datetimeFigureOut">
              <a:rPr lang="en-US" smtClean="0"/>
              <a:t>3/28/20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A16FF4-8795-B641-BBA6-070086CE5779}" type="slidenum">
              <a:rPr lang="en-US" smtClean="0"/>
              <a:t>‹#›</a:t>
            </a:fld>
            <a:endParaRPr lang="en-US" dirty="0"/>
          </a:p>
        </p:txBody>
      </p:sp>
    </p:spTree>
    <p:extLst>
      <p:ext uri="{BB962C8B-B14F-4D97-AF65-F5344CB8AC3E}">
        <p14:creationId xmlns:p14="http://schemas.microsoft.com/office/powerpoint/2010/main" val="4643461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3/28/20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3/28/20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3/28/20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3/28/20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DEEB39-6905-2A4C-A514-F32CAB29EF98}" type="datetimeFigureOut">
              <a:rPr lang="en-US" smtClean="0"/>
              <a:t>3/28/20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DEEB39-6905-2A4C-A514-F32CAB29EF98}" type="datetimeFigureOut">
              <a:rPr lang="en-US" smtClean="0"/>
              <a:t>3/28/20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DEEB39-6905-2A4C-A514-F32CAB29EF98}" type="datetimeFigureOut">
              <a:rPr lang="en-US" smtClean="0"/>
              <a:t>3/28/20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EEB39-6905-2A4C-A514-F32CAB29EF98}" type="datetimeFigureOut">
              <a:rPr lang="en-US" smtClean="0"/>
              <a:t>3/28/20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DEEB39-6905-2A4C-A514-F32CAB29EF98}" type="datetimeFigureOut">
              <a:rPr lang="en-US" smtClean="0"/>
              <a:t>3/28/20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DEEB39-6905-2A4C-A514-F32CAB29EF98}" type="datetimeFigureOut">
              <a:rPr lang="en-US" smtClean="0"/>
              <a:t>3/28/20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DEEB39-6905-2A4C-A514-F32CAB29EF98}" type="datetimeFigureOut">
              <a:rPr lang="en-US" smtClean="0"/>
              <a:t>3/28/20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2DEEB39-6905-2A4C-A514-F32CAB29EF98}" type="datetimeFigureOut">
              <a:rPr lang="en-US" smtClean="0"/>
              <a:t>3/28/20</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D5689CC-2951-A242-B0E2-3BABB9B5A26F}" type="slidenum">
              <a:rPr lang="en-US" smtClean="0"/>
              <a:t>‹#›</a:t>
            </a:fld>
            <a:endParaRPr lang="en-US" dirty="0"/>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package" Target="../embeddings/Microsoft_Word_Document1.docx"/><Relationship Id="rId5"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package" Target="../embeddings/Microsoft_Word_Document2.docx"/><Relationship Id="rId5" Type="http://schemas.openxmlformats.org/officeDocument/2006/relationships/image" Target="../media/image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3200" y="279400"/>
            <a:ext cx="8737600" cy="4572000"/>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658440400"/>
              </p:ext>
            </p:extLst>
          </p:nvPr>
        </p:nvGraphicFramePr>
        <p:xfrm>
          <a:off x="0" y="0"/>
          <a:ext cx="9078702" cy="5143500"/>
        </p:xfrm>
        <a:graphic>
          <a:graphicData uri="http://schemas.openxmlformats.org/presentationml/2006/ole">
            <mc:AlternateContent xmlns:mc="http://schemas.openxmlformats.org/markup-compatibility/2006">
              <mc:Choice xmlns:v="urn:schemas-microsoft-com:vml" Requires="v">
                <p:oleObj spid="_x0000_s1198" name="Document" r:id="rId4" imgW="5486400" imgH="3238500" progId="Word.Document.12">
                  <p:embed/>
                </p:oleObj>
              </mc:Choice>
              <mc:Fallback>
                <p:oleObj name="Document" r:id="rId4" imgW="5486400" imgH="3238500" progId="Word.Document.12">
                  <p:embed/>
                  <p:pic>
                    <p:nvPicPr>
                      <p:cNvPr id="0" name=""/>
                      <p:cNvPicPr/>
                      <p:nvPr/>
                    </p:nvPicPr>
                    <p:blipFill>
                      <a:blip r:embed="rId5"/>
                      <a:stretch>
                        <a:fillRect/>
                      </a:stretch>
                    </p:blipFill>
                    <p:spPr>
                      <a:xfrm>
                        <a:off x="0" y="0"/>
                        <a:ext cx="9078702" cy="5143500"/>
                      </a:xfrm>
                      <a:prstGeom prst="rect">
                        <a:avLst/>
                      </a:prstGeom>
                    </p:spPr>
                  </p:pic>
                </p:oleObj>
              </mc:Fallback>
            </mc:AlternateContent>
          </a:graphicData>
        </a:graphic>
      </p:graphicFrame>
    </p:spTree>
    <p:extLst>
      <p:ext uri="{BB962C8B-B14F-4D97-AF65-F5344CB8AC3E}">
        <p14:creationId xmlns:p14="http://schemas.microsoft.com/office/powerpoint/2010/main" val="10227770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4626" y="305106"/>
            <a:ext cx="8412068" cy="4524316"/>
          </a:xfrm>
          <a:prstGeom prst="rect">
            <a:avLst/>
          </a:prstGeom>
        </p:spPr>
        <p:txBody>
          <a:bodyPr wrap="square">
            <a:spAutoFit/>
          </a:bodyPr>
          <a:lstStyle/>
          <a:p>
            <a:r>
              <a:rPr lang="en-US" sz="3600" dirty="0"/>
              <a:t>2 Peter 1:5-7</a:t>
            </a:r>
            <a:r>
              <a:rPr lang="en-US" sz="3600" baseline="30000" dirty="0"/>
              <a:t> </a:t>
            </a:r>
            <a:endParaRPr lang="en-US" sz="3600" baseline="30000" dirty="0" smtClean="0"/>
          </a:p>
          <a:p>
            <a:r>
              <a:rPr lang="en-US" sz="3600" baseline="30000" dirty="0"/>
              <a:t> </a:t>
            </a:r>
            <a:r>
              <a:rPr lang="en-US" sz="3600" dirty="0"/>
              <a:t>For this very reason, make every effort to supplement your faith with virtue,</a:t>
            </a:r>
            <a:r>
              <a:rPr lang="en-US" sz="3600" baseline="30000" dirty="0"/>
              <a:t> </a:t>
            </a:r>
            <a:r>
              <a:rPr lang="en-US" sz="3600" dirty="0"/>
              <a:t>and virtue with knowledge, </a:t>
            </a:r>
            <a:r>
              <a:rPr lang="en-US" sz="3600" baseline="30000" dirty="0"/>
              <a:t>6 </a:t>
            </a:r>
            <a:r>
              <a:rPr lang="en-US" sz="3600" dirty="0"/>
              <a:t>and knowledge with self-control, and self-control with steadfastness, and steadfastness with godliness, </a:t>
            </a:r>
            <a:r>
              <a:rPr lang="en-US" sz="3600" baseline="30000" dirty="0"/>
              <a:t>7 </a:t>
            </a:r>
            <a:r>
              <a:rPr lang="en-US" sz="3600" dirty="0"/>
              <a:t>and godliness with brotherly affection, and brotherly affection with love. </a:t>
            </a:r>
          </a:p>
        </p:txBody>
      </p:sp>
    </p:spTree>
    <p:extLst>
      <p:ext uri="{BB962C8B-B14F-4D97-AF65-F5344CB8AC3E}">
        <p14:creationId xmlns:p14="http://schemas.microsoft.com/office/powerpoint/2010/main" val="138356799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850" y="354582"/>
            <a:ext cx="8238879" cy="4524316"/>
          </a:xfrm>
          <a:prstGeom prst="rect">
            <a:avLst/>
          </a:prstGeom>
        </p:spPr>
        <p:txBody>
          <a:bodyPr wrap="square">
            <a:spAutoFit/>
          </a:bodyPr>
          <a:lstStyle/>
          <a:p>
            <a:r>
              <a:rPr lang="en-US" sz="3600" dirty="0"/>
              <a:t>2 Peter 1:8-9</a:t>
            </a:r>
            <a:r>
              <a:rPr lang="en-US" sz="3600" baseline="30000" dirty="0"/>
              <a:t> </a:t>
            </a:r>
            <a:endParaRPr lang="en-US" sz="3600" baseline="30000" dirty="0" smtClean="0"/>
          </a:p>
          <a:p>
            <a:r>
              <a:rPr lang="en-US" sz="3600" dirty="0" smtClean="0"/>
              <a:t>For </a:t>
            </a:r>
            <a:r>
              <a:rPr lang="en-US" sz="3600" dirty="0"/>
              <a:t>if these qualities are yours and are increasing, they keep you from being ineffective or unfruitful in the knowledge of our Lord Jesus Christ. </a:t>
            </a:r>
            <a:r>
              <a:rPr lang="en-US" sz="3600" baseline="30000" dirty="0"/>
              <a:t>9 </a:t>
            </a:r>
            <a:r>
              <a:rPr lang="en-US" sz="3600" dirty="0"/>
              <a:t>For whoever lacks these qualities is so nearsighted that he is blind, having forgotten that he was </a:t>
            </a:r>
            <a:endParaRPr lang="en-US" sz="3600" dirty="0" smtClean="0"/>
          </a:p>
          <a:p>
            <a:r>
              <a:rPr lang="en-US" sz="3600" dirty="0"/>
              <a:t>c</a:t>
            </a:r>
            <a:r>
              <a:rPr lang="en-US" sz="3600" dirty="0" smtClean="0"/>
              <a:t>leansed </a:t>
            </a:r>
            <a:r>
              <a:rPr lang="en-US" sz="3600" dirty="0"/>
              <a:t>from his former sins. </a:t>
            </a:r>
          </a:p>
        </p:txBody>
      </p:sp>
    </p:spTree>
    <p:extLst>
      <p:ext uri="{BB962C8B-B14F-4D97-AF65-F5344CB8AC3E}">
        <p14:creationId xmlns:p14="http://schemas.microsoft.com/office/powerpoint/2010/main" val="40793749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2356" y="379320"/>
            <a:ext cx="8313102" cy="3970318"/>
          </a:xfrm>
          <a:prstGeom prst="rect">
            <a:avLst/>
          </a:prstGeom>
        </p:spPr>
        <p:txBody>
          <a:bodyPr wrap="square">
            <a:spAutoFit/>
          </a:bodyPr>
          <a:lstStyle/>
          <a:p>
            <a:r>
              <a:rPr lang="en-US" sz="4000" dirty="0"/>
              <a:t>Isaiah 1:18 </a:t>
            </a:r>
            <a:endParaRPr lang="en-US" sz="4000" dirty="0" smtClean="0"/>
          </a:p>
          <a:p>
            <a:r>
              <a:rPr lang="en-US" sz="4000" dirty="0" smtClean="0"/>
              <a:t>“</a:t>
            </a:r>
            <a:r>
              <a:rPr lang="en-US" sz="4000" dirty="0"/>
              <a:t>Come now, let us reason together, says the Lord: though your sins are like scarlet, they shall be as white as snow; though they are red like crimson, they shall become like wool.</a:t>
            </a:r>
          </a:p>
          <a:p>
            <a:r>
              <a:rPr lang="en-US" baseline="30000" dirty="0"/>
              <a:t> </a:t>
            </a:r>
            <a:endParaRPr lang="en-US" b="1" dirty="0"/>
          </a:p>
        </p:txBody>
      </p:sp>
    </p:spTree>
    <p:extLst>
      <p:ext uri="{BB962C8B-B14F-4D97-AF65-F5344CB8AC3E}">
        <p14:creationId xmlns:p14="http://schemas.microsoft.com/office/powerpoint/2010/main" val="216579994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637" y="313352"/>
            <a:ext cx="8478045" cy="4524316"/>
          </a:xfrm>
          <a:prstGeom prst="rect">
            <a:avLst/>
          </a:prstGeom>
        </p:spPr>
        <p:txBody>
          <a:bodyPr wrap="square">
            <a:spAutoFit/>
          </a:bodyPr>
          <a:lstStyle/>
          <a:p>
            <a:r>
              <a:rPr lang="en-US" sz="3600" dirty="0"/>
              <a:t>2 Peter 1:10-11</a:t>
            </a:r>
            <a:r>
              <a:rPr lang="en-US" sz="3600" baseline="30000" dirty="0"/>
              <a:t>  </a:t>
            </a:r>
            <a:endParaRPr lang="en-US" sz="3600" baseline="30000" dirty="0" smtClean="0"/>
          </a:p>
          <a:p>
            <a:r>
              <a:rPr lang="en-US" sz="3600" baseline="30000" dirty="0"/>
              <a:t> </a:t>
            </a:r>
            <a:r>
              <a:rPr lang="en-US" sz="3600" dirty="0"/>
              <a:t>Therefore, brothers, be all the more diligent to confirm your calling and election, for if you practice these qualities you will never fall. </a:t>
            </a:r>
            <a:r>
              <a:rPr lang="en-US" sz="3600" baseline="30000" dirty="0"/>
              <a:t>11 </a:t>
            </a:r>
            <a:r>
              <a:rPr lang="en-US" sz="3600" dirty="0"/>
              <a:t>For in this way there will be richly provided for you an entrance into the eternal kingdom of our Lord and Savior Jesus Christ.</a:t>
            </a:r>
          </a:p>
        </p:txBody>
      </p:sp>
    </p:spTree>
    <p:extLst>
      <p:ext uri="{BB962C8B-B14F-4D97-AF65-F5344CB8AC3E}">
        <p14:creationId xmlns:p14="http://schemas.microsoft.com/office/powerpoint/2010/main" val="1901063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6897" y="288613"/>
            <a:ext cx="8453303" cy="5016758"/>
          </a:xfrm>
          <a:prstGeom prst="rect">
            <a:avLst/>
          </a:prstGeom>
        </p:spPr>
        <p:txBody>
          <a:bodyPr wrap="square">
            <a:spAutoFit/>
          </a:bodyPr>
          <a:lstStyle/>
          <a:p>
            <a:r>
              <a:rPr lang="en-US" sz="4000" b="1" dirty="0"/>
              <a:t>2 Peter 1:12-15 </a:t>
            </a:r>
            <a:endParaRPr lang="en-US" sz="4000" b="1" dirty="0" smtClean="0"/>
          </a:p>
          <a:p>
            <a:r>
              <a:rPr lang="en-US" sz="4000" dirty="0" smtClean="0"/>
              <a:t>Therefore </a:t>
            </a:r>
            <a:r>
              <a:rPr lang="en-US" sz="4000" dirty="0"/>
              <a:t>I intend always to remind you of these qualities, though you know them and are established in the truth that you have. </a:t>
            </a:r>
            <a:r>
              <a:rPr lang="en-US" sz="4000" baseline="30000" dirty="0"/>
              <a:t>13 </a:t>
            </a:r>
            <a:r>
              <a:rPr lang="en-US" sz="4000" dirty="0"/>
              <a:t>I think it right, as long as I am in this body, to stir you up by way of reminder.</a:t>
            </a:r>
            <a:endParaRPr lang="en-US" sz="4000" b="1" dirty="0"/>
          </a:p>
          <a:p>
            <a:r>
              <a:rPr lang="en-US" sz="4000" dirty="0"/>
              <a:t> </a:t>
            </a:r>
            <a:endParaRPr lang="en-US" sz="4000" b="1" dirty="0"/>
          </a:p>
        </p:txBody>
      </p:sp>
    </p:spTree>
    <p:extLst>
      <p:ext uri="{BB962C8B-B14F-4D97-AF65-F5344CB8AC3E}">
        <p14:creationId xmlns:p14="http://schemas.microsoft.com/office/powerpoint/2010/main" val="15309640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7931" y="179689"/>
            <a:ext cx="8791435" cy="4832093"/>
          </a:xfrm>
          <a:prstGeom prst="rect">
            <a:avLst/>
          </a:prstGeom>
        </p:spPr>
        <p:txBody>
          <a:bodyPr wrap="square">
            <a:spAutoFit/>
          </a:bodyPr>
          <a:lstStyle/>
          <a:p>
            <a:r>
              <a:rPr lang="en-US" sz="2800" dirty="0"/>
              <a:t>John 15:1-11 </a:t>
            </a:r>
            <a:endParaRPr lang="en-US" sz="2800" dirty="0" smtClean="0"/>
          </a:p>
          <a:p>
            <a:r>
              <a:rPr lang="en-US" sz="2800" dirty="0" smtClean="0"/>
              <a:t>“</a:t>
            </a:r>
            <a:r>
              <a:rPr lang="en-US" sz="2800" dirty="0"/>
              <a:t>I am the true vine, and my Father is the vinedresser.</a:t>
            </a:r>
            <a:r>
              <a:rPr lang="en-US" sz="2800" baseline="30000" dirty="0"/>
              <a:t>2 </a:t>
            </a:r>
            <a:r>
              <a:rPr lang="en-US" sz="2800" dirty="0"/>
              <a:t>Every branch in me that does not bear fruit he takes away, and every branch that does bear fruit he prunes, that it may bear more fruit. </a:t>
            </a:r>
            <a:r>
              <a:rPr lang="en-US" sz="2800" baseline="30000" dirty="0"/>
              <a:t>3 </a:t>
            </a:r>
            <a:r>
              <a:rPr lang="en-US" sz="2800" dirty="0"/>
              <a:t>Already you are clean because of the word that I have spoken to you. </a:t>
            </a:r>
            <a:r>
              <a:rPr lang="en-US" sz="2800" dirty="0" smtClean="0"/>
              <a:t> </a:t>
            </a:r>
            <a:r>
              <a:rPr lang="en-US" sz="2800" baseline="30000" dirty="0" smtClean="0"/>
              <a:t>4</a:t>
            </a:r>
            <a:r>
              <a:rPr lang="en-US" sz="2800" baseline="30000" dirty="0"/>
              <a:t> </a:t>
            </a:r>
            <a:r>
              <a:rPr lang="en-US" sz="2800" dirty="0"/>
              <a:t>Abide in me, and I in you. As the branch cannot bear fruit by itself, unless it abides in the vine, neither can you, unless </a:t>
            </a:r>
            <a:r>
              <a:rPr lang="en-US" sz="2800" dirty="0" smtClean="0"/>
              <a:t>you </a:t>
            </a:r>
            <a:r>
              <a:rPr lang="en-US" sz="2800" dirty="0"/>
              <a:t>abide in me. </a:t>
            </a:r>
            <a:r>
              <a:rPr lang="en-US" sz="2800" baseline="30000" dirty="0"/>
              <a:t>5 </a:t>
            </a:r>
            <a:r>
              <a:rPr lang="en-US" sz="2800" dirty="0"/>
              <a:t>I am the vine; you are the branches. Whoever abides in me and I in him, he it is that bears much fruit, for apart from me you can do nothing. </a:t>
            </a:r>
            <a:r>
              <a:rPr lang="mr-IN" sz="2800" dirty="0" smtClean="0"/>
              <a:t>………………………</a:t>
            </a:r>
            <a:endParaRPr lang="en-US" sz="2800" dirty="0" smtClean="0"/>
          </a:p>
        </p:txBody>
      </p:sp>
    </p:spTree>
    <p:extLst>
      <p:ext uri="{BB962C8B-B14F-4D97-AF65-F5344CB8AC3E}">
        <p14:creationId xmlns:p14="http://schemas.microsoft.com/office/powerpoint/2010/main" val="30872850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7931" y="156676"/>
            <a:ext cx="8675976" cy="4832093"/>
          </a:xfrm>
          <a:prstGeom prst="rect">
            <a:avLst/>
          </a:prstGeom>
        </p:spPr>
        <p:txBody>
          <a:bodyPr wrap="square">
            <a:spAutoFit/>
          </a:bodyPr>
          <a:lstStyle/>
          <a:p>
            <a:r>
              <a:rPr lang="mr-IN" sz="2800" baseline="30000" dirty="0" smtClean="0"/>
              <a:t>……</a:t>
            </a:r>
            <a:r>
              <a:rPr lang="en-US" sz="2800" baseline="30000" dirty="0" smtClean="0"/>
              <a:t>6</a:t>
            </a:r>
            <a:r>
              <a:rPr lang="en-US" sz="2800" baseline="30000" dirty="0"/>
              <a:t> </a:t>
            </a:r>
            <a:r>
              <a:rPr lang="en-US" sz="2800" dirty="0"/>
              <a:t>If anyone does not abide in me he is thrown away like a branch and withers; and the branches are gathered, thrown into the fire, and burned. </a:t>
            </a:r>
            <a:r>
              <a:rPr lang="en-US" sz="2800" baseline="30000" dirty="0"/>
              <a:t>7 </a:t>
            </a:r>
            <a:r>
              <a:rPr lang="en-US" sz="2800" dirty="0"/>
              <a:t>If you abide in me, and my words abide in you, ask whatever you wish, and it will be done for you. </a:t>
            </a:r>
            <a:r>
              <a:rPr lang="en-US" sz="2800" baseline="30000" dirty="0"/>
              <a:t>8 </a:t>
            </a:r>
            <a:r>
              <a:rPr lang="en-US" sz="2800" dirty="0"/>
              <a:t>By this my Father is glorified, that you </a:t>
            </a:r>
            <a:r>
              <a:rPr lang="en-US" sz="2800" dirty="0" smtClean="0"/>
              <a:t> bear </a:t>
            </a:r>
            <a:r>
              <a:rPr lang="en-US" sz="2800" dirty="0"/>
              <a:t>much fruit and so prove to be my disciples. </a:t>
            </a:r>
            <a:r>
              <a:rPr lang="en-US" sz="2800" baseline="30000" dirty="0"/>
              <a:t>9 </a:t>
            </a:r>
            <a:r>
              <a:rPr lang="en-US" sz="2800" dirty="0"/>
              <a:t>As the Father has loved me, so have I loved you. Abide in my love. </a:t>
            </a:r>
            <a:r>
              <a:rPr lang="en-US" sz="2800" baseline="30000" dirty="0"/>
              <a:t>10 </a:t>
            </a:r>
            <a:r>
              <a:rPr lang="en-US" sz="2800" dirty="0"/>
              <a:t>If you keep my commandments, you will abide in my love, just as I have kept my Father's commandments and abide in his love. </a:t>
            </a:r>
            <a:r>
              <a:rPr lang="en-US" sz="2800" baseline="30000" dirty="0"/>
              <a:t>11 </a:t>
            </a:r>
            <a:r>
              <a:rPr lang="en-US" sz="2800" dirty="0"/>
              <a:t>These things I have spoken to you, </a:t>
            </a:r>
            <a:r>
              <a:rPr lang="en-US" sz="2800" dirty="0" smtClean="0"/>
              <a:t> that </a:t>
            </a:r>
            <a:r>
              <a:rPr lang="en-US" sz="2800" dirty="0"/>
              <a:t>my joy may be in you, and that your joy may be full.</a:t>
            </a:r>
            <a:endParaRPr lang="en-US" sz="2800" b="1" dirty="0"/>
          </a:p>
        </p:txBody>
      </p:sp>
    </p:spTree>
    <p:extLst>
      <p:ext uri="{BB962C8B-B14F-4D97-AF65-F5344CB8AC3E}">
        <p14:creationId xmlns:p14="http://schemas.microsoft.com/office/powerpoint/2010/main" val="86853133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9167" y="171093"/>
            <a:ext cx="8675975" cy="4832093"/>
          </a:xfrm>
          <a:prstGeom prst="rect">
            <a:avLst/>
          </a:prstGeom>
        </p:spPr>
        <p:txBody>
          <a:bodyPr wrap="square">
            <a:spAutoFit/>
          </a:bodyPr>
          <a:lstStyle/>
          <a:p>
            <a:r>
              <a:rPr lang="en-US" sz="2800" dirty="0"/>
              <a:t>John 15:12-</a:t>
            </a:r>
            <a:r>
              <a:rPr lang="en-US" sz="2800" dirty="0" smtClean="0"/>
              <a:t>16</a:t>
            </a:r>
            <a:r>
              <a:rPr lang="en-US" sz="2800" dirty="0"/>
              <a:t> “This is my commandment, that you love one another as I have loved you. </a:t>
            </a:r>
            <a:r>
              <a:rPr lang="en-US" sz="2800" baseline="30000" dirty="0"/>
              <a:t>13 </a:t>
            </a:r>
            <a:r>
              <a:rPr lang="en-US" sz="2800" dirty="0"/>
              <a:t>Greater love has no one than this, that someone lay down his life for his friends. </a:t>
            </a:r>
            <a:r>
              <a:rPr lang="en-US" sz="2800" baseline="30000" dirty="0"/>
              <a:t>14 </a:t>
            </a:r>
            <a:r>
              <a:rPr lang="en-US" sz="2800" dirty="0"/>
              <a:t>You are my friends if you do what I command you. </a:t>
            </a:r>
            <a:r>
              <a:rPr lang="en-US" sz="2800" baseline="30000" dirty="0"/>
              <a:t>15 </a:t>
            </a:r>
            <a:r>
              <a:rPr lang="en-US" sz="2800" dirty="0"/>
              <a:t>No longer do I call you servants, for the servant </a:t>
            </a:r>
            <a:r>
              <a:rPr lang="en-US" sz="2800" dirty="0" smtClean="0"/>
              <a:t> does </a:t>
            </a:r>
            <a:r>
              <a:rPr lang="en-US" sz="2800" dirty="0"/>
              <a:t>not know what his master is doing; but I have called you friends, for all that I have heard from my Father I have made known to you. </a:t>
            </a:r>
            <a:r>
              <a:rPr lang="en-US" sz="2800" baseline="30000" dirty="0"/>
              <a:t>16 </a:t>
            </a:r>
            <a:r>
              <a:rPr lang="en-US" sz="2800" dirty="0"/>
              <a:t>You did not choose me, but I chose you and appointed you that you should go and bear fruit and that your fruit should abide, so that whatever you ask the Father in my name, he may give it to you</a:t>
            </a:r>
            <a:r>
              <a:rPr lang="en-US" sz="2800" dirty="0" smtClean="0"/>
              <a:t>.</a:t>
            </a:r>
            <a:r>
              <a:rPr lang="en-US" sz="2800" baseline="30000" dirty="0" smtClean="0"/>
              <a:t> </a:t>
            </a:r>
            <a:r>
              <a:rPr lang="en-US" sz="2800" b="1" dirty="0"/>
              <a:t> </a:t>
            </a:r>
          </a:p>
        </p:txBody>
      </p:sp>
    </p:spTree>
    <p:extLst>
      <p:ext uri="{BB962C8B-B14F-4D97-AF65-F5344CB8AC3E}">
        <p14:creationId xmlns:p14="http://schemas.microsoft.com/office/powerpoint/2010/main" val="26989069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3359" y="2985291"/>
            <a:ext cx="8210939" cy="1938992"/>
          </a:xfrm>
          <a:prstGeom prst="rect">
            <a:avLst/>
          </a:prstGeom>
          <a:noFill/>
        </p:spPr>
        <p:txBody>
          <a:bodyPr wrap="square" rtlCol="0">
            <a:spAutoFit/>
          </a:bodyPr>
          <a:lstStyle/>
          <a:p>
            <a:pPr algn="ctr"/>
            <a:r>
              <a:rPr lang="en-US" sz="2400" dirty="0">
                <a:solidFill>
                  <a:schemeClr val="bg1"/>
                </a:solidFill>
              </a:rPr>
              <a:t>1 Peter 1:3 </a:t>
            </a:r>
          </a:p>
          <a:p>
            <a:pPr algn="ctr"/>
            <a:r>
              <a:rPr lang="en-US" sz="2400" dirty="0" smtClean="0">
                <a:solidFill>
                  <a:schemeClr val="bg1"/>
                </a:solidFill>
              </a:rPr>
              <a:t>Blessed </a:t>
            </a:r>
            <a:r>
              <a:rPr lang="en-US" sz="2400" dirty="0">
                <a:solidFill>
                  <a:schemeClr val="bg1"/>
                </a:solidFill>
              </a:rPr>
              <a:t>be the God and Father of our Lord Jesus Christ! According to his great mercy, </a:t>
            </a:r>
            <a:endParaRPr lang="en-US" sz="2400" dirty="0" smtClean="0">
              <a:solidFill>
                <a:schemeClr val="bg1"/>
              </a:solidFill>
            </a:endParaRPr>
          </a:p>
          <a:p>
            <a:pPr algn="ctr"/>
            <a:r>
              <a:rPr lang="en-US" sz="2400" dirty="0" smtClean="0">
                <a:solidFill>
                  <a:schemeClr val="bg1"/>
                </a:solidFill>
              </a:rPr>
              <a:t>he </a:t>
            </a:r>
            <a:r>
              <a:rPr lang="en-US" sz="2400" dirty="0">
                <a:solidFill>
                  <a:schemeClr val="bg1"/>
                </a:solidFill>
              </a:rPr>
              <a:t>has caused us to be born again to a living hope </a:t>
            </a:r>
            <a:endParaRPr lang="en-US" sz="2400" dirty="0" smtClean="0">
              <a:solidFill>
                <a:schemeClr val="bg1"/>
              </a:solidFill>
            </a:endParaRPr>
          </a:p>
          <a:p>
            <a:pPr algn="ctr"/>
            <a:r>
              <a:rPr lang="en-US" sz="2400" dirty="0" smtClean="0">
                <a:solidFill>
                  <a:schemeClr val="bg1"/>
                </a:solidFill>
              </a:rPr>
              <a:t>through </a:t>
            </a:r>
            <a:r>
              <a:rPr lang="en-US" sz="2400" dirty="0">
                <a:solidFill>
                  <a:schemeClr val="bg1"/>
                </a:solidFill>
              </a:rPr>
              <a:t>the resurrection of Jesus Christ from the </a:t>
            </a:r>
            <a:r>
              <a:rPr lang="en-US" sz="2400" dirty="0" smtClean="0">
                <a:solidFill>
                  <a:schemeClr val="bg1"/>
                </a:solidFill>
              </a:rPr>
              <a:t>dead.</a:t>
            </a:r>
            <a:endParaRPr lang="en-US" sz="2400" dirty="0">
              <a:solidFill>
                <a:schemeClr val="bg1"/>
              </a:solidFill>
            </a:endParaRPr>
          </a:p>
        </p:txBody>
      </p:sp>
      <p:pic>
        <p:nvPicPr>
          <p:cNvPr id="2" name="Picture 1"/>
          <p:cNvPicPr>
            <a:picLocks noChangeAspect="1"/>
          </p:cNvPicPr>
          <p:nvPr/>
        </p:nvPicPr>
        <p:blipFill>
          <a:blip r:embed="rId2"/>
          <a:stretch>
            <a:fillRect/>
          </a:stretch>
        </p:blipFill>
        <p:spPr>
          <a:xfrm>
            <a:off x="0" y="0"/>
            <a:ext cx="9567359" cy="5143500"/>
          </a:xfrm>
          <a:prstGeom prst="rect">
            <a:avLst/>
          </a:prstGeom>
        </p:spPr>
      </p:pic>
      <p:sp>
        <p:nvSpPr>
          <p:cNvPr id="3" name="TextBox 2"/>
          <p:cNvSpPr txBox="1"/>
          <p:nvPr/>
        </p:nvSpPr>
        <p:spPr>
          <a:xfrm>
            <a:off x="57730" y="239192"/>
            <a:ext cx="9086270" cy="523220"/>
          </a:xfrm>
          <a:prstGeom prst="rect">
            <a:avLst/>
          </a:prstGeom>
          <a:noFill/>
        </p:spPr>
        <p:txBody>
          <a:bodyPr wrap="square" rtlCol="0">
            <a:spAutoFit/>
          </a:bodyPr>
          <a:lstStyle/>
          <a:p>
            <a:pPr algn="ctr"/>
            <a:r>
              <a:rPr lang="en-U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Engravers MT"/>
                <a:cs typeface="Engravers MT"/>
              </a:rPr>
              <a:t>THREE ASPECTS OF SALVATION</a:t>
            </a:r>
            <a:endPar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Engravers MT"/>
              <a:cs typeface="Engravers MT"/>
            </a:endParaRPr>
          </a:p>
        </p:txBody>
      </p:sp>
      <p:sp>
        <p:nvSpPr>
          <p:cNvPr id="7" name="Rectangle 6"/>
          <p:cNvSpPr/>
          <p:nvPr/>
        </p:nvSpPr>
        <p:spPr>
          <a:xfrm rot="21404908">
            <a:off x="570163" y="4355265"/>
            <a:ext cx="7190825" cy="584776"/>
          </a:xfrm>
          <a:prstGeom prst="rect">
            <a:avLst/>
          </a:prstGeom>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200" b="1" dirty="0">
                <a:ln w="50800"/>
                <a:solidFill>
                  <a:schemeClr val="bg1">
                    <a:shade val="50000"/>
                  </a:schemeClr>
                </a:solidFill>
                <a:latin typeface="Chalkduster"/>
                <a:cs typeface="Chalkduster"/>
              </a:rPr>
              <a:t>Thr</a:t>
            </a:r>
            <a:r>
              <a:rPr lang="en-US" sz="3200" dirty="0">
                <a:ln w="50800"/>
                <a:solidFill>
                  <a:schemeClr val="bg1">
                    <a:shade val="50000"/>
                  </a:schemeClr>
                </a:solidFill>
                <a:latin typeface="Chalkduster"/>
                <a:cs typeface="Chalkduster"/>
              </a:rPr>
              <a:t>e</a:t>
            </a:r>
            <a:r>
              <a:rPr lang="en-US" sz="3200" b="1" dirty="0">
                <a:ln w="50800"/>
                <a:solidFill>
                  <a:schemeClr val="bg1">
                    <a:shade val="50000"/>
                  </a:schemeClr>
                </a:solidFill>
                <a:latin typeface="Chalkduster"/>
                <a:cs typeface="Chalkduster"/>
              </a:rPr>
              <a:t>e </a:t>
            </a:r>
            <a:r>
              <a:rPr lang="en-US" sz="3200" dirty="0">
                <a:ln w="50800"/>
                <a:solidFill>
                  <a:schemeClr val="bg1">
                    <a:shade val="50000"/>
                  </a:schemeClr>
                </a:solidFill>
                <a:latin typeface="Chalkduster"/>
                <a:cs typeface="Chalkduster"/>
              </a:rPr>
              <a:t>Asp</a:t>
            </a:r>
            <a:r>
              <a:rPr lang="en-US" sz="3200" b="1" dirty="0">
                <a:ln w="50800"/>
                <a:solidFill>
                  <a:schemeClr val="bg1">
                    <a:shade val="50000"/>
                  </a:schemeClr>
                </a:solidFill>
                <a:latin typeface="Chalkduster"/>
                <a:cs typeface="Chalkduster"/>
              </a:rPr>
              <a:t>ects Of Salvation</a:t>
            </a:r>
          </a:p>
        </p:txBody>
      </p:sp>
    </p:spTree>
    <p:extLst>
      <p:ext uri="{BB962C8B-B14F-4D97-AF65-F5344CB8AC3E}">
        <p14:creationId xmlns:p14="http://schemas.microsoft.com/office/powerpoint/2010/main" val="20687136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3200" y="279400"/>
            <a:ext cx="8737600" cy="4572000"/>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677356246"/>
              </p:ext>
            </p:extLst>
          </p:nvPr>
        </p:nvGraphicFramePr>
        <p:xfrm>
          <a:off x="0" y="0"/>
          <a:ext cx="9078702" cy="5143500"/>
        </p:xfrm>
        <a:graphic>
          <a:graphicData uri="http://schemas.openxmlformats.org/presentationml/2006/ole">
            <mc:AlternateContent xmlns:mc="http://schemas.openxmlformats.org/markup-compatibility/2006">
              <mc:Choice xmlns:v="urn:schemas-microsoft-com:vml" Requires="v">
                <p:oleObj spid="_x0000_s2414" name="Document" r:id="rId4" imgW="5486400" imgH="3238500" progId="Word.Document.12">
                  <p:embed/>
                </p:oleObj>
              </mc:Choice>
              <mc:Fallback>
                <p:oleObj name="Document" r:id="rId4" imgW="5486400" imgH="3238500" progId="Word.Document.12">
                  <p:embed/>
                  <p:pic>
                    <p:nvPicPr>
                      <p:cNvPr id="0" name=""/>
                      <p:cNvPicPr/>
                      <p:nvPr/>
                    </p:nvPicPr>
                    <p:blipFill>
                      <a:blip r:embed="rId5"/>
                      <a:stretch>
                        <a:fillRect/>
                      </a:stretch>
                    </p:blipFill>
                    <p:spPr>
                      <a:xfrm>
                        <a:off x="0" y="0"/>
                        <a:ext cx="9078702" cy="5143500"/>
                      </a:xfrm>
                      <a:prstGeom prst="rect">
                        <a:avLst/>
                      </a:prstGeom>
                    </p:spPr>
                  </p:pic>
                </p:oleObj>
              </mc:Fallback>
            </mc:AlternateContent>
          </a:graphicData>
        </a:graphic>
      </p:graphicFrame>
    </p:spTree>
    <p:extLst>
      <p:ext uri="{BB962C8B-B14F-4D97-AF65-F5344CB8AC3E}">
        <p14:creationId xmlns:p14="http://schemas.microsoft.com/office/powerpoint/2010/main" val="18181707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3359" y="2985291"/>
            <a:ext cx="8210939" cy="1938992"/>
          </a:xfrm>
          <a:prstGeom prst="rect">
            <a:avLst/>
          </a:prstGeom>
          <a:noFill/>
        </p:spPr>
        <p:txBody>
          <a:bodyPr wrap="square" rtlCol="0">
            <a:spAutoFit/>
          </a:bodyPr>
          <a:lstStyle/>
          <a:p>
            <a:pPr algn="ctr"/>
            <a:r>
              <a:rPr lang="en-US" sz="2400" dirty="0">
                <a:solidFill>
                  <a:schemeClr val="bg1"/>
                </a:solidFill>
              </a:rPr>
              <a:t>1 Peter 1:3 </a:t>
            </a:r>
          </a:p>
          <a:p>
            <a:pPr algn="ctr"/>
            <a:r>
              <a:rPr lang="en-US" sz="2400" dirty="0" smtClean="0">
                <a:solidFill>
                  <a:schemeClr val="bg1"/>
                </a:solidFill>
              </a:rPr>
              <a:t>Blessed </a:t>
            </a:r>
            <a:r>
              <a:rPr lang="en-US" sz="2400" dirty="0">
                <a:solidFill>
                  <a:schemeClr val="bg1"/>
                </a:solidFill>
              </a:rPr>
              <a:t>be the God and Father of our Lord Jesus Christ! According to his great mercy, </a:t>
            </a:r>
            <a:endParaRPr lang="en-US" sz="2400" dirty="0" smtClean="0">
              <a:solidFill>
                <a:schemeClr val="bg1"/>
              </a:solidFill>
            </a:endParaRPr>
          </a:p>
          <a:p>
            <a:pPr algn="ctr"/>
            <a:r>
              <a:rPr lang="en-US" sz="2400" dirty="0" smtClean="0">
                <a:solidFill>
                  <a:schemeClr val="bg1"/>
                </a:solidFill>
              </a:rPr>
              <a:t>he </a:t>
            </a:r>
            <a:r>
              <a:rPr lang="en-US" sz="2400" dirty="0">
                <a:solidFill>
                  <a:schemeClr val="bg1"/>
                </a:solidFill>
              </a:rPr>
              <a:t>has caused us to be born again to a living hope </a:t>
            </a:r>
            <a:endParaRPr lang="en-US" sz="2400" dirty="0" smtClean="0">
              <a:solidFill>
                <a:schemeClr val="bg1"/>
              </a:solidFill>
            </a:endParaRPr>
          </a:p>
          <a:p>
            <a:pPr algn="ctr"/>
            <a:r>
              <a:rPr lang="en-US" sz="2400" dirty="0" smtClean="0">
                <a:solidFill>
                  <a:schemeClr val="bg1"/>
                </a:solidFill>
              </a:rPr>
              <a:t>through </a:t>
            </a:r>
            <a:r>
              <a:rPr lang="en-US" sz="2400" dirty="0">
                <a:solidFill>
                  <a:schemeClr val="bg1"/>
                </a:solidFill>
              </a:rPr>
              <a:t>the resurrection of Jesus Christ from the </a:t>
            </a:r>
            <a:r>
              <a:rPr lang="en-US" sz="2400" dirty="0" smtClean="0">
                <a:solidFill>
                  <a:schemeClr val="bg1"/>
                </a:solidFill>
              </a:rPr>
              <a:t>dead.</a:t>
            </a:r>
            <a:endParaRPr lang="en-US" sz="2400" dirty="0">
              <a:solidFill>
                <a:schemeClr val="bg1"/>
              </a:solidFill>
            </a:endParaRPr>
          </a:p>
        </p:txBody>
      </p:sp>
      <p:pic>
        <p:nvPicPr>
          <p:cNvPr id="2" name="Picture 1"/>
          <p:cNvPicPr>
            <a:picLocks noChangeAspect="1"/>
          </p:cNvPicPr>
          <p:nvPr/>
        </p:nvPicPr>
        <p:blipFill>
          <a:blip r:embed="rId2"/>
          <a:stretch>
            <a:fillRect/>
          </a:stretch>
        </p:blipFill>
        <p:spPr>
          <a:xfrm>
            <a:off x="1" y="0"/>
            <a:ext cx="9143999" cy="5143500"/>
          </a:xfrm>
          <a:prstGeom prst="rect">
            <a:avLst/>
          </a:prstGeom>
        </p:spPr>
      </p:pic>
      <p:sp>
        <p:nvSpPr>
          <p:cNvPr id="3" name="TextBox 2"/>
          <p:cNvSpPr txBox="1"/>
          <p:nvPr/>
        </p:nvSpPr>
        <p:spPr>
          <a:xfrm>
            <a:off x="-1" y="197962"/>
            <a:ext cx="9055343" cy="523220"/>
          </a:xfrm>
          <a:prstGeom prst="rect">
            <a:avLst/>
          </a:prstGeom>
          <a:noFill/>
        </p:spPr>
        <p:txBody>
          <a:bodyPr wrap="square" rtlCol="0">
            <a:spAutoFit/>
          </a:bodyPr>
          <a:lstStyle/>
          <a:p>
            <a:pPr algn="ctr"/>
            <a:r>
              <a:rPr lang="en-U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Engravers MT"/>
                <a:cs typeface="Engravers MT"/>
              </a:rPr>
              <a:t>THREE ASPECTS OF SALVATION</a:t>
            </a:r>
            <a:endPar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Engravers MT"/>
              <a:cs typeface="Engravers MT"/>
            </a:endParaRPr>
          </a:p>
        </p:txBody>
      </p:sp>
      <p:sp>
        <p:nvSpPr>
          <p:cNvPr id="7" name="Rectangle 6"/>
          <p:cNvSpPr/>
          <p:nvPr/>
        </p:nvSpPr>
        <p:spPr>
          <a:xfrm rot="21066175">
            <a:off x="577676" y="4250551"/>
            <a:ext cx="6799735" cy="523220"/>
          </a:xfrm>
          <a:prstGeom prst="rect">
            <a:avLst/>
          </a:prstGeom>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800" b="1" dirty="0">
                <a:ln w="50800"/>
                <a:solidFill>
                  <a:schemeClr val="bg1">
                    <a:shade val="50000"/>
                  </a:schemeClr>
                </a:solidFill>
                <a:latin typeface="Chalkduster"/>
                <a:cs typeface="Chalkduster"/>
              </a:rPr>
              <a:t>Thr</a:t>
            </a:r>
            <a:r>
              <a:rPr lang="en-US" sz="2800" dirty="0">
                <a:ln w="50800"/>
                <a:solidFill>
                  <a:schemeClr val="bg1">
                    <a:shade val="50000"/>
                  </a:schemeClr>
                </a:solidFill>
                <a:latin typeface="Chalkduster"/>
                <a:cs typeface="Chalkduster"/>
              </a:rPr>
              <a:t>e</a:t>
            </a:r>
            <a:r>
              <a:rPr lang="en-US" sz="2800" b="1" dirty="0">
                <a:ln w="50800"/>
                <a:solidFill>
                  <a:schemeClr val="bg1">
                    <a:shade val="50000"/>
                  </a:schemeClr>
                </a:solidFill>
                <a:latin typeface="Chalkduster"/>
                <a:cs typeface="Chalkduster"/>
              </a:rPr>
              <a:t>e </a:t>
            </a:r>
            <a:r>
              <a:rPr lang="en-US" sz="2800" dirty="0">
                <a:ln w="50800"/>
                <a:solidFill>
                  <a:schemeClr val="bg1">
                    <a:shade val="50000"/>
                  </a:schemeClr>
                </a:solidFill>
                <a:latin typeface="Chalkduster"/>
                <a:cs typeface="Chalkduster"/>
              </a:rPr>
              <a:t>Asp</a:t>
            </a:r>
            <a:r>
              <a:rPr lang="en-US" sz="2800" b="1" dirty="0">
                <a:ln w="50800"/>
                <a:solidFill>
                  <a:schemeClr val="bg1">
                    <a:shade val="50000"/>
                  </a:schemeClr>
                </a:solidFill>
                <a:latin typeface="Chalkduster"/>
                <a:cs typeface="Chalkduster"/>
              </a:rPr>
              <a:t>ects Of Salvation</a:t>
            </a:r>
          </a:p>
        </p:txBody>
      </p:sp>
    </p:spTree>
    <p:extLst>
      <p:ext uri="{BB962C8B-B14F-4D97-AF65-F5344CB8AC3E}">
        <p14:creationId xmlns:p14="http://schemas.microsoft.com/office/powerpoint/2010/main" val="35731395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2155" y="280368"/>
            <a:ext cx="8626493" cy="4524315"/>
          </a:xfrm>
          <a:prstGeom prst="rect">
            <a:avLst/>
          </a:prstGeom>
        </p:spPr>
        <p:txBody>
          <a:bodyPr wrap="square">
            <a:spAutoFit/>
          </a:bodyPr>
          <a:lstStyle/>
          <a:p>
            <a:r>
              <a:rPr lang="en-US" sz="3200" dirty="0"/>
              <a:t>1 Corinthians 1:18</a:t>
            </a:r>
            <a:r>
              <a:rPr lang="en-US" sz="3200" b="1" dirty="0"/>
              <a:t> </a:t>
            </a:r>
            <a:r>
              <a:rPr lang="en-US" sz="3200" b="1" baseline="30000" dirty="0"/>
              <a:t> </a:t>
            </a:r>
            <a:endParaRPr lang="en-US" sz="3200" b="1" baseline="30000" dirty="0" smtClean="0"/>
          </a:p>
          <a:p>
            <a:r>
              <a:rPr lang="en-US" sz="3200" dirty="0" smtClean="0"/>
              <a:t>For </a:t>
            </a:r>
            <a:r>
              <a:rPr lang="en-US" sz="3200" dirty="0"/>
              <a:t>the word of the cross is folly to those who are perishing, but to us who are being saved it is the power of God.</a:t>
            </a:r>
            <a:endParaRPr lang="en-US" sz="3200" b="1" dirty="0"/>
          </a:p>
          <a:p>
            <a:endParaRPr lang="en-US" sz="3200" b="1" dirty="0" smtClean="0"/>
          </a:p>
          <a:p>
            <a:r>
              <a:rPr lang="en-US" sz="3200" b="1" dirty="0" smtClean="0"/>
              <a:t>Colossians </a:t>
            </a:r>
            <a:r>
              <a:rPr lang="en-US" sz="3200" b="1" dirty="0"/>
              <a:t>2:14 </a:t>
            </a:r>
            <a:endParaRPr lang="en-US" sz="3200" b="1" dirty="0" smtClean="0"/>
          </a:p>
          <a:p>
            <a:r>
              <a:rPr lang="en-US" sz="3200" dirty="0" smtClean="0"/>
              <a:t>by</a:t>
            </a:r>
            <a:r>
              <a:rPr lang="en-US" sz="3200" dirty="0"/>
              <a:t> canceling the record of debt that stood against us with its legal demands. This he set aside, nailing it to the cross.</a:t>
            </a:r>
            <a:endParaRPr lang="en-US" sz="3200" b="1" dirty="0"/>
          </a:p>
        </p:txBody>
      </p:sp>
    </p:spTree>
    <p:extLst>
      <p:ext uri="{BB962C8B-B14F-4D97-AF65-F5344CB8AC3E}">
        <p14:creationId xmlns:p14="http://schemas.microsoft.com/office/powerpoint/2010/main" val="28878525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661" y="214399"/>
            <a:ext cx="8634740" cy="4524316"/>
          </a:xfrm>
          <a:prstGeom prst="rect">
            <a:avLst/>
          </a:prstGeom>
        </p:spPr>
        <p:txBody>
          <a:bodyPr wrap="square">
            <a:spAutoFit/>
          </a:bodyPr>
          <a:lstStyle/>
          <a:p>
            <a:r>
              <a:rPr lang="en-US" sz="3600" b="1" dirty="0"/>
              <a:t>Philippians 3:20-21</a:t>
            </a:r>
            <a:r>
              <a:rPr lang="en-US" sz="3600" dirty="0"/>
              <a:t> </a:t>
            </a:r>
            <a:endParaRPr lang="en-US" sz="3600" dirty="0" smtClean="0"/>
          </a:p>
          <a:p>
            <a:r>
              <a:rPr lang="en-US" sz="3600" dirty="0" smtClean="0"/>
              <a:t>But</a:t>
            </a:r>
            <a:r>
              <a:rPr lang="en-US" sz="3600" dirty="0"/>
              <a:t> our citizenship is in heaven, and from it we await a Savior, the Lord Jesus Christ</a:t>
            </a:r>
            <a:r>
              <a:rPr lang="en-US" sz="3600" dirty="0" smtClean="0"/>
              <a:t>,</a:t>
            </a:r>
          </a:p>
          <a:p>
            <a:r>
              <a:rPr lang="en-US" sz="3600" dirty="0"/>
              <a:t> </a:t>
            </a:r>
            <a:r>
              <a:rPr lang="en-US" sz="3600" baseline="30000" dirty="0"/>
              <a:t>21 </a:t>
            </a:r>
            <a:r>
              <a:rPr lang="en-US" sz="3600" dirty="0"/>
              <a:t>who will transform our lowly body to be like his glorious body, by the power that enables him even to subject all things to himself.</a:t>
            </a:r>
          </a:p>
          <a:p>
            <a:endParaRPr lang="en-US" sz="3600" dirty="0" smtClean="0"/>
          </a:p>
        </p:txBody>
      </p:sp>
    </p:spTree>
    <p:extLst>
      <p:ext uri="{BB962C8B-B14F-4D97-AF65-F5344CB8AC3E}">
        <p14:creationId xmlns:p14="http://schemas.microsoft.com/office/powerpoint/2010/main" val="5630944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5345" y="371074"/>
            <a:ext cx="8337843" cy="3785652"/>
          </a:xfrm>
          <a:prstGeom prst="rect">
            <a:avLst/>
          </a:prstGeom>
        </p:spPr>
        <p:txBody>
          <a:bodyPr wrap="square">
            <a:spAutoFit/>
          </a:bodyPr>
          <a:lstStyle/>
          <a:p>
            <a:r>
              <a:rPr lang="en-US" sz="4000" b="1" dirty="0"/>
              <a:t>Revelation 21:4 </a:t>
            </a:r>
            <a:endParaRPr lang="en-US" sz="4000" b="1" dirty="0" smtClean="0"/>
          </a:p>
          <a:p>
            <a:r>
              <a:rPr lang="en-US" sz="4000" dirty="0" smtClean="0"/>
              <a:t>He </a:t>
            </a:r>
            <a:r>
              <a:rPr lang="en-US" sz="4000" dirty="0"/>
              <a:t>will wipe away every tear from their eyes, and death shall be no more, </a:t>
            </a:r>
            <a:r>
              <a:rPr lang="en-US" sz="4000" dirty="0" smtClean="0"/>
              <a:t> neither </a:t>
            </a:r>
            <a:r>
              <a:rPr lang="en-US" sz="4000" dirty="0"/>
              <a:t>shall there be mourning, nor crying, nor pain anymore, for the former things have passed away.”</a:t>
            </a:r>
            <a:endParaRPr lang="en-US" sz="4000" b="1" dirty="0"/>
          </a:p>
        </p:txBody>
      </p:sp>
    </p:spTree>
    <p:extLst>
      <p:ext uri="{BB962C8B-B14F-4D97-AF65-F5344CB8AC3E}">
        <p14:creationId xmlns:p14="http://schemas.microsoft.com/office/powerpoint/2010/main" val="23224236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3391" y="255630"/>
            <a:ext cx="8445056" cy="4462760"/>
          </a:xfrm>
          <a:prstGeom prst="rect">
            <a:avLst/>
          </a:prstGeom>
        </p:spPr>
        <p:txBody>
          <a:bodyPr wrap="square">
            <a:spAutoFit/>
          </a:bodyPr>
          <a:lstStyle/>
          <a:p>
            <a:r>
              <a:rPr lang="en-US" sz="3600" dirty="0"/>
              <a:t>1 Peter 2:24-25 </a:t>
            </a:r>
            <a:endParaRPr lang="en-US" sz="3600" dirty="0" smtClean="0"/>
          </a:p>
          <a:p>
            <a:r>
              <a:rPr lang="en-US" sz="3600" dirty="0" smtClean="0"/>
              <a:t>He </a:t>
            </a:r>
            <a:r>
              <a:rPr lang="en-US" sz="3600" dirty="0"/>
              <a:t>himself bore our sins in his body on the tree, that we might die to sin and live to righteousness. By his wounds you have been healed. </a:t>
            </a:r>
            <a:r>
              <a:rPr lang="en-US" sz="3600" baseline="30000" dirty="0"/>
              <a:t>25 </a:t>
            </a:r>
            <a:r>
              <a:rPr lang="en-US" sz="3600" dirty="0"/>
              <a:t>For you were straying like sheep, but have now returned to the Shepherd and Overseer of your souls.</a:t>
            </a:r>
          </a:p>
          <a:p>
            <a:endParaRPr lang="en-US" sz="3200" b="1" dirty="0" smtClean="0"/>
          </a:p>
        </p:txBody>
      </p:sp>
    </p:spTree>
    <p:extLst>
      <p:ext uri="{BB962C8B-B14F-4D97-AF65-F5344CB8AC3E}">
        <p14:creationId xmlns:p14="http://schemas.microsoft.com/office/powerpoint/2010/main" val="232995219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7413" y="197907"/>
            <a:ext cx="8601751" cy="4278094"/>
          </a:xfrm>
          <a:prstGeom prst="rect">
            <a:avLst/>
          </a:prstGeom>
        </p:spPr>
        <p:txBody>
          <a:bodyPr wrap="square">
            <a:spAutoFit/>
          </a:bodyPr>
          <a:lstStyle/>
          <a:p>
            <a:r>
              <a:rPr lang="en-US" sz="4000" dirty="0"/>
              <a:t>Galatians 2:20 </a:t>
            </a:r>
            <a:endParaRPr lang="en-US" sz="4000" dirty="0" smtClean="0"/>
          </a:p>
          <a:p>
            <a:r>
              <a:rPr lang="en-US" sz="4000" dirty="0" smtClean="0"/>
              <a:t>I </a:t>
            </a:r>
            <a:r>
              <a:rPr lang="en-US" sz="4000" dirty="0"/>
              <a:t>have been crucified with Christ. It is no longer I who live, but Christ who lives in me. And the life I now live in the flesh I live by faith in the Son of God, who loved me and gave himself for me.</a:t>
            </a:r>
          </a:p>
          <a:p>
            <a:endParaRPr lang="en-US" sz="3200" b="1" dirty="0" smtClean="0"/>
          </a:p>
        </p:txBody>
      </p:sp>
    </p:spTree>
    <p:extLst>
      <p:ext uri="{BB962C8B-B14F-4D97-AF65-F5344CB8AC3E}">
        <p14:creationId xmlns:p14="http://schemas.microsoft.com/office/powerpoint/2010/main" val="36982984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8649" y="247383"/>
            <a:ext cx="8568763" cy="4062651"/>
          </a:xfrm>
          <a:prstGeom prst="rect">
            <a:avLst/>
          </a:prstGeom>
        </p:spPr>
        <p:txBody>
          <a:bodyPr wrap="square">
            <a:spAutoFit/>
          </a:bodyPr>
          <a:lstStyle/>
          <a:p>
            <a:r>
              <a:rPr lang="en-US" sz="4000" dirty="0"/>
              <a:t>Philippians 2:</a:t>
            </a:r>
            <a:r>
              <a:rPr lang="en-US" sz="4000" dirty="0" smtClean="0"/>
              <a:t>12</a:t>
            </a:r>
          </a:p>
          <a:p>
            <a:r>
              <a:rPr lang="en-US" sz="4000" dirty="0" smtClean="0"/>
              <a:t>Therefore</a:t>
            </a:r>
            <a:r>
              <a:rPr lang="en-US" sz="4000" dirty="0"/>
              <a:t>, my beloved, as you have always obeyed, so now, not only as in my presence but much more in my absence, work out your own salvation with fear and trembling,</a:t>
            </a:r>
          </a:p>
          <a:p>
            <a:r>
              <a:rPr lang="en-US" dirty="0"/>
              <a:t> </a:t>
            </a:r>
            <a:endParaRPr lang="en-US" b="1" dirty="0"/>
          </a:p>
        </p:txBody>
      </p:sp>
    </p:spTree>
    <p:extLst>
      <p:ext uri="{BB962C8B-B14F-4D97-AF65-F5344CB8AC3E}">
        <p14:creationId xmlns:p14="http://schemas.microsoft.com/office/powerpoint/2010/main" val="15817275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2488" y="568916"/>
            <a:ext cx="8110670" cy="4462761"/>
          </a:xfrm>
          <a:prstGeom prst="rect">
            <a:avLst/>
          </a:prstGeom>
          <a:noFill/>
        </p:spPr>
        <p:txBody>
          <a:bodyPr wrap="square" rtlCol="0">
            <a:spAutoFit/>
          </a:bodyPr>
          <a:lstStyle/>
          <a:p>
            <a:pPr algn="ctr"/>
            <a:r>
              <a:rPr lang="en-US" sz="5400" b="1" dirty="0" smtClean="0">
                <a:solidFill>
                  <a:srgbClr val="000000"/>
                </a:solidFill>
              </a:rPr>
              <a:t>The Lord’s Table</a:t>
            </a:r>
          </a:p>
          <a:p>
            <a:pPr algn="ctr"/>
            <a:r>
              <a:rPr lang="en-US" sz="4400" b="1" dirty="0" smtClean="0">
                <a:solidFill>
                  <a:srgbClr val="000000"/>
                </a:solidFill>
              </a:rPr>
              <a:t>“</a:t>
            </a:r>
            <a:r>
              <a:rPr lang="en-US" sz="4400" b="1" dirty="0">
                <a:solidFill>
                  <a:srgbClr val="000000"/>
                </a:solidFill>
              </a:rPr>
              <a:t>Bless The Lord, Oh My Soul”</a:t>
            </a:r>
            <a:endParaRPr lang="en-US" sz="4400" dirty="0">
              <a:solidFill>
                <a:srgbClr val="000000"/>
              </a:solidFill>
            </a:endParaRPr>
          </a:p>
          <a:p>
            <a:endParaRPr lang="en-US" b="1" dirty="0" smtClean="0"/>
          </a:p>
          <a:p>
            <a:endParaRPr lang="en-US" b="1" dirty="0"/>
          </a:p>
          <a:p>
            <a:endParaRPr lang="en-US" b="1" dirty="0" smtClean="0"/>
          </a:p>
          <a:p>
            <a:endParaRPr lang="en-US" b="1" dirty="0"/>
          </a:p>
          <a:p>
            <a:endParaRPr lang="en-US" b="1" dirty="0" smtClean="0"/>
          </a:p>
          <a:p>
            <a:endParaRPr lang="en-US" b="1" dirty="0"/>
          </a:p>
          <a:p>
            <a:endParaRPr lang="en-US" b="1" dirty="0" smtClean="0"/>
          </a:p>
          <a:p>
            <a:endParaRPr lang="en-US" b="1" dirty="0"/>
          </a:p>
          <a:p>
            <a:pPr algn="ctr"/>
            <a:r>
              <a:rPr lang="en-US" sz="2400" b="1" dirty="0" smtClean="0">
                <a:solidFill>
                  <a:srgbClr val="000000"/>
                </a:solidFill>
              </a:rPr>
              <a:t>The </a:t>
            </a:r>
            <a:r>
              <a:rPr lang="en-US" sz="2400" b="1" dirty="0">
                <a:solidFill>
                  <a:srgbClr val="000000"/>
                </a:solidFill>
              </a:rPr>
              <a:t>Song Of The Forgiven</a:t>
            </a:r>
            <a:endParaRPr lang="en-US" sz="2400" dirty="0">
              <a:solidFill>
                <a:srgbClr val="000000"/>
              </a:solidFill>
            </a:endParaRPr>
          </a:p>
          <a:p>
            <a:endParaRPr lang="en-US" dirty="0"/>
          </a:p>
        </p:txBody>
      </p:sp>
      <p:sp>
        <p:nvSpPr>
          <p:cNvPr id="3" name="Rectangle 2"/>
          <p:cNvSpPr/>
          <p:nvPr/>
        </p:nvSpPr>
        <p:spPr>
          <a:xfrm>
            <a:off x="313391" y="255629"/>
            <a:ext cx="8618246" cy="4524315"/>
          </a:xfrm>
          <a:prstGeom prst="rect">
            <a:avLst/>
          </a:prstGeom>
        </p:spPr>
        <p:txBody>
          <a:bodyPr wrap="square">
            <a:spAutoFit/>
          </a:bodyPr>
          <a:lstStyle/>
          <a:p>
            <a:r>
              <a:rPr lang="en-US" sz="3200" dirty="0"/>
              <a:t>2 Peter 1:3-4</a:t>
            </a:r>
            <a:r>
              <a:rPr lang="en-US" sz="3200" baseline="30000" dirty="0"/>
              <a:t> </a:t>
            </a:r>
            <a:endParaRPr lang="en-US" sz="3200" baseline="30000" dirty="0" smtClean="0"/>
          </a:p>
          <a:p>
            <a:r>
              <a:rPr lang="en-US" sz="3200" dirty="0" smtClean="0"/>
              <a:t>His </a:t>
            </a:r>
            <a:r>
              <a:rPr lang="en-US" sz="3200" dirty="0"/>
              <a:t>divine power has granted to us all things that pertain to life and godliness, through the knowledge of him who called us to his own glory and excellence </a:t>
            </a:r>
            <a:r>
              <a:rPr lang="en-US" sz="3200" baseline="30000" dirty="0"/>
              <a:t>]4 </a:t>
            </a:r>
            <a:r>
              <a:rPr lang="en-US" sz="3200" dirty="0"/>
              <a:t>by which he has granted to us his precious and very great promises, so that through them you may become partakers of the divine nature, having escaped from the corruption </a:t>
            </a:r>
            <a:r>
              <a:rPr lang="en-US" sz="3200" dirty="0" smtClean="0"/>
              <a:t> that  is </a:t>
            </a:r>
            <a:r>
              <a:rPr lang="en-US" sz="3200" dirty="0"/>
              <a:t>in the world because of sinful desire. </a:t>
            </a:r>
          </a:p>
        </p:txBody>
      </p:sp>
    </p:spTree>
    <p:extLst>
      <p:ext uri="{BB962C8B-B14F-4D97-AF65-F5344CB8AC3E}">
        <p14:creationId xmlns:p14="http://schemas.microsoft.com/office/powerpoint/2010/main" val="18611441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28715</TotalTime>
  <Words>226</Words>
  <Application>Microsoft Macintosh PowerPoint</Application>
  <PresentationFormat>On-screen Show (16:9)</PresentationFormat>
  <Paragraphs>59</Paragraphs>
  <Slides>19</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Black</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J. Olla</dc:creator>
  <cp:lastModifiedBy>Robert J. Olla</cp:lastModifiedBy>
  <cp:revision>831</cp:revision>
  <dcterms:created xsi:type="dcterms:W3CDTF">2016-08-27T22:55:59Z</dcterms:created>
  <dcterms:modified xsi:type="dcterms:W3CDTF">2020-03-28T20:56:19Z</dcterms:modified>
</cp:coreProperties>
</file>