
<file path=[Content_Types].xml><?xml version="1.0" encoding="utf-8"?>
<Types xmlns="http://schemas.openxmlformats.org/package/2006/content-types">
  <Default Extension="xml" ContentType="application/xml"/>
  <Default Extension="jp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5"/>
  </p:notesMasterIdLst>
  <p:sldIdLst>
    <p:sldId id="376" r:id="rId2"/>
    <p:sldId id="410" r:id="rId3"/>
    <p:sldId id="415" r:id="rId4"/>
    <p:sldId id="416" r:id="rId5"/>
    <p:sldId id="397" r:id="rId6"/>
    <p:sldId id="398" r:id="rId7"/>
    <p:sldId id="354" r:id="rId8"/>
    <p:sldId id="417" r:id="rId9"/>
    <p:sldId id="335" r:id="rId10"/>
    <p:sldId id="369" r:id="rId11"/>
    <p:sldId id="418" r:id="rId12"/>
    <p:sldId id="345" r:id="rId13"/>
    <p:sldId id="305" r:id="rId14"/>
    <p:sldId id="385" r:id="rId15"/>
    <p:sldId id="399" r:id="rId16"/>
    <p:sldId id="400" r:id="rId17"/>
    <p:sldId id="401" r:id="rId18"/>
    <p:sldId id="411" r:id="rId19"/>
    <p:sldId id="380" r:id="rId20"/>
    <p:sldId id="412" r:id="rId21"/>
    <p:sldId id="413" r:id="rId22"/>
    <p:sldId id="414" r:id="rId23"/>
    <p:sldId id="261" r:id="rId2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FFF"/>
    <a:srgbClr val="F9CD49"/>
    <a:srgbClr val="FFFF34"/>
    <a:srgbClr val="6711FF"/>
    <a:srgbClr val="21C1FF"/>
    <a:srgbClr val="044C97"/>
    <a:srgbClr val="FF024F"/>
    <a:srgbClr val="3C0113"/>
    <a:srgbClr val="F30A4F"/>
    <a:srgbClr val="97073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9" autoAdjust="0"/>
    <p:restoredTop sz="94607" autoAdjust="0"/>
  </p:normalViewPr>
  <p:slideViewPr>
    <p:cSldViewPr snapToGrid="0" snapToObjects="1">
      <p:cViewPr varScale="1">
        <p:scale>
          <a:sx n="114" d="100"/>
          <a:sy n="114" d="100"/>
        </p:scale>
        <p:origin x="-120" y="-196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B6699-FDD2-4944-B0EF-D6543AD99DD7}" type="datetimeFigureOut">
              <a:rPr lang="en-US" smtClean="0"/>
              <a:t>3/7/20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6FF4-8795-B641-BBA6-070086CE5779}" type="slidenum">
              <a:rPr lang="en-US" smtClean="0"/>
              <a:t>‹#›</a:t>
            </a:fld>
            <a:endParaRPr lang="en-US" dirty="0"/>
          </a:p>
        </p:txBody>
      </p:sp>
    </p:spTree>
    <p:extLst>
      <p:ext uri="{BB962C8B-B14F-4D97-AF65-F5344CB8AC3E}">
        <p14:creationId xmlns:p14="http://schemas.microsoft.com/office/powerpoint/2010/main" val="46434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3/7/20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3/7/20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3/7/20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3/7/20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EEB39-6905-2A4C-A514-F32CAB29EF98}" type="datetimeFigureOut">
              <a:rPr lang="en-US" smtClean="0"/>
              <a:t>3/7/20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EEB39-6905-2A4C-A514-F32CAB29EF98}" type="datetimeFigureOut">
              <a:rPr lang="en-US" smtClean="0"/>
              <a:t>3/7/20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EEB39-6905-2A4C-A514-F32CAB29EF98}" type="datetimeFigureOut">
              <a:rPr lang="en-US" smtClean="0"/>
              <a:t>3/7/20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EEB39-6905-2A4C-A514-F32CAB29EF98}" type="datetimeFigureOut">
              <a:rPr lang="en-US" smtClean="0"/>
              <a:t>3/7/20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EB39-6905-2A4C-A514-F32CAB29EF98}" type="datetimeFigureOut">
              <a:rPr lang="en-US" smtClean="0"/>
              <a:t>3/7/20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3/7/20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3/7/20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EB39-6905-2A4C-A514-F32CAB29EF98}" type="datetimeFigureOut">
              <a:rPr lang="en-US" smtClean="0"/>
              <a:t>3/7/20</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5689CC-2951-A242-B0E2-3BABB9B5A26F}"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1.docx"/><Relationship Id="rId5"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2.docx"/><Relationship Id="rId5"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58440400"/>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1165"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02277701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3510" y="2317132"/>
            <a:ext cx="8441334" cy="1569660"/>
          </a:xfrm>
          <a:prstGeom prst="rect">
            <a:avLst/>
          </a:prstGeom>
        </p:spPr>
        <p:txBody>
          <a:bodyPr wrap="square">
            <a:spAutoFit/>
          </a:bodyPr>
          <a:lstStyle/>
          <a:p>
            <a:pPr algn="ctr"/>
            <a:r>
              <a:rPr lang="en-US" sz="2400" b="1" dirty="0">
                <a:solidFill>
                  <a:schemeClr val="bg1"/>
                </a:solidFill>
              </a:rPr>
              <a:t>Psalm 16:11 </a:t>
            </a:r>
            <a:endParaRPr lang="en-US" sz="2400" b="1" dirty="0" smtClean="0">
              <a:solidFill>
                <a:schemeClr val="bg1"/>
              </a:solidFill>
            </a:endParaRPr>
          </a:p>
          <a:p>
            <a:pPr algn="ctr"/>
            <a:r>
              <a:rPr lang="en-US" sz="2400" dirty="0" smtClean="0">
                <a:solidFill>
                  <a:schemeClr val="bg1"/>
                </a:solidFill>
              </a:rPr>
              <a:t>You </a:t>
            </a:r>
            <a:r>
              <a:rPr lang="en-US" sz="2400" dirty="0">
                <a:solidFill>
                  <a:schemeClr val="bg1"/>
                </a:solidFill>
              </a:rPr>
              <a:t>make known to me the path of life; in your presence there is fullness of joy; at your right hand are pleasures forevermore.</a:t>
            </a:r>
            <a:endParaRPr lang="en-US" sz="2400" b="1" dirty="0">
              <a:solidFill>
                <a:schemeClr val="bg1"/>
              </a:solidFill>
            </a:endParaRPr>
          </a:p>
          <a:p>
            <a:pPr algn="ctr"/>
            <a:r>
              <a:rPr lang="en-US" sz="2400" dirty="0">
                <a:solidFill>
                  <a:schemeClr val="bg1"/>
                </a:solidFill>
              </a:rPr>
              <a:t> </a:t>
            </a:r>
          </a:p>
        </p:txBody>
      </p:sp>
      <p:sp>
        <p:nvSpPr>
          <p:cNvPr id="3" name="Rectangle 2"/>
          <p:cNvSpPr/>
          <p:nvPr/>
        </p:nvSpPr>
        <p:spPr>
          <a:xfrm>
            <a:off x="501346" y="478983"/>
            <a:ext cx="8155234" cy="3970318"/>
          </a:xfrm>
          <a:prstGeom prst="rect">
            <a:avLst/>
          </a:prstGeom>
        </p:spPr>
        <p:txBody>
          <a:bodyPr wrap="square">
            <a:spAutoFit/>
          </a:bodyPr>
          <a:lstStyle/>
          <a:p>
            <a:r>
              <a:rPr lang="en-US" sz="3600" b="1" dirty="0"/>
              <a:t>Matthew 7:13-</a:t>
            </a:r>
            <a:r>
              <a:rPr lang="en-US" sz="3600" b="1" dirty="0" smtClean="0"/>
              <a:t>14</a:t>
            </a:r>
          </a:p>
          <a:p>
            <a:r>
              <a:rPr lang="en-US" sz="3600" dirty="0" smtClean="0"/>
              <a:t>“</a:t>
            </a:r>
            <a:r>
              <a:rPr lang="en-US" sz="3600" dirty="0"/>
              <a:t>Enter by the narrow gate. For the gate is wide and the way is easy that leads to destruction, and those who enter by it are many. </a:t>
            </a:r>
            <a:r>
              <a:rPr lang="en-US" sz="3600" baseline="30000" dirty="0"/>
              <a:t>14 </a:t>
            </a:r>
            <a:r>
              <a:rPr lang="en-US" sz="3600" dirty="0"/>
              <a:t>For the gate is narrow and the way is hard that leads to life, and those who find it are few</a:t>
            </a:r>
            <a:r>
              <a:rPr lang="en-US" sz="3600" dirty="0" smtClean="0"/>
              <a:t>.”</a:t>
            </a:r>
            <a:endParaRPr lang="en-US" sz="3600" b="1" dirty="0"/>
          </a:p>
        </p:txBody>
      </p:sp>
    </p:spTree>
    <p:extLst>
      <p:ext uri="{BB962C8B-B14F-4D97-AF65-F5344CB8AC3E}">
        <p14:creationId xmlns:p14="http://schemas.microsoft.com/office/powerpoint/2010/main" val="191982834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9334" y="1459228"/>
            <a:ext cx="8021541" cy="1754327"/>
          </a:xfrm>
          <a:prstGeom prst="rect">
            <a:avLst/>
          </a:prstGeom>
        </p:spPr>
        <p:txBody>
          <a:bodyPr wrap="square">
            <a:spAutoFit/>
          </a:bodyPr>
          <a:lstStyle/>
          <a:p>
            <a:pPr algn="ctr"/>
            <a:r>
              <a:rPr lang="en-US" sz="5400" b="1" u="sng" dirty="0"/>
              <a:t>3. Lean into one another all the more.</a:t>
            </a:r>
            <a:r>
              <a:rPr lang="en-US" sz="5400" b="1" dirty="0"/>
              <a:t> </a:t>
            </a:r>
            <a:endParaRPr lang="en-US" sz="5400" dirty="0"/>
          </a:p>
        </p:txBody>
      </p:sp>
    </p:spTree>
    <p:extLst>
      <p:ext uri="{BB962C8B-B14F-4D97-AF65-F5344CB8AC3E}">
        <p14:creationId xmlns:p14="http://schemas.microsoft.com/office/powerpoint/2010/main" val="133563012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7654" y="590375"/>
            <a:ext cx="8400335" cy="3416320"/>
          </a:xfrm>
          <a:prstGeom prst="rect">
            <a:avLst/>
          </a:prstGeom>
        </p:spPr>
        <p:txBody>
          <a:bodyPr wrap="square">
            <a:spAutoFit/>
          </a:bodyPr>
          <a:lstStyle/>
          <a:p>
            <a:pPr algn="ctr"/>
            <a:r>
              <a:rPr lang="en-US" sz="5400" dirty="0"/>
              <a:t>1 Peter 4:</a:t>
            </a:r>
            <a:r>
              <a:rPr lang="en-US" sz="5400" dirty="0" smtClean="0"/>
              <a:t>8</a:t>
            </a:r>
          </a:p>
          <a:p>
            <a:pPr algn="ctr"/>
            <a:r>
              <a:rPr lang="en-US" sz="5400" dirty="0" smtClean="0"/>
              <a:t>Above </a:t>
            </a:r>
            <a:r>
              <a:rPr lang="en-US" sz="5400" dirty="0"/>
              <a:t>all, keep loving one another earnestly, since </a:t>
            </a:r>
            <a:r>
              <a:rPr lang="en-US" sz="5400" dirty="0" smtClean="0"/>
              <a:t> love  covers </a:t>
            </a:r>
            <a:r>
              <a:rPr lang="en-US" sz="5400" dirty="0"/>
              <a:t>a multitude of sins.</a:t>
            </a:r>
          </a:p>
        </p:txBody>
      </p:sp>
    </p:spTree>
    <p:extLst>
      <p:ext uri="{BB962C8B-B14F-4D97-AF65-F5344CB8AC3E}">
        <p14:creationId xmlns:p14="http://schemas.microsoft.com/office/powerpoint/2010/main" val="158172755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82606"/>
            <a:ext cx="9065273" cy="923330"/>
          </a:xfrm>
          <a:prstGeom prst="rect">
            <a:avLst/>
          </a:prstGeom>
        </p:spPr>
        <p:txBody>
          <a:bodyPr wrap="square">
            <a:spAutoFit/>
          </a:bodyPr>
          <a:lstStyle/>
          <a:p>
            <a:r>
              <a:rPr lang="en-US" sz="5400" b="1" dirty="0"/>
              <a:t> </a:t>
            </a:r>
            <a:r>
              <a:rPr lang="en-US" dirty="0"/>
              <a:t> </a:t>
            </a:r>
          </a:p>
        </p:txBody>
      </p:sp>
      <p:sp>
        <p:nvSpPr>
          <p:cNvPr id="4" name="TextBox 3"/>
          <p:cNvSpPr txBox="1"/>
          <p:nvPr/>
        </p:nvSpPr>
        <p:spPr>
          <a:xfrm>
            <a:off x="61740" y="4747712"/>
            <a:ext cx="8916887" cy="369332"/>
          </a:xfrm>
          <a:prstGeom prst="rect">
            <a:avLst/>
          </a:prstGeom>
          <a:solidFill>
            <a:schemeClr val="bg1"/>
          </a:solidFill>
        </p:spPr>
        <p:txBody>
          <a:bodyPr wrap="square" rtlCol="0">
            <a:spAutoFit/>
          </a:bodyPr>
          <a:lstStyle/>
          <a:p>
            <a:endParaRPr lang="en-US" dirty="0"/>
          </a:p>
        </p:txBody>
      </p:sp>
      <p:sp>
        <p:nvSpPr>
          <p:cNvPr id="2" name="Rectangle 1"/>
          <p:cNvSpPr/>
          <p:nvPr/>
        </p:nvSpPr>
        <p:spPr>
          <a:xfrm>
            <a:off x="412218" y="412763"/>
            <a:ext cx="8311208" cy="3477875"/>
          </a:xfrm>
          <a:prstGeom prst="rect">
            <a:avLst/>
          </a:prstGeom>
        </p:spPr>
        <p:txBody>
          <a:bodyPr wrap="square">
            <a:spAutoFit/>
          </a:bodyPr>
          <a:lstStyle/>
          <a:p>
            <a:r>
              <a:rPr lang="en-US" sz="4400" dirty="0"/>
              <a:t>1 Peter 1:22</a:t>
            </a:r>
            <a:r>
              <a:rPr lang="en-US" sz="4400" b="1" dirty="0"/>
              <a:t> </a:t>
            </a:r>
            <a:endParaRPr lang="en-US" sz="4400" b="1" dirty="0" smtClean="0"/>
          </a:p>
          <a:p>
            <a:r>
              <a:rPr lang="en-US" sz="4400" dirty="0" smtClean="0"/>
              <a:t>Having </a:t>
            </a:r>
            <a:r>
              <a:rPr lang="en-US" sz="4400" dirty="0"/>
              <a:t>purified your souls by your obedience to the truth for a sincere brotherly love, love one another earnestly from a pure </a:t>
            </a:r>
            <a:r>
              <a:rPr lang="en-US" sz="4400" dirty="0" smtClean="0"/>
              <a:t>heart</a:t>
            </a:r>
            <a:endParaRPr lang="en-US" sz="4400" b="1" dirty="0"/>
          </a:p>
        </p:txBody>
      </p:sp>
    </p:spTree>
    <p:extLst>
      <p:ext uri="{BB962C8B-B14F-4D97-AF65-F5344CB8AC3E}">
        <p14:creationId xmlns:p14="http://schemas.microsoft.com/office/powerpoint/2010/main" val="139458522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8461" y="601514"/>
            <a:ext cx="7787579" cy="3785652"/>
          </a:xfrm>
          <a:prstGeom prst="rect">
            <a:avLst/>
          </a:prstGeom>
        </p:spPr>
        <p:txBody>
          <a:bodyPr wrap="square">
            <a:spAutoFit/>
          </a:bodyPr>
          <a:lstStyle/>
          <a:p>
            <a:pPr algn="ctr"/>
            <a:r>
              <a:rPr lang="en-US" sz="4800" dirty="0"/>
              <a:t>1 Peter 3:8</a:t>
            </a:r>
            <a:r>
              <a:rPr lang="en-US" sz="4800" b="1" dirty="0"/>
              <a:t> </a:t>
            </a:r>
            <a:endParaRPr lang="en-US" sz="4800" b="1" dirty="0" smtClean="0"/>
          </a:p>
          <a:p>
            <a:pPr algn="ctr"/>
            <a:r>
              <a:rPr lang="en-US" sz="4800" dirty="0" smtClean="0"/>
              <a:t>Finally</a:t>
            </a:r>
            <a:r>
              <a:rPr lang="en-US" sz="4800" dirty="0"/>
              <a:t>, all of you, have unity of mind, sympathy, brotherly love, a tender heart, and a humble mind.</a:t>
            </a:r>
            <a:endParaRPr lang="en-US" sz="4800" b="1" dirty="0"/>
          </a:p>
        </p:txBody>
      </p:sp>
    </p:spTree>
    <p:extLst>
      <p:ext uri="{BB962C8B-B14F-4D97-AF65-F5344CB8AC3E}">
        <p14:creationId xmlns:p14="http://schemas.microsoft.com/office/powerpoint/2010/main" val="119212710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8811" y="283489"/>
            <a:ext cx="8434080" cy="400110"/>
          </a:xfrm>
          <a:prstGeom prst="rect">
            <a:avLst/>
          </a:prstGeom>
        </p:spPr>
        <p:txBody>
          <a:bodyPr wrap="square">
            <a:spAutoFit/>
          </a:bodyPr>
          <a:lstStyle/>
          <a:p>
            <a:r>
              <a:rPr lang="en-US" sz="2000" dirty="0" smtClean="0"/>
              <a:t>.</a:t>
            </a:r>
            <a:endParaRPr lang="en-US" sz="2000" b="1" dirty="0"/>
          </a:p>
        </p:txBody>
      </p:sp>
      <p:sp>
        <p:nvSpPr>
          <p:cNvPr id="3" name="Rectangle 2"/>
          <p:cNvSpPr/>
          <p:nvPr/>
        </p:nvSpPr>
        <p:spPr>
          <a:xfrm>
            <a:off x="612757" y="412149"/>
            <a:ext cx="8088387" cy="3970318"/>
          </a:xfrm>
          <a:prstGeom prst="rect">
            <a:avLst/>
          </a:prstGeom>
        </p:spPr>
        <p:txBody>
          <a:bodyPr wrap="square">
            <a:spAutoFit/>
          </a:bodyPr>
          <a:lstStyle/>
          <a:p>
            <a:r>
              <a:rPr lang="en-US" sz="3600" b="1" dirty="0"/>
              <a:t>2 Corinthians 12:9 </a:t>
            </a:r>
            <a:endParaRPr lang="en-US" sz="3600" b="1" dirty="0" smtClean="0"/>
          </a:p>
          <a:p>
            <a:r>
              <a:rPr lang="en-US" sz="3600" dirty="0" smtClean="0"/>
              <a:t>But </a:t>
            </a:r>
            <a:r>
              <a:rPr lang="en-US" sz="3600" dirty="0"/>
              <a:t>he said to me, “My grace is sufficient for you, for my power is made perfect in weakness. ”Therefore I will boast all the more gladly of my weaknesses, so that the power of Christ may rest upon me</a:t>
            </a:r>
            <a:r>
              <a:rPr lang="en-US" sz="3600" b="1" dirty="0"/>
              <a:t>.</a:t>
            </a:r>
          </a:p>
          <a:p>
            <a:r>
              <a:rPr lang="en-US" sz="3600" dirty="0"/>
              <a:t> </a:t>
            </a:r>
          </a:p>
        </p:txBody>
      </p:sp>
    </p:spTree>
    <p:extLst>
      <p:ext uri="{BB962C8B-B14F-4D97-AF65-F5344CB8AC3E}">
        <p14:creationId xmlns:p14="http://schemas.microsoft.com/office/powerpoint/2010/main" val="303477873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2757" y="545818"/>
            <a:ext cx="7954695" cy="4154983"/>
          </a:xfrm>
          <a:prstGeom prst="rect">
            <a:avLst/>
          </a:prstGeom>
        </p:spPr>
        <p:txBody>
          <a:bodyPr wrap="square">
            <a:spAutoFit/>
          </a:bodyPr>
          <a:lstStyle/>
          <a:p>
            <a:r>
              <a:rPr lang="en-US" sz="4400" dirty="0"/>
              <a:t>1 Peter 5:</a:t>
            </a:r>
            <a:r>
              <a:rPr lang="en-US" sz="4400" dirty="0" smtClean="0"/>
              <a:t>9</a:t>
            </a:r>
          </a:p>
          <a:p>
            <a:r>
              <a:rPr lang="en-US" sz="4400" b="1" dirty="0"/>
              <a:t> </a:t>
            </a:r>
            <a:r>
              <a:rPr lang="en-US" sz="4400" dirty="0"/>
              <a:t>Resist him, firm in your faith, knowing that the same kinds of suffering are being experienced by your brotherhood throughout the world.</a:t>
            </a:r>
            <a:endParaRPr lang="en-US" sz="4400" b="1" dirty="0"/>
          </a:p>
        </p:txBody>
      </p:sp>
    </p:spTree>
    <p:extLst>
      <p:ext uri="{BB962C8B-B14F-4D97-AF65-F5344CB8AC3E}">
        <p14:creationId xmlns:p14="http://schemas.microsoft.com/office/powerpoint/2010/main" val="364762506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8194" y="501262"/>
            <a:ext cx="7821002" cy="3785652"/>
          </a:xfrm>
          <a:prstGeom prst="rect">
            <a:avLst/>
          </a:prstGeom>
        </p:spPr>
        <p:txBody>
          <a:bodyPr wrap="square">
            <a:spAutoFit/>
          </a:bodyPr>
          <a:lstStyle/>
          <a:p>
            <a:r>
              <a:rPr lang="en-US" sz="4000" b="1" dirty="0"/>
              <a:t>1 Peter 5:6-7 </a:t>
            </a:r>
            <a:endParaRPr lang="en-US" sz="4000" b="1" dirty="0" smtClean="0"/>
          </a:p>
          <a:p>
            <a:r>
              <a:rPr lang="en-US" sz="4000" dirty="0" smtClean="0"/>
              <a:t>Humble </a:t>
            </a:r>
            <a:r>
              <a:rPr lang="en-US" sz="4000" dirty="0"/>
              <a:t>yourselves, therefore, under the mighty hand of God so that at the proper time he may exalt you, </a:t>
            </a:r>
            <a:r>
              <a:rPr lang="en-US" sz="4000" dirty="0" smtClean="0"/>
              <a:t> </a:t>
            </a:r>
            <a:r>
              <a:rPr lang="en-US" sz="4000" baseline="30000" dirty="0" smtClean="0"/>
              <a:t>7</a:t>
            </a:r>
            <a:r>
              <a:rPr lang="en-US" sz="4000" baseline="30000" dirty="0"/>
              <a:t> </a:t>
            </a:r>
            <a:r>
              <a:rPr lang="en-US" sz="4000" dirty="0"/>
              <a:t>casting </a:t>
            </a:r>
            <a:r>
              <a:rPr lang="en-US" sz="4000" dirty="0" smtClean="0"/>
              <a:t>all </a:t>
            </a:r>
            <a:r>
              <a:rPr lang="en-US" sz="4000" dirty="0"/>
              <a:t>your anxieties on him, because he cares for you.</a:t>
            </a:r>
          </a:p>
        </p:txBody>
      </p:sp>
    </p:spTree>
    <p:extLst>
      <p:ext uri="{BB962C8B-B14F-4D97-AF65-F5344CB8AC3E}">
        <p14:creationId xmlns:p14="http://schemas.microsoft.com/office/powerpoint/2010/main" val="30854375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3359" y="401009"/>
            <a:ext cx="8255503" cy="4401205"/>
          </a:xfrm>
          <a:prstGeom prst="rect">
            <a:avLst/>
          </a:prstGeom>
        </p:spPr>
        <p:txBody>
          <a:bodyPr wrap="square">
            <a:spAutoFit/>
          </a:bodyPr>
          <a:lstStyle/>
          <a:p>
            <a:r>
              <a:rPr lang="en-US" sz="2800" b="1" dirty="0"/>
              <a:t>1 Peter 2:21-24 </a:t>
            </a:r>
            <a:r>
              <a:rPr lang="en-US" sz="2800" b="1" baseline="30000" dirty="0"/>
              <a:t> </a:t>
            </a:r>
            <a:r>
              <a:rPr lang="en-US" sz="2800" dirty="0"/>
              <a:t>For to this you have been called, </a:t>
            </a:r>
            <a:r>
              <a:rPr lang="en-US" sz="2800" dirty="0" smtClean="0"/>
              <a:t> because </a:t>
            </a:r>
            <a:r>
              <a:rPr lang="en-US" sz="2800" dirty="0"/>
              <a:t>Christ also suffered for you, leaving you an example, so that you might follow in his steps. </a:t>
            </a:r>
            <a:r>
              <a:rPr lang="en-US" sz="2800" baseline="30000" dirty="0"/>
              <a:t>22 </a:t>
            </a:r>
            <a:r>
              <a:rPr lang="en-US" sz="2800" dirty="0"/>
              <a:t>He committed no sin, neither was deceit found in his mouth. </a:t>
            </a:r>
            <a:r>
              <a:rPr lang="en-US" sz="2800" baseline="30000" dirty="0"/>
              <a:t>23 </a:t>
            </a:r>
            <a:r>
              <a:rPr lang="en-US" sz="2800" dirty="0"/>
              <a:t>When he was reviled, he did not revile in return; when he suffered, he did not threaten, but continued entrusting himself to him who judges justly. </a:t>
            </a:r>
            <a:r>
              <a:rPr lang="en-US" sz="2800" baseline="30000" dirty="0"/>
              <a:t>24 </a:t>
            </a:r>
            <a:r>
              <a:rPr lang="en-US" sz="2800" dirty="0"/>
              <a:t>He himself bore our sins in his body on the tree, that we might die to sin and live to righteousness. </a:t>
            </a:r>
            <a:r>
              <a:rPr lang="en-US" sz="2800" dirty="0" smtClean="0"/>
              <a:t> By </a:t>
            </a:r>
            <a:r>
              <a:rPr lang="en-US" sz="2800" dirty="0"/>
              <a:t>his wounds you have been healed.</a:t>
            </a:r>
          </a:p>
        </p:txBody>
      </p:sp>
    </p:spTree>
    <p:extLst>
      <p:ext uri="{BB962C8B-B14F-4D97-AF65-F5344CB8AC3E}">
        <p14:creationId xmlns:p14="http://schemas.microsoft.com/office/powerpoint/2010/main" val="202282911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4224" y="789667"/>
            <a:ext cx="8378220" cy="923330"/>
          </a:xfrm>
          <a:prstGeom prst="rect">
            <a:avLst/>
          </a:prstGeom>
          <a:noFill/>
        </p:spPr>
        <p:txBody>
          <a:bodyPr wrap="square" rtlCol="0">
            <a:spAutoFit/>
          </a:bodyPr>
          <a:lstStyle/>
          <a:p>
            <a:pPr algn="ctr"/>
            <a:r>
              <a:rPr lang="en-US" sz="5400" dirty="0" smtClean="0">
                <a:solidFill>
                  <a:schemeClr val="bg1"/>
                </a:solidFill>
                <a:latin typeface="Apple Chancery"/>
                <a:cs typeface="Apple Chancery"/>
              </a:rPr>
              <a:t>Sacrificial Love Remembered</a:t>
            </a:r>
            <a:endParaRPr lang="en-US" sz="5400" dirty="0">
              <a:solidFill>
                <a:schemeClr val="bg1"/>
              </a:solidFill>
              <a:latin typeface="Apple Chancery"/>
              <a:cs typeface="Apple Chancery"/>
            </a:endParaRPr>
          </a:p>
        </p:txBody>
      </p:sp>
      <p:pic>
        <p:nvPicPr>
          <p:cNvPr id="5" name="Picture 4"/>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69829848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8841" y="170179"/>
            <a:ext cx="8442257" cy="769441"/>
          </a:xfrm>
          <a:prstGeom prst="rect">
            <a:avLst/>
          </a:prstGeom>
        </p:spPr>
        <p:txBody>
          <a:bodyPr wrap="square">
            <a:spAutoFit/>
          </a:bodyPr>
          <a:lstStyle/>
          <a:p>
            <a:pPr algn="ctr"/>
            <a:r>
              <a:rPr lang="en-US" sz="4400" b="1" dirty="0" smtClean="0">
                <a:solidFill>
                  <a:schemeClr val="bg1"/>
                </a:solidFill>
                <a:latin typeface="Baskerville Old Face"/>
                <a:cs typeface="Baskerville Old Face"/>
              </a:rPr>
              <a:t>“</a:t>
            </a:r>
            <a:endParaRPr lang="en-US" sz="4400" b="1" dirty="0">
              <a:solidFill>
                <a:schemeClr val="bg1"/>
              </a:solidFill>
              <a:latin typeface="Baskerville Old Face"/>
              <a:cs typeface="Baskerville Old Face"/>
            </a:endParaRPr>
          </a:p>
        </p:txBody>
      </p:sp>
      <p:pic>
        <p:nvPicPr>
          <p:cNvPr id="4" name="Picture 3" descr="be-prepared-978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590" y="531682"/>
            <a:ext cx="7609323" cy="4048647"/>
          </a:xfrm>
          <a:prstGeom prst="rect">
            <a:avLst/>
          </a:prstGeom>
        </p:spPr>
      </p:pic>
    </p:spTree>
    <p:extLst>
      <p:ext uri="{BB962C8B-B14F-4D97-AF65-F5344CB8AC3E}">
        <p14:creationId xmlns:p14="http://schemas.microsoft.com/office/powerpoint/2010/main" val="45178659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6782" y="434427"/>
            <a:ext cx="8266644" cy="4401205"/>
          </a:xfrm>
          <a:prstGeom prst="rect">
            <a:avLst/>
          </a:prstGeom>
        </p:spPr>
        <p:txBody>
          <a:bodyPr wrap="square">
            <a:spAutoFit/>
          </a:bodyPr>
          <a:lstStyle/>
          <a:p>
            <a:r>
              <a:rPr lang="en-US" sz="2800" b="1" dirty="0"/>
              <a:t>1 Corinthians 11:23-26 </a:t>
            </a:r>
            <a:r>
              <a:rPr lang="en-US" sz="2800" b="1" baseline="30000" dirty="0"/>
              <a:t> </a:t>
            </a:r>
            <a:r>
              <a:rPr lang="en-US" sz="2800" dirty="0"/>
              <a:t>For I received from the Lord what I also delivered to you, that the Lord Jesus on the night when he was betrayed took bread, </a:t>
            </a:r>
            <a:r>
              <a:rPr lang="en-US" sz="2800" baseline="30000" dirty="0"/>
              <a:t>24 </a:t>
            </a:r>
            <a:r>
              <a:rPr lang="en-US" sz="2800" dirty="0"/>
              <a:t>and when he had given thanks, he broke it, and said, “This is my body, which is for</a:t>
            </a:r>
            <a:r>
              <a:rPr lang="en-US" sz="2800" baseline="30000" dirty="0"/>
              <a:t> </a:t>
            </a:r>
            <a:r>
              <a:rPr lang="en-US" sz="2800" dirty="0"/>
              <a:t>you. Do this in remembrance of me.” </a:t>
            </a:r>
            <a:r>
              <a:rPr lang="en-US" sz="2800" baseline="30000" dirty="0"/>
              <a:t>25 </a:t>
            </a:r>
            <a:r>
              <a:rPr lang="en-US" sz="2800" dirty="0"/>
              <a:t>In the same way also he took the cup, after supper, saying, “This cup is the new covenant in my blood. Do this, as often as you drink it, in remembrance of me.” </a:t>
            </a:r>
            <a:r>
              <a:rPr lang="en-US" sz="2800" baseline="30000" dirty="0"/>
              <a:t>26 </a:t>
            </a:r>
            <a:r>
              <a:rPr lang="en-US" sz="2800" dirty="0"/>
              <a:t>For as often as you eat this bread and drink the cup, you proclaim the Lord's death until he comes.</a:t>
            </a:r>
            <a:endParaRPr lang="en-US" sz="2800" b="1" dirty="0"/>
          </a:p>
        </p:txBody>
      </p:sp>
    </p:spTree>
    <p:extLst>
      <p:ext uri="{BB962C8B-B14F-4D97-AF65-F5344CB8AC3E}">
        <p14:creationId xmlns:p14="http://schemas.microsoft.com/office/powerpoint/2010/main" val="42428234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2487" y="501262"/>
            <a:ext cx="8010401" cy="3970318"/>
          </a:xfrm>
          <a:prstGeom prst="rect">
            <a:avLst/>
          </a:prstGeom>
          <a:solidFill>
            <a:srgbClr val="000090"/>
          </a:solidFill>
        </p:spPr>
        <p:txBody>
          <a:bodyPr wrap="square">
            <a:spAutoFit/>
          </a:bodyPr>
          <a:lstStyle/>
          <a:p>
            <a:pPr algn="ctr"/>
            <a:r>
              <a:rPr lang="en-US" sz="3600" b="1" u="sng" dirty="0">
                <a:solidFill>
                  <a:srgbClr val="FFFF00"/>
                </a:solidFill>
              </a:rPr>
              <a:t>Imagine what waits for you</a:t>
            </a:r>
            <a:endParaRPr lang="en-US" sz="3600" b="1" dirty="0">
              <a:solidFill>
                <a:srgbClr val="FFFF00"/>
              </a:solidFill>
            </a:endParaRPr>
          </a:p>
          <a:p>
            <a:pPr algn="ctr"/>
            <a:r>
              <a:rPr lang="en-US" sz="3600" b="1" dirty="0">
                <a:solidFill>
                  <a:srgbClr val="FFFF00"/>
                </a:solidFill>
              </a:rPr>
              <a:t> </a:t>
            </a:r>
          </a:p>
          <a:p>
            <a:pPr algn="ctr"/>
            <a:endParaRPr lang="en-US" sz="3600" b="1" u="sng" dirty="0" smtClean="0">
              <a:solidFill>
                <a:srgbClr val="FFFF00"/>
              </a:solidFill>
            </a:endParaRPr>
          </a:p>
          <a:p>
            <a:pPr algn="ctr"/>
            <a:r>
              <a:rPr lang="en-US" sz="3600" b="1" u="sng" dirty="0" smtClean="0">
                <a:solidFill>
                  <a:srgbClr val="FFFF00"/>
                </a:solidFill>
              </a:rPr>
              <a:t>Embrace </a:t>
            </a:r>
            <a:r>
              <a:rPr lang="en-US" sz="3600" b="1" u="sng" dirty="0">
                <a:solidFill>
                  <a:srgbClr val="FFFF00"/>
                </a:solidFill>
              </a:rPr>
              <a:t>the preciousness of refining</a:t>
            </a:r>
            <a:endParaRPr lang="en-US" sz="3600" dirty="0">
              <a:solidFill>
                <a:srgbClr val="FFFF00"/>
              </a:solidFill>
            </a:endParaRPr>
          </a:p>
          <a:p>
            <a:pPr algn="ctr"/>
            <a:r>
              <a:rPr lang="en-US" sz="3600" b="1" dirty="0">
                <a:solidFill>
                  <a:srgbClr val="FFFF00"/>
                </a:solidFill>
              </a:rPr>
              <a:t> </a:t>
            </a:r>
            <a:endParaRPr lang="en-US" sz="3600" dirty="0">
              <a:solidFill>
                <a:srgbClr val="FFFF00"/>
              </a:solidFill>
            </a:endParaRPr>
          </a:p>
          <a:p>
            <a:pPr algn="ctr"/>
            <a:endParaRPr lang="en-US" sz="3600" b="1" u="sng" dirty="0" smtClean="0">
              <a:solidFill>
                <a:srgbClr val="FFFF00"/>
              </a:solidFill>
            </a:endParaRPr>
          </a:p>
          <a:p>
            <a:pPr algn="ctr"/>
            <a:r>
              <a:rPr lang="en-US" sz="3600" b="1" u="sng" dirty="0" smtClean="0">
                <a:solidFill>
                  <a:srgbClr val="FFFF00"/>
                </a:solidFill>
              </a:rPr>
              <a:t>Lean </a:t>
            </a:r>
            <a:r>
              <a:rPr lang="en-US" sz="3600" b="1" u="sng" dirty="0">
                <a:solidFill>
                  <a:srgbClr val="FFFF00"/>
                </a:solidFill>
              </a:rPr>
              <a:t>into one another all the more</a:t>
            </a:r>
            <a:endParaRPr lang="en-US" sz="3600" dirty="0">
              <a:solidFill>
                <a:srgbClr val="FFFF00"/>
              </a:solidFill>
            </a:endParaRPr>
          </a:p>
        </p:txBody>
      </p:sp>
    </p:spTree>
    <p:extLst>
      <p:ext uri="{BB962C8B-B14F-4D97-AF65-F5344CB8AC3E}">
        <p14:creationId xmlns:p14="http://schemas.microsoft.com/office/powerpoint/2010/main" val="305692669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7051" y="523540"/>
            <a:ext cx="8077247" cy="3170099"/>
          </a:xfrm>
          <a:prstGeom prst="rect">
            <a:avLst/>
          </a:prstGeom>
        </p:spPr>
        <p:txBody>
          <a:bodyPr wrap="square">
            <a:spAutoFit/>
          </a:bodyPr>
          <a:lstStyle/>
          <a:p>
            <a:r>
              <a:rPr lang="en-US" sz="4000" b="1" dirty="0"/>
              <a:t>John 16:33 </a:t>
            </a:r>
            <a:endParaRPr lang="en-US" sz="4000" b="1" dirty="0" smtClean="0"/>
          </a:p>
          <a:p>
            <a:r>
              <a:rPr lang="en-US" sz="4000" dirty="0" smtClean="0"/>
              <a:t>“</a:t>
            </a:r>
            <a:r>
              <a:rPr lang="en-US" sz="4000" dirty="0"/>
              <a:t>I have told you these things, so that in me you may have peace. </a:t>
            </a:r>
            <a:r>
              <a:rPr lang="en-US" sz="4000" dirty="0" smtClean="0"/>
              <a:t> In </a:t>
            </a:r>
            <a:r>
              <a:rPr lang="en-US" sz="4000" dirty="0"/>
              <a:t>this world you will have trouble. </a:t>
            </a:r>
            <a:r>
              <a:rPr lang="en-US" sz="4000" dirty="0" smtClean="0"/>
              <a:t> </a:t>
            </a:r>
            <a:r>
              <a:rPr lang="en-US" sz="4000" b="1" dirty="0" smtClean="0"/>
              <a:t>But </a:t>
            </a:r>
            <a:r>
              <a:rPr lang="en-US" sz="4000" b="1" dirty="0"/>
              <a:t>take heart! I </a:t>
            </a:r>
            <a:r>
              <a:rPr lang="en-US" sz="4000" b="1" dirty="0" smtClean="0"/>
              <a:t>have overcome</a:t>
            </a:r>
            <a:r>
              <a:rPr lang="en-US" sz="4000" b="1" dirty="0"/>
              <a:t> </a:t>
            </a:r>
            <a:r>
              <a:rPr lang="en-US" sz="4000" b="1" dirty="0" smtClean="0"/>
              <a:t> the </a:t>
            </a:r>
            <a:r>
              <a:rPr lang="en-US" sz="4000" b="1" dirty="0"/>
              <a:t>world.”</a:t>
            </a:r>
          </a:p>
        </p:txBody>
      </p:sp>
    </p:spTree>
    <p:extLst>
      <p:ext uri="{BB962C8B-B14F-4D97-AF65-F5344CB8AC3E}">
        <p14:creationId xmlns:p14="http://schemas.microsoft.com/office/powerpoint/2010/main" val="14705341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7356246"/>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2381"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8181707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4769" y="512401"/>
            <a:ext cx="7976978" cy="3785652"/>
          </a:xfrm>
          <a:prstGeom prst="rect">
            <a:avLst/>
          </a:prstGeom>
        </p:spPr>
        <p:txBody>
          <a:bodyPr wrap="square">
            <a:spAutoFit/>
          </a:bodyPr>
          <a:lstStyle/>
          <a:p>
            <a:r>
              <a:rPr lang="en-US" sz="4800" b="1" dirty="0"/>
              <a:t>2 Corinthians 6:10</a:t>
            </a:r>
            <a:r>
              <a:rPr lang="en-US" sz="4800" dirty="0"/>
              <a:t> </a:t>
            </a:r>
            <a:endParaRPr lang="en-US" sz="4800" dirty="0" smtClean="0"/>
          </a:p>
          <a:p>
            <a:r>
              <a:rPr lang="en-US" sz="4800" dirty="0" smtClean="0"/>
              <a:t>…</a:t>
            </a:r>
            <a:r>
              <a:rPr lang="en-US" sz="4800" dirty="0"/>
              <a:t>.</a:t>
            </a:r>
            <a:r>
              <a:rPr lang="en-US" sz="4800" b="1" dirty="0">
                <a:solidFill>
                  <a:srgbClr val="FFFF00"/>
                </a:solidFill>
              </a:rPr>
              <a:t>as sorrowful, yet always rejoicing</a:t>
            </a:r>
            <a:r>
              <a:rPr lang="en-US" sz="4800" b="1" dirty="0"/>
              <a:t>;</a:t>
            </a:r>
            <a:r>
              <a:rPr lang="en-US" sz="4800" dirty="0"/>
              <a:t> </a:t>
            </a:r>
            <a:r>
              <a:rPr lang="en-US" sz="4400" dirty="0"/>
              <a:t>as poor, yet making many rich; as having nothing, </a:t>
            </a:r>
            <a:r>
              <a:rPr lang="en-US" sz="4400" dirty="0" smtClean="0"/>
              <a:t> yet </a:t>
            </a:r>
            <a:r>
              <a:rPr lang="en-US" sz="4400" dirty="0"/>
              <a:t>possessing everything.</a:t>
            </a:r>
            <a:endParaRPr lang="en-US" sz="4400" b="1" dirty="0"/>
          </a:p>
        </p:txBody>
      </p:sp>
    </p:spTree>
    <p:extLst>
      <p:ext uri="{BB962C8B-B14F-4D97-AF65-F5344CB8AC3E}">
        <p14:creationId xmlns:p14="http://schemas.microsoft.com/office/powerpoint/2010/main" val="239693377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923" y="1133235"/>
            <a:ext cx="8155234" cy="2215991"/>
          </a:xfrm>
          <a:prstGeom prst="rect">
            <a:avLst/>
          </a:prstGeom>
        </p:spPr>
        <p:txBody>
          <a:bodyPr wrap="square">
            <a:spAutoFit/>
          </a:bodyPr>
          <a:lstStyle/>
          <a:p>
            <a:pPr fontAlgn="base"/>
            <a:r>
              <a:rPr lang="en-US" b="1" dirty="0"/>
              <a:t> </a:t>
            </a:r>
            <a:endParaRPr lang="en-US" dirty="0"/>
          </a:p>
          <a:p>
            <a:pPr algn="ctr" fontAlgn="base"/>
            <a:r>
              <a:rPr lang="en-US" sz="6000" b="1" u="sng" dirty="0" smtClean="0"/>
              <a:t>1. Imagine </a:t>
            </a:r>
            <a:r>
              <a:rPr lang="en-US" sz="6000" b="1" u="sng" dirty="0"/>
              <a:t>what </a:t>
            </a:r>
            <a:endParaRPr lang="en-US" sz="6000" b="1" u="sng" dirty="0" smtClean="0"/>
          </a:p>
          <a:p>
            <a:pPr algn="ctr" fontAlgn="base"/>
            <a:r>
              <a:rPr lang="en-US" sz="6000" b="1" u="sng" dirty="0" smtClean="0"/>
              <a:t>waits </a:t>
            </a:r>
            <a:r>
              <a:rPr lang="en-US" sz="6000" b="1" u="sng" dirty="0"/>
              <a:t>for you.</a:t>
            </a:r>
            <a:endParaRPr lang="en-US" sz="6000" dirty="0"/>
          </a:p>
        </p:txBody>
      </p:sp>
    </p:spTree>
    <p:extLst>
      <p:ext uri="{BB962C8B-B14F-4D97-AF65-F5344CB8AC3E}">
        <p14:creationId xmlns:p14="http://schemas.microsoft.com/office/powerpoint/2010/main" val="310022175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0205" y="490122"/>
            <a:ext cx="8099529" cy="4031873"/>
          </a:xfrm>
          <a:prstGeom prst="rect">
            <a:avLst/>
          </a:prstGeom>
        </p:spPr>
        <p:txBody>
          <a:bodyPr wrap="square">
            <a:spAutoFit/>
          </a:bodyPr>
          <a:lstStyle/>
          <a:p>
            <a:pPr fontAlgn="base"/>
            <a:r>
              <a:rPr lang="en-US" sz="3200" b="1" dirty="0"/>
              <a:t>1 Peter 1:3-4 </a:t>
            </a:r>
            <a:endParaRPr lang="en-US" sz="3200" b="1" dirty="0" smtClean="0"/>
          </a:p>
          <a:p>
            <a:pPr fontAlgn="base"/>
            <a:r>
              <a:rPr lang="en-US" sz="3200" dirty="0" smtClean="0"/>
              <a:t>Blessed </a:t>
            </a:r>
            <a:r>
              <a:rPr lang="en-US" sz="3200" dirty="0"/>
              <a:t>be the God and Father of our Lord Jesus Christ! According to his great mercy, he has caused us to be born again to a living hope through the resurrection of Jesus Christ from the dead, </a:t>
            </a:r>
            <a:r>
              <a:rPr lang="en-US" sz="3200" baseline="30000" dirty="0"/>
              <a:t>4 </a:t>
            </a:r>
            <a:r>
              <a:rPr lang="en-US" sz="3200" dirty="0"/>
              <a:t>to an inheritance that is imperishable, undefiled, and unfading, kept in heaven for you,</a:t>
            </a:r>
          </a:p>
        </p:txBody>
      </p:sp>
    </p:spTree>
    <p:extLst>
      <p:ext uri="{BB962C8B-B14F-4D97-AF65-F5344CB8AC3E}">
        <p14:creationId xmlns:p14="http://schemas.microsoft.com/office/powerpoint/2010/main" val="357313953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5909" y="534679"/>
            <a:ext cx="8054965" cy="3785652"/>
          </a:xfrm>
          <a:prstGeom prst="rect">
            <a:avLst/>
          </a:prstGeom>
        </p:spPr>
        <p:txBody>
          <a:bodyPr wrap="square">
            <a:spAutoFit/>
          </a:bodyPr>
          <a:lstStyle/>
          <a:p>
            <a:r>
              <a:rPr lang="en-US" sz="4800" b="1" dirty="0"/>
              <a:t>1 Peter 1:6 </a:t>
            </a:r>
            <a:endParaRPr lang="en-US" sz="4800" b="1" dirty="0" smtClean="0"/>
          </a:p>
          <a:p>
            <a:r>
              <a:rPr lang="en-US" sz="4800" b="1" baseline="30000" dirty="0"/>
              <a:t> </a:t>
            </a:r>
            <a:r>
              <a:rPr lang="en-US" sz="4800" dirty="0"/>
              <a:t>In this you rejoice, though now for a little while, if necessary, you have been grieved by </a:t>
            </a:r>
            <a:r>
              <a:rPr lang="en-US" sz="4800" dirty="0" smtClean="0"/>
              <a:t> various </a:t>
            </a:r>
            <a:r>
              <a:rPr lang="en-US" sz="4800" dirty="0"/>
              <a:t>trials,</a:t>
            </a:r>
          </a:p>
        </p:txBody>
      </p:sp>
    </p:spTree>
    <p:extLst>
      <p:ext uri="{BB962C8B-B14F-4D97-AF65-F5344CB8AC3E}">
        <p14:creationId xmlns:p14="http://schemas.microsoft.com/office/powerpoint/2010/main" val="288785254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3627" y="579237"/>
            <a:ext cx="8199799" cy="3970318"/>
          </a:xfrm>
          <a:prstGeom prst="rect">
            <a:avLst/>
          </a:prstGeom>
        </p:spPr>
        <p:txBody>
          <a:bodyPr wrap="square">
            <a:spAutoFit/>
          </a:bodyPr>
          <a:lstStyle/>
          <a:p>
            <a:r>
              <a:rPr lang="en-US" sz="3600" b="1" dirty="0"/>
              <a:t>1 Peter 5:10-11</a:t>
            </a:r>
            <a:r>
              <a:rPr lang="en-US" sz="3600" b="1" baseline="30000" dirty="0"/>
              <a:t> </a:t>
            </a:r>
            <a:endParaRPr lang="en-US" sz="3600" b="1" baseline="30000" dirty="0" smtClean="0"/>
          </a:p>
          <a:p>
            <a:r>
              <a:rPr lang="en-US" sz="3600" dirty="0" smtClean="0"/>
              <a:t>And</a:t>
            </a:r>
            <a:r>
              <a:rPr lang="en-US" sz="3600" dirty="0"/>
              <a:t> after you have suffered a little while, the God of all grace, who has called you to his eternal glory in Christ, will himself </a:t>
            </a:r>
            <a:r>
              <a:rPr lang="en-US" sz="3600" dirty="0" smtClean="0"/>
              <a:t> restore</a:t>
            </a:r>
            <a:r>
              <a:rPr lang="en-US" sz="3600" dirty="0"/>
              <a:t>, confirm, strengthen, and establish </a:t>
            </a:r>
            <a:r>
              <a:rPr lang="en-US" sz="3600" dirty="0" smtClean="0"/>
              <a:t> you</a:t>
            </a:r>
            <a:r>
              <a:rPr lang="en-US" sz="3600" dirty="0"/>
              <a:t>. </a:t>
            </a:r>
            <a:r>
              <a:rPr lang="en-US" sz="3600" baseline="30000" dirty="0"/>
              <a:t>11 </a:t>
            </a:r>
            <a:r>
              <a:rPr lang="en-US" sz="3600" dirty="0"/>
              <a:t>To him be the dominion forever and ever. Amen.</a:t>
            </a:r>
            <a:endParaRPr lang="en-US" sz="3600" b="1" dirty="0"/>
          </a:p>
        </p:txBody>
      </p:sp>
    </p:spTree>
    <p:extLst>
      <p:ext uri="{BB962C8B-B14F-4D97-AF65-F5344CB8AC3E}">
        <p14:creationId xmlns:p14="http://schemas.microsoft.com/office/powerpoint/2010/main" val="232995219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6180" y="1169610"/>
            <a:ext cx="8066105" cy="1938992"/>
          </a:xfrm>
          <a:prstGeom prst="rect">
            <a:avLst/>
          </a:prstGeom>
        </p:spPr>
        <p:txBody>
          <a:bodyPr wrap="square">
            <a:spAutoFit/>
          </a:bodyPr>
          <a:lstStyle/>
          <a:p>
            <a:pPr algn="ctr"/>
            <a:r>
              <a:rPr lang="en-US" sz="6000" b="1" u="sng" dirty="0"/>
              <a:t>2. Embrace the preciousness of refining</a:t>
            </a:r>
            <a:r>
              <a:rPr lang="en-US" sz="6000" b="1" dirty="0"/>
              <a:t>. </a:t>
            </a:r>
            <a:endParaRPr lang="en-US" sz="6000" dirty="0"/>
          </a:p>
        </p:txBody>
      </p:sp>
    </p:spTree>
    <p:extLst>
      <p:ext uri="{BB962C8B-B14F-4D97-AF65-F5344CB8AC3E}">
        <p14:creationId xmlns:p14="http://schemas.microsoft.com/office/powerpoint/2010/main" val="84080964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4500" y="423288"/>
            <a:ext cx="8222080" cy="4031873"/>
          </a:xfrm>
          <a:prstGeom prst="rect">
            <a:avLst/>
          </a:prstGeom>
        </p:spPr>
        <p:txBody>
          <a:bodyPr wrap="square">
            <a:spAutoFit/>
          </a:bodyPr>
          <a:lstStyle/>
          <a:p>
            <a:r>
              <a:rPr lang="en-US" sz="3200" b="1" dirty="0"/>
              <a:t>1 Peter 1:6-7 </a:t>
            </a:r>
            <a:endParaRPr lang="en-US" sz="3200" b="1" dirty="0" smtClean="0"/>
          </a:p>
          <a:p>
            <a:r>
              <a:rPr lang="en-US" sz="3200" dirty="0" smtClean="0"/>
              <a:t>In </a:t>
            </a:r>
            <a:r>
              <a:rPr lang="en-US" sz="3200" dirty="0"/>
              <a:t>this you rejoice, though now for a little while, if necessary, you have been grieved by various trials,</a:t>
            </a:r>
            <a:r>
              <a:rPr lang="en-US" sz="3200" baseline="30000" dirty="0"/>
              <a:t>7 </a:t>
            </a:r>
            <a:r>
              <a:rPr lang="en-US" sz="3200" dirty="0"/>
              <a:t>so that the tested genuineness of your faith—more precious than gold that </a:t>
            </a:r>
            <a:r>
              <a:rPr lang="en-US" sz="3200" dirty="0" smtClean="0"/>
              <a:t>perishes </a:t>
            </a:r>
            <a:r>
              <a:rPr lang="en-US" sz="3200" dirty="0"/>
              <a:t> though it is tested by fire—may be found to result in praise and glory and honor at the revelation of Jesus Christ.</a:t>
            </a:r>
            <a:endParaRPr lang="en-US" sz="3200" b="1" dirty="0"/>
          </a:p>
        </p:txBody>
      </p:sp>
    </p:spTree>
    <p:extLst>
      <p:ext uri="{BB962C8B-B14F-4D97-AF65-F5344CB8AC3E}">
        <p14:creationId xmlns:p14="http://schemas.microsoft.com/office/powerpoint/2010/main" val="186114417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20591</TotalTime>
  <Words>160</Words>
  <Application>Microsoft Macintosh PowerPoint</Application>
  <PresentationFormat>On-screen Show (16:9)</PresentationFormat>
  <Paragraphs>48</Paragraphs>
  <Slides>23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Black</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Olla</dc:creator>
  <cp:lastModifiedBy>Robert J. Olla</cp:lastModifiedBy>
  <cp:revision>772</cp:revision>
  <dcterms:created xsi:type="dcterms:W3CDTF">2016-08-27T22:55:59Z</dcterms:created>
  <dcterms:modified xsi:type="dcterms:W3CDTF">2020-03-07T21:24:03Z</dcterms:modified>
</cp:coreProperties>
</file>