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376" r:id="rId2"/>
    <p:sldId id="397" r:id="rId3"/>
    <p:sldId id="398" r:id="rId4"/>
    <p:sldId id="420" r:id="rId5"/>
    <p:sldId id="429" r:id="rId6"/>
    <p:sldId id="354" r:id="rId7"/>
    <p:sldId id="380" r:id="rId8"/>
    <p:sldId id="345" r:id="rId9"/>
    <p:sldId id="335" r:id="rId10"/>
    <p:sldId id="369" r:id="rId11"/>
    <p:sldId id="430" r:id="rId12"/>
    <p:sldId id="305" r:id="rId13"/>
    <p:sldId id="399" r:id="rId14"/>
    <p:sldId id="421" r:id="rId15"/>
    <p:sldId id="422" r:id="rId16"/>
    <p:sldId id="423" r:id="rId17"/>
    <p:sldId id="427" r:id="rId18"/>
    <p:sldId id="426" r:id="rId19"/>
    <p:sldId id="425" r:id="rId20"/>
    <p:sldId id="431" r:id="rId21"/>
    <p:sldId id="438" r:id="rId22"/>
    <p:sldId id="432" r:id="rId23"/>
    <p:sldId id="439" r:id="rId24"/>
    <p:sldId id="26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14" d="100"/>
          <a:sy n="114" d="100"/>
        </p:scale>
        <p:origin x="-120" y="-18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1/17/20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3QCkBL2DfV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7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smtClean="0">
                <a:solidFill>
                  <a:schemeClr val="bg1"/>
                </a:solidFill>
              </a:rPr>
              <a:t>Psalm 16:11 </a:t>
            </a: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373510" y="222783"/>
            <a:ext cx="8441334" cy="4832093"/>
          </a:xfrm>
          <a:prstGeom prst="rect">
            <a:avLst/>
          </a:prstGeom>
        </p:spPr>
        <p:txBody>
          <a:bodyPr wrap="square">
            <a:spAutoFit/>
          </a:bodyPr>
          <a:lstStyle/>
          <a:p>
            <a:r>
              <a:rPr lang="en-US" sz="2400" b="1" dirty="0"/>
              <a:t>Matthew 24:9-14 </a:t>
            </a:r>
            <a:endParaRPr lang="en-US" sz="2400" b="1" dirty="0" smtClean="0"/>
          </a:p>
          <a:p>
            <a:r>
              <a:rPr lang="en-US" sz="2800" dirty="0" smtClean="0"/>
              <a:t>“</a:t>
            </a:r>
            <a:r>
              <a:rPr lang="en-US" sz="2800" dirty="0"/>
              <a:t>Then they will deliver you up to tribulation and put you to death, and you will be hated by all nations for my name's sake. </a:t>
            </a:r>
            <a:r>
              <a:rPr lang="en-US" sz="2800" baseline="30000" dirty="0"/>
              <a:t>10 </a:t>
            </a:r>
            <a:r>
              <a:rPr lang="en-US" sz="2800" dirty="0"/>
              <a:t>And then many will fall away and betray one another and hate one another. </a:t>
            </a:r>
            <a:r>
              <a:rPr lang="en-US" sz="2800" baseline="30000" dirty="0"/>
              <a:t>11 </a:t>
            </a:r>
            <a:r>
              <a:rPr lang="en-US" sz="2800" dirty="0"/>
              <a:t>And many false prophets will arise and lead many astray. </a:t>
            </a:r>
            <a:r>
              <a:rPr lang="en-US" sz="2800" baseline="30000" dirty="0"/>
              <a:t>12 </a:t>
            </a:r>
            <a:r>
              <a:rPr lang="en-US" sz="2800" dirty="0"/>
              <a:t>And because lawlessness will be increased, the love of many will grow cold. </a:t>
            </a:r>
            <a:r>
              <a:rPr lang="en-US" sz="2800" baseline="30000" dirty="0"/>
              <a:t>13 </a:t>
            </a:r>
            <a:r>
              <a:rPr lang="en-US" sz="2800" dirty="0"/>
              <a:t>But the one who endures to the end will be saved</a:t>
            </a:r>
            <a:r>
              <a:rPr lang="en-US" sz="2800" dirty="0" smtClean="0"/>
              <a:t>. </a:t>
            </a:r>
            <a:r>
              <a:rPr lang="en-US" sz="2800" baseline="30000" dirty="0" smtClean="0"/>
              <a:t>14</a:t>
            </a:r>
            <a:r>
              <a:rPr lang="en-US" sz="2800" baseline="30000" dirty="0"/>
              <a:t> </a:t>
            </a:r>
            <a:r>
              <a:rPr lang="en-US" sz="2800" dirty="0"/>
              <a:t>And this gospel of the kingdom will be proclaimed throughout the whole world as a testimony to all nations, and then the end will come.</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218" y="412148"/>
            <a:ext cx="8266644" cy="4154983"/>
          </a:xfrm>
          <a:prstGeom prst="rect">
            <a:avLst/>
          </a:prstGeom>
        </p:spPr>
        <p:txBody>
          <a:bodyPr wrap="square">
            <a:spAutoFit/>
          </a:bodyPr>
          <a:lstStyle/>
          <a:p>
            <a:r>
              <a:rPr lang="en-US" sz="4400" b="1" dirty="0"/>
              <a:t>Luke 21:16-</a:t>
            </a:r>
            <a:r>
              <a:rPr lang="en-US" sz="4400" b="1" dirty="0" smtClean="0"/>
              <a:t>17</a:t>
            </a:r>
          </a:p>
          <a:p>
            <a:r>
              <a:rPr lang="en-US" sz="4400" b="1" dirty="0"/>
              <a:t> </a:t>
            </a:r>
            <a:r>
              <a:rPr lang="en-US" sz="4400" dirty="0"/>
              <a:t>You will be delivered up even by parents and brothers and relatives and friends, and some of you they will put to death. </a:t>
            </a:r>
            <a:r>
              <a:rPr lang="en-US" sz="4400" baseline="30000" dirty="0"/>
              <a:t>17 </a:t>
            </a:r>
            <a:r>
              <a:rPr lang="en-US" sz="4400" dirty="0"/>
              <a:t>You will be hated by all for my name's sake.</a:t>
            </a:r>
            <a:endParaRPr lang="en-US" sz="4400" b="1" dirty="0"/>
          </a:p>
        </p:txBody>
      </p:sp>
    </p:spTree>
    <p:extLst>
      <p:ext uri="{BB962C8B-B14F-4D97-AF65-F5344CB8AC3E}">
        <p14:creationId xmlns:p14="http://schemas.microsoft.com/office/powerpoint/2010/main" val="34936385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523628" y="389870"/>
            <a:ext cx="7999260" cy="4524316"/>
          </a:xfrm>
          <a:prstGeom prst="rect">
            <a:avLst/>
          </a:prstGeom>
        </p:spPr>
        <p:txBody>
          <a:bodyPr wrap="square">
            <a:spAutoFit/>
          </a:bodyPr>
          <a:lstStyle/>
          <a:p>
            <a:r>
              <a:rPr lang="en-US" sz="3200" b="1" dirty="0"/>
              <a:t>Matthew 13:20-21</a:t>
            </a:r>
            <a:r>
              <a:rPr lang="en-US" sz="3200" dirty="0"/>
              <a:t> </a:t>
            </a:r>
            <a:endParaRPr lang="en-US" sz="3200" dirty="0" smtClean="0"/>
          </a:p>
          <a:p>
            <a:r>
              <a:rPr lang="en-US" sz="3600" dirty="0" smtClean="0"/>
              <a:t>“As </a:t>
            </a:r>
            <a:r>
              <a:rPr lang="en-US" sz="3600" dirty="0"/>
              <a:t>for what was sown on rocky ground, this is the one who hears the word and immediately receives it with joy, </a:t>
            </a:r>
            <a:r>
              <a:rPr lang="en-US" sz="3600" baseline="30000" dirty="0"/>
              <a:t>21 </a:t>
            </a:r>
            <a:r>
              <a:rPr lang="en-US" sz="3600" dirty="0"/>
              <a:t>yet he has no root in himself, but endures for a while, and when tribulation or persecution arises on account of the word, </a:t>
            </a:r>
            <a:r>
              <a:rPr lang="en-US" sz="3600" dirty="0" smtClean="0"/>
              <a:t>immediately</a:t>
            </a:r>
            <a:r>
              <a:rPr lang="en-US" sz="3600" dirty="0"/>
              <a:t> </a:t>
            </a:r>
            <a:r>
              <a:rPr lang="en-US" sz="3600" dirty="0" smtClean="0"/>
              <a:t>he </a:t>
            </a:r>
            <a:r>
              <a:rPr lang="en-US" sz="3600" dirty="0"/>
              <a:t>falls away.</a:t>
            </a:r>
            <a:endParaRPr lang="en-US" sz="36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36" y="334174"/>
            <a:ext cx="8355772" cy="5078314"/>
          </a:xfrm>
          <a:prstGeom prst="rect">
            <a:avLst/>
          </a:prstGeom>
        </p:spPr>
        <p:txBody>
          <a:bodyPr wrap="square">
            <a:spAutoFit/>
          </a:bodyPr>
          <a:lstStyle/>
          <a:p>
            <a:r>
              <a:rPr lang="en-US" sz="3600" b="1" dirty="0"/>
              <a:t>John 16:1-3 </a:t>
            </a:r>
            <a:endParaRPr lang="en-US" sz="3600" b="1" dirty="0" smtClean="0"/>
          </a:p>
          <a:p>
            <a:r>
              <a:rPr lang="en-US" sz="3600" dirty="0" smtClean="0"/>
              <a:t>“</a:t>
            </a:r>
            <a:r>
              <a:rPr lang="en-US" sz="3600" dirty="0"/>
              <a:t>I have said all these things to you to keep you from falling away. </a:t>
            </a:r>
            <a:r>
              <a:rPr lang="en-US" sz="3600" baseline="30000" dirty="0"/>
              <a:t>2 </a:t>
            </a:r>
            <a:r>
              <a:rPr lang="en-US" sz="3600" dirty="0"/>
              <a:t>They will put you out of the synagogues. Indeed, the hour is coming when whoever kills you will think he is offering service to God. </a:t>
            </a:r>
            <a:r>
              <a:rPr lang="en-US" sz="3600" baseline="30000" dirty="0"/>
              <a:t>3 </a:t>
            </a:r>
            <a:r>
              <a:rPr lang="en-US" sz="3600" dirty="0"/>
              <a:t>And they will do these things because they have not known the Father, nor </a:t>
            </a:r>
            <a:r>
              <a:rPr lang="en-US" sz="3600" dirty="0" smtClean="0"/>
              <a:t>me”</a:t>
            </a:r>
          </a:p>
          <a:p>
            <a:endParaRPr lang="en-US" sz="3600" b="1" dirty="0"/>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89" y="267340"/>
            <a:ext cx="8433759" cy="4154983"/>
          </a:xfrm>
          <a:prstGeom prst="rect">
            <a:avLst/>
          </a:prstGeom>
        </p:spPr>
        <p:txBody>
          <a:bodyPr wrap="square">
            <a:spAutoFit/>
          </a:bodyPr>
          <a:lstStyle/>
          <a:p>
            <a:r>
              <a:rPr lang="en-US" sz="2400" dirty="0"/>
              <a:t>John 15:18-27 </a:t>
            </a:r>
            <a:r>
              <a:rPr lang="en-US" sz="2400" baseline="30000" dirty="0"/>
              <a:t> </a:t>
            </a:r>
            <a:endParaRPr lang="en-US" sz="2400" baseline="30000" dirty="0" smtClean="0"/>
          </a:p>
          <a:p>
            <a:r>
              <a:rPr lang="en-US" sz="2400" dirty="0" smtClean="0"/>
              <a:t>“</a:t>
            </a:r>
            <a:r>
              <a:rPr lang="en-US" sz="2400" dirty="0"/>
              <a:t>If the world hates you, know that it has hated me before it hated you. </a:t>
            </a:r>
            <a:r>
              <a:rPr lang="en-US" sz="2400" baseline="30000" dirty="0"/>
              <a:t>19 </a:t>
            </a:r>
            <a:r>
              <a:rPr lang="en-US" sz="2400" dirty="0"/>
              <a:t>If you were of the world, the world would love you as its own; but because you are not of the world, but I chose you out of the world, therefore the world hates you. </a:t>
            </a:r>
            <a:r>
              <a:rPr lang="en-US" sz="2400" baseline="30000" dirty="0"/>
              <a:t>20 </a:t>
            </a:r>
            <a:r>
              <a:rPr lang="en-US" sz="2400" dirty="0"/>
              <a:t>Remember the word that I said to you: ‘A servant is not greater than his master.’ If they persecuted me, they will also persecute you. If they kept my word, they will also keep yours. </a:t>
            </a:r>
            <a:r>
              <a:rPr lang="en-US" sz="2400" baseline="30000" dirty="0"/>
              <a:t>21 </a:t>
            </a:r>
            <a:r>
              <a:rPr lang="en-US" sz="2400" dirty="0"/>
              <a:t>But all these things they will do to you on account of my name, because they do not know him who sent me. </a:t>
            </a:r>
            <a:r>
              <a:rPr lang="en-US" sz="2400" baseline="30000" dirty="0"/>
              <a:t>22 </a:t>
            </a:r>
            <a:r>
              <a:rPr lang="en-US" sz="2400" dirty="0"/>
              <a:t>If I had not come and spoken to them, they would not have been guilty of sin, but now they have no excuse for their sin.</a:t>
            </a:r>
            <a:r>
              <a:rPr lang="en-US" sz="2400" dirty="0"/>
              <a:t> </a:t>
            </a:r>
            <a:r>
              <a:rPr lang="en-US" sz="2400" dirty="0" smtClean="0"/>
              <a:t> </a:t>
            </a:r>
            <a:endParaRPr lang="en-US" sz="2400" dirty="0"/>
          </a:p>
        </p:txBody>
      </p:sp>
    </p:spTree>
    <p:extLst>
      <p:ext uri="{BB962C8B-B14F-4D97-AF65-F5344CB8AC3E}">
        <p14:creationId xmlns:p14="http://schemas.microsoft.com/office/powerpoint/2010/main" val="39604311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35" y="289618"/>
            <a:ext cx="8411477" cy="4401205"/>
          </a:xfrm>
          <a:prstGeom prst="rect">
            <a:avLst/>
          </a:prstGeom>
        </p:spPr>
        <p:txBody>
          <a:bodyPr wrap="square">
            <a:spAutoFit/>
          </a:bodyPr>
          <a:lstStyle/>
          <a:p>
            <a:r>
              <a:rPr lang="en-US" sz="2800" baseline="30000" dirty="0"/>
              <a:t>23 </a:t>
            </a:r>
            <a:r>
              <a:rPr lang="en-US" sz="2800" dirty="0"/>
              <a:t>Whoever hates me hates my Father also. </a:t>
            </a:r>
            <a:r>
              <a:rPr lang="en-US" sz="2800" baseline="30000" dirty="0"/>
              <a:t>24 </a:t>
            </a:r>
            <a:r>
              <a:rPr lang="en-US" sz="2800" dirty="0"/>
              <a:t>If I had not done among them the works that no one else did, they would not be guilty of sin, but now they have seen and hated both me and my Father. </a:t>
            </a:r>
            <a:r>
              <a:rPr lang="en-US" sz="2800" baseline="30000" dirty="0"/>
              <a:t>25 </a:t>
            </a:r>
            <a:r>
              <a:rPr lang="en-US" sz="2800" dirty="0"/>
              <a:t>But the word that is written in their Law must be fulfilled: ‘They hated me without a cause.’</a:t>
            </a:r>
            <a:r>
              <a:rPr lang="en-US" sz="2800" baseline="30000" dirty="0"/>
              <a:t>26 </a:t>
            </a:r>
            <a:r>
              <a:rPr lang="en-US" sz="2800" dirty="0"/>
              <a:t>“But when the Helper comes, whom I will send to you from the Father, the Spirit of truth, who proceeds from the Father, he will bear witness about me. </a:t>
            </a:r>
            <a:r>
              <a:rPr lang="en-US" sz="2800" baseline="30000" dirty="0"/>
              <a:t>27 </a:t>
            </a:r>
            <a:r>
              <a:rPr lang="en-US" sz="2800" dirty="0"/>
              <a:t>And you also will bear witness, because you have been with me from the beginning.</a:t>
            </a:r>
            <a:endParaRPr lang="en-US" sz="2800" b="1" dirty="0"/>
          </a:p>
        </p:txBody>
      </p:sp>
    </p:spTree>
    <p:extLst>
      <p:ext uri="{BB962C8B-B14F-4D97-AF65-F5344CB8AC3E}">
        <p14:creationId xmlns:p14="http://schemas.microsoft.com/office/powerpoint/2010/main" val="39365485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359" y="311896"/>
            <a:ext cx="8288925" cy="4401205"/>
          </a:xfrm>
          <a:prstGeom prst="rect">
            <a:avLst/>
          </a:prstGeom>
        </p:spPr>
        <p:txBody>
          <a:bodyPr wrap="square">
            <a:spAutoFit/>
          </a:bodyPr>
          <a:lstStyle/>
          <a:p>
            <a:r>
              <a:rPr lang="en-US" sz="2800" b="1" dirty="0"/>
              <a:t>2 Corinthians 4:14-17 </a:t>
            </a:r>
            <a:endParaRPr lang="en-US" sz="2800" b="1" dirty="0" smtClean="0"/>
          </a:p>
          <a:p>
            <a:r>
              <a:rPr lang="en-US" sz="2800" dirty="0" smtClean="0"/>
              <a:t>knowing </a:t>
            </a:r>
            <a:r>
              <a:rPr lang="en-US" sz="2800" dirty="0"/>
              <a:t>that he who raised the Lord Jesus will raise us also with Jesus and bring us with you into his presence. </a:t>
            </a:r>
            <a:r>
              <a:rPr lang="en-US" sz="2800" baseline="30000" dirty="0"/>
              <a:t>15 </a:t>
            </a:r>
            <a:r>
              <a:rPr lang="en-US" sz="2800" dirty="0"/>
              <a:t>For it is all for your sake, so that as grace extends to more and more people it may increase thanksgiving, to the glory of God.</a:t>
            </a:r>
            <a:r>
              <a:rPr lang="en-US" sz="2800" baseline="30000" dirty="0"/>
              <a:t>16 </a:t>
            </a:r>
            <a:r>
              <a:rPr lang="en-US" sz="2800" dirty="0"/>
              <a:t>So we do not lose heart. Though our outer self is wasting away, our inner self is being renewed day by day. </a:t>
            </a:r>
            <a:r>
              <a:rPr lang="en-US" sz="2800" baseline="30000" dirty="0"/>
              <a:t>17 </a:t>
            </a:r>
            <a:r>
              <a:rPr lang="en-US" sz="2800" dirty="0"/>
              <a:t>For this light momentary affliction is preparing for us an eternal weight of glory beyond all </a:t>
            </a:r>
            <a:r>
              <a:rPr lang="en-US" sz="2800" dirty="0" smtClean="0"/>
              <a:t>comparison.</a:t>
            </a:r>
            <a:endParaRPr lang="en-US" sz="2800" b="1" dirty="0"/>
          </a:p>
        </p:txBody>
      </p:sp>
    </p:spTree>
    <p:extLst>
      <p:ext uri="{BB962C8B-B14F-4D97-AF65-F5344CB8AC3E}">
        <p14:creationId xmlns:p14="http://schemas.microsoft.com/office/powerpoint/2010/main" val="10004569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539" y="345313"/>
            <a:ext cx="8801413" cy="3508653"/>
          </a:xfrm>
          <a:prstGeom prst="rect">
            <a:avLst/>
          </a:prstGeom>
        </p:spPr>
        <p:txBody>
          <a:bodyPr wrap="square">
            <a:spAutoFit/>
          </a:bodyPr>
          <a:lstStyle/>
          <a:p>
            <a:pPr algn="ctr"/>
            <a:r>
              <a:rPr lang="en-US" sz="4800" b="1" dirty="0"/>
              <a:t>1 Corinthians 15:19</a:t>
            </a:r>
            <a:r>
              <a:rPr lang="en-US" sz="6000" b="1" dirty="0"/>
              <a:t> </a:t>
            </a:r>
            <a:endParaRPr lang="en-US" sz="6000" b="1" dirty="0" smtClean="0"/>
          </a:p>
          <a:p>
            <a:pPr algn="ctr"/>
            <a:r>
              <a:rPr lang="en-US" sz="5400" dirty="0" smtClean="0"/>
              <a:t>If </a:t>
            </a:r>
            <a:r>
              <a:rPr lang="en-US" sz="5400" dirty="0"/>
              <a:t>in Christ we have hope </a:t>
            </a:r>
            <a:r>
              <a:rPr lang="en-US" sz="5400" dirty="0" smtClean="0"/>
              <a:t>in </a:t>
            </a:r>
            <a:r>
              <a:rPr lang="en-US" sz="5400" dirty="0"/>
              <a:t>this life only, we are of all people most to be pitied.</a:t>
            </a:r>
            <a:endParaRPr lang="en-US" sz="5400" b="1" dirty="0"/>
          </a:p>
        </p:txBody>
      </p:sp>
    </p:spTree>
    <p:extLst>
      <p:ext uri="{BB962C8B-B14F-4D97-AF65-F5344CB8AC3E}">
        <p14:creationId xmlns:p14="http://schemas.microsoft.com/office/powerpoint/2010/main" val="38642638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513" y="334174"/>
            <a:ext cx="8400336" cy="4031873"/>
          </a:xfrm>
          <a:prstGeom prst="rect">
            <a:avLst/>
          </a:prstGeom>
        </p:spPr>
        <p:txBody>
          <a:bodyPr wrap="square">
            <a:spAutoFit/>
          </a:bodyPr>
          <a:lstStyle/>
          <a:p>
            <a:r>
              <a:rPr lang="en-US" sz="3200" b="1" dirty="0"/>
              <a:t>Romans 5:3-5 </a:t>
            </a:r>
            <a:endParaRPr lang="en-US" sz="3200" b="1" dirty="0" smtClean="0"/>
          </a:p>
          <a:p>
            <a:r>
              <a:rPr lang="en-US" sz="3200" dirty="0" smtClean="0"/>
              <a:t>Not </a:t>
            </a:r>
            <a:r>
              <a:rPr lang="en-US" sz="3200" dirty="0"/>
              <a:t>only that, but we rejoice in our sufferings, knowing that suffering produces endurance, </a:t>
            </a:r>
            <a:endParaRPr lang="en-US" sz="3200" dirty="0" smtClean="0"/>
          </a:p>
          <a:p>
            <a:r>
              <a:rPr lang="en-US" sz="3200" baseline="30000" dirty="0" smtClean="0"/>
              <a:t>4</a:t>
            </a:r>
            <a:r>
              <a:rPr lang="en-US" sz="3200" baseline="30000" dirty="0"/>
              <a:t> </a:t>
            </a:r>
            <a:r>
              <a:rPr lang="en-US" sz="3200" dirty="0"/>
              <a:t>and endurance produces character, and character produces hope, </a:t>
            </a:r>
            <a:r>
              <a:rPr lang="en-US" sz="3200" baseline="30000" dirty="0"/>
              <a:t>5 </a:t>
            </a:r>
            <a:r>
              <a:rPr lang="en-US" sz="3200" dirty="0"/>
              <a:t>and hope does not put us to shame, because God's love has been poured into our hearts through the Holy Spirit who has been given to us.</a:t>
            </a:r>
            <a:endParaRPr lang="en-US" sz="3200" b="1" dirty="0"/>
          </a:p>
        </p:txBody>
      </p:sp>
    </p:spTree>
    <p:extLst>
      <p:ext uri="{BB962C8B-B14F-4D97-AF65-F5344CB8AC3E}">
        <p14:creationId xmlns:p14="http://schemas.microsoft.com/office/powerpoint/2010/main" val="32841797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4157-ThinkstockPhotos-653967256.1200w.t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715084" y="170737"/>
            <a:ext cx="7780538" cy="1200329"/>
          </a:xfrm>
          <a:prstGeom prst="rect">
            <a:avLst/>
          </a:prstGeom>
          <a:noFill/>
        </p:spPr>
        <p:txBody>
          <a:bodyPr wrap="square" rtlCol="0">
            <a:spAutoFit/>
          </a:bodyPr>
          <a:lstStyle/>
          <a:p>
            <a:pPr algn="ctr"/>
            <a:r>
              <a:rPr lang="en-US" sz="7200" dirty="0" smtClean="0">
                <a:solidFill>
                  <a:srgbClr val="000000"/>
                </a:solidFill>
                <a:latin typeface="Bangla MN"/>
                <a:cs typeface="Bangla MN"/>
              </a:rPr>
              <a:t>Communion</a:t>
            </a:r>
            <a:endParaRPr lang="en-US" sz="7200" dirty="0">
              <a:solidFill>
                <a:srgbClr val="000000"/>
              </a:solidFill>
              <a:latin typeface="Bangla MN"/>
              <a:cs typeface="Bangla MN"/>
            </a:endParaRPr>
          </a:p>
        </p:txBody>
      </p:sp>
    </p:spTree>
    <p:extLst>
      <p:ext uri="{BB962C8B-B14F-4D97-AF65-F5344CB8AC3E}">
        <p14:creationId xmlns:p14="http://schemas.microsoft.com/office/powerpoint/2010/main" val="3942106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8" name="Picture 7" descr="32349871_10156356150821703_5634077561328762880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000" y="323035"/>
            <a:ext cx="7419926" cy="4466798"/>
          </a:xfrm>
          <a:prstGeom prst="rect">
            <a:avLst/>
          </a:prstGeom>
        </p:spPr>
      </p:pic>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244" y="211645"/>
            <a:ext cx="8623157" cy="4932346"/>
          </a:xfrm>
          <a:prstGeom prst="rect">
            <a:avLst/>
          </a:prstGeom>
        </p:spPr>
        <p:txBody>
          <a:bodyPr wrap="square">
            <a:spAutoFit/>
          </a:bodyPr>
          <a:lstStyle/>
          <a:p>
            <a:r>
              <a:rPr lang="en-US" sz="2400" b="1" dirty="0"/>
              <a:t>2 Corinthians 4:7-10</a:t>
            </a:r>
            <a:r>
              <a:rPr lang="en-US" sz="2400" dirty="0"/>
              <a:t> </a:t>
            </a:r>
            <a:endParaRPr lang="en-US" sz="2400" dirty="0" smtClean="0"/>
          </a:p>
          <a:p>
            <a:r>
              <a:rPr lang="en-US" sz="2800" dirty="0" smtClean="0"/>
              <a:t>For </a:t>
            </a:r>
            <a:r>
              <a:rPr lang="en-US" sz="2800" dirty="0"/>
              <a:t>God, who said, “Let light shine out of darkness,” has shone in our hearts to give the light of the knowledge of the glory of God in the face of Jesus Christ</a:t>
            </a:r>
            <a:r>
              <a:rPr lang="en-US" sz="2800" dirty="0" smtClean="0"/>
              <a:t>.</a:t>
            </a:r>
            <a:r>
              <a:rPr lang="en-US" sz="2800" b="1" dirty="0"/>
              <a:t> </a:t>
            </a:r>
            <a:r>
              <a:rPr lang="en-US" sz="2800" b="1" baseline="30000" dirty="0"/>
              <a:t>7</a:t>
            </a:r>
            <a:r>
              <a:rPr lang="en-US" sz="2800" dirty="0"/>
              <a:t>But we have this treasure in jars of clay, to show that the surpassing power belongs to God and not to us. </a:t>
            </a:r>
            <a:r>
              <a:rPr lang="en-US" sz="2800" baseline="30000" dirty="0"/>
              <a:t>8 </a:t>
            </a:r>
            <a:r>
              <a:rPr lang="en-US" sz="2800" dirty="0"/>
              <a:t>We are afflicted in every way, but not crushed; perplexed, but not driven to despair;</a:t>
            </a:r>
            <a:r>
              <a:rPr lang="en-US" sz="2800" baseline="30000" dirty="0"/>
              <a:t>9 </a:t>
            </a:r>
            <a:r>
              <a:rPr lang="en-US" sz="2800" dirty="0"/>
              <a:t>persecuted, but not forsaken; struck down, but not destroyed; </a:t>
            </a:r>
            <a:r>
              <a:rPr lang="en-US" sz="2800" baseline="30000" dirty="0"/>
              <a:t>10 </a:t>
            </a:r>
            <a:r>
              <a:rPr lang="en-US" sz="2800" dirty="0"/>
              <a:t>always carrying in the body the death of Jesus, so that the life of Jesus may also be manifested in our bodies.</a:t>
            </a:r>
            <a:endParaRPr lang="en-US" sz="2800" b="1" dirty="0"/>
          </a:p>
        </p:txBody>
      </p:sp>
    </p:spTree>
    <p:extLst>
      <p:ext uri="{BB962C8B-B14F-4D97-AF65-F5344CB8AC3E}">
        <p14:creationId xmlns:p14="http://schemas.microsoft.com/office/powerpoint/2010/main" val="8284742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4451" y="1581759"/>
            <a:ext cx="3320026" cy="369332"/>
          </a:xfrm>
          <a:prstGeom prst="rect">
            <a:avLst/>
          </a:prstGeom>
          <a:noFill/>
        </p:spPr>
        <p:txBody>
          <a:bodyPr wrap="square" rtlCol="0">
            <a:spAutoFit/>
          </a:bodyPr>
          <a:lstStyle/>
          <a:p>
            <a:r>
              <a:rPr lang="en-US" u="sng" dirty="0">
                <a:hlinkClick r:id="rId2"/>
              </a:rPr>
              <a:t>https://youtu.be/</a:t>
            </a:r>
            <a:r>
              <a:rPr lang="en-US" u="sng" dirty="0" smtClean="0">
                <a:hlinkClick r:id="rId2"/>
              </a:rPr>
              <a:t>3QCkBL2DfVg</a:t>
            </a:r>
            <a:endParaRPr lang="en-US" u="sng" dirty="0" smtClean="0"/>
          </a:p>
        </p:txBody>
      </p:sp>
    </p:spTree>
    <p:extLst>
      <p:ext uri="{BB962C8B-B14F-4D97-AF65-F5344CB8AC3E}">
        <p14:creationId xmlns:p14="http://schemas.microsoft.com/office/powerpoint/2010/main" val="6478461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230" y="300758"/>
            <a:ext cx="8534029" cy="3724097"/>
          </a:xfrm>
          <a:prstGeom prst="rect">
            <a:avLst/>
          </a:prstGeom>
        </p:spPr>
        <p:txBody>
          <a:bodyPr wrap="square">
            <a:spAutoFit/>
          </a:bodyPr>
          <a:lstStyle/>
          <a:p>
            <a:pPr algn="ctr"/>
            <a:r>
              <a:rPr lang="en-US" sz="4400" b="1" dirty="0"/>
              <a:t>Romans 15:13 </a:t>
            </a:r>
            <a:endParaRPr lang="en-US" sz="4400" b="1" dirty="0" smtClean="0"/>
          </a:p>
          <a:p>
            <a:pPr algn="ctr"/>
            <a:r>
              <a:rPr lang="en-US" sz="4800" dirty="0" smtClean="0"/>
              <a:t>May </a:t>
            </a:r>
            <a:r>
              <a:rPr lang="en-US" sz="4800" dirty="0"/>
              <a:t>the God of hope fill you with all joy and peace in believing, </a:t>
            </a:r>
            <a:r>
              <a:rPr lang="en-US" sz="4800" dirty="0" smtClean="0"/>
              <a:t>so </a:t>
            </a:r>
            <a:r>
              <a:rPr lang="en-US" sz="4800" dirty="0"/>
              <a:t>that by the power of the Holy Spirit you may abound in hope.</a:t>
            </a:r>
            <a:endParaRPr lang="en-US" sz="4800" b="1" dirty="0"/>
          </a:p>
        </p:txBody>
      </p:sp>
    </p:spTree>
    <p:extLst>
      <p:ext uri="{BB962C8B-B14F-4D97-AF65-F5344CB8AC3E}">
        <p14:creationId xmlns:p14="http://schemas.microsoft.com/office/powerpoint/2010/main" val="39461967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8" name="Picture 7" descr="32349871_10156356150821703_5634077561328762880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000" y="323035"/>
            <a:ext cx="7419926" cy="4466798"/>
          </a:xfrm>
          <a:prstGeom prst="rect">
            <a:avLst/>
          </a:prstGeom>
        </p:spPr>
      </p:pic>
    </p:spTree>
    <p:extLst>
      <p:ext uri="{BB962C8B-B14F-4D97-AF65-F5344CB8AC3E}">
        <p14:creationId xmlns:p14="http://schemas.microsoft.com/office/powerpoint/2010/main" val="31665013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9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462" y="334175"/>
            <a:ext cx="7754156" cy="4524316"/>
          </a:xfrm>
          <a:prstGeom prst="rect">
            <a:avLst/>
          </a:prstGeom>
        </p:spPr>
        <p:txBody>
          <a:bodyPr wrap="square">
            <a:spAutoFit/>
          </a:bodyPr>
          <a:lstStyle/>
          <a:p>
            <a:r>
              <a:rPr lang="en-US" sz="3600" b="1" dirty="0"/>
              <a:t>1 Peter 4:1-2 </a:t>
            </a:r>
            <a:endParaRPr lang="en-US" sz="3600" b="1" dirty="0" smtClean="0"/>
          </a:p>
          <a:p>
            <a:r>
              <a:rPr lang="en-US" sz="3600" dirty="0" smtClean="0"/>
              <a:t>Since </a:t>
            </a:r>
            <a:r>
              <a:rPr lang="en-US" sz="3600" dirty="0"/>
              <a:t>therefore Christ suffered in the flesh, arm yourselves with the same way of thinking, for whoever has suffered in the flesh has ceased from sin, </a:t>
            </a:r>
            <a:r>
              <a:rPr lang="en-US" sz="3600" b="1" baseline="30000" dirty="0" smtClean="0"/>
              <a:t>2</a:t>
            </a:r>
            <a:r>
              <a:rPr lang="en-US" sz="3600" b="1" baseline="30000" dirty="0"/>
              <a:t> </a:t>
            </a:r>
            <a:r>
              <a:rPr lang="en-US" sz="3600" dirty="0"/>
              <a:t>so as to live for the rest of the time in the flesh no longer for human passions but for the will of God.</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218" y="334175"/>
            <a:ext cx="8288926" cy="4524315"/>
          </a:xfrm>
          <a:prstGeom prst="rect">
            <a:avLst/>
          </a:prstGeom>
        </p:spPr>
        <p:txBody>
          <a:bodyPr wrap="square">
            <a:spAutoFit/>
          </a:bodyPr>
          <a:lstStyle/>
          <a:p>
            <a:r>
              <a:rPr lang="en-US" sz="3200" b="1" dirty="0"/>
              <a:t>1 Peter 4:12-14</a:t>
            </a:r>
            <a:r>
              <a:rPr lang="en-US" sz="3200" dirty="0"/>
              <a:t> </a:t>
            </a:r>
            <a:endParaRPr lang="en-US" sz="3200" dirty="0" smtClean="0"/>
          </a:p>
          <a:p>
            <a:r>
              <a:rPr lang="en-US" sz="3200" dirty="0" smtClean="0"/>
              <a:t>Beloved</a:t>
            </a:r>
            <a:r>
              <a:rPr lang="en-US" sz="3200" dirty="0"/>
              <a:t>, do not be surprised at the fiery trial when it comes upon you to test you, as though something strange were happening to you</a:t>
            </a:r>
            <a:r>
              <a:rPr lang="en-US" sz="3200" dirty="0" smtClean="0"/>
              <a:t>.</a:t>
            </a:r>
            <a:r>
              <a:rPr lang="en-US" sz="3200" b="1" baseline="30000" dirty="0" smtClean="0"/>
              <a:t>13</a:t>
            </a:r>
            <a:r>
              <a:rPr lang="en-US" sz="3200" b="1" baseline="30000" dirty="0"/>
              <a:t> </a:t>
            </a:r>
            <a:r>
              <a:rPr lang="en-US" sz="3200" dirty="0"/>
              <a:t>But rejoice insofar as you share Christ's sufferings, that you may also rejoice and be glad when his glory is revealed. </a:t>
            </a:r>
            <a:r>
              <a:rPr lang="en-US" sz="3200" b="1" baseline="30000" dirty="0"/>
              <a:t>14 </a:t>
            </a:r>
            <a:r>
              <a:rPr lang="en-US" sz="3200" dirty="0"/>
              <a:t>If you are insulted for the name of Christ, you are blessed, because the Spirit of glory and of God rests upon you. </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2487" y="456706"/>
            <a:ext cx="8054965" cy="3970318"/>
          </a:xfrm>
          <a:prstGeom prst="rect">
            <a:avLst/>
          </a:prstGeom>
        </p:spPr>
        <p:txBody>
          <a:bodyPr wrap="square">
            <a:spAutoFit/>
          </a:bodyPr>
          <a:lstStyle/>
          <a:p>
            <a:r>
              <a:rPr lang="en-US" sz="3600" b="1" dirty="0"/>
              <a:t>Matthew 5:11-12 </a:t>
            </a:r>
            <a:endParaRPr lang="en-US" sz="3600" b="1" dirty="0" smtClean="0"/>
          </a:p>
          <a:p>
            <a:r>
              <a:rPr lang="en-US" sz="3600" dirty="0" smtClean="0"/>
              <a:t>“</a:t>
            </a:r>
            <a:r>
              <a:rPr lang="en-US" sz="3600" dirty="0"/>
              <a:t>Blessed are you when others revile you and persecute you and utter all kinds of evil against you falsely on my account. </a:t>
            </a:r>
            <a:r>
              <a:rPr lang="en-US" sz="3600" dirty="0" smtClean="0"/>
              <a:t> </a:t>
            </a:r>
            <a:r>
              <a:rPr lang="en-US" sz="3600" baseline="30000" dirty="0" smtClean="0"/>
              <a:t>12</a:t>
            </a:r>
            <a:r>
              <a:rPr lang="en-US" sz="3600" baseline="30000" dirty="0"/>
              <a:t> </a:t>
            </a:r>
            <a:r>
              <a:rPr lang="en-US" sz="3600" dirty="0"/>
              <a:t>Rejoice and be glad, for your reward is great in heaven, for so they persecuted the prophets who were before </a:t>
            </a:r>
            <a:r>
              <a:rPr lang="en-US" sz="3600" dirty="0" smtClean="0"/>
              <a:t>you”</a:t>
            </a:r>
            <a:endParaRPr lang="en-US" sz="3600" b="1"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311949" y="189365"/>
            <a:ext cx="8600875" cy="4832093"/>
          </a:xfrm>
          <a:prstGeom prst="rect">
            <a:avLst/>
          </a:prstGeom>
        </p:spPr>
        <p:txBody>
          <a:bodyPr wrap="square">
            <a:spAutoFit/>
          </a:bodyPr>
          <a:lstStyle/>
          <a:p>
            <a:r>
              <a:rPr lang="en-US" sz="2800" b="1" dirty="0"/>
              <a:t>1 Peter 4:15-19 </a:t>
            </a:r>
            <a:endParaRPr lang="en-US" sz="2800" b="1" dirty="0" smtClean="0"/>
          </a:p>
          <a:p>
            <a:r>
              <a:rPr lang="en-US" sz="2800" dirty="0" smtClean="0"/>
              <a:t>But</a:t>
            </a:r>
            <a:r>
              <a:rPr lang="en-US" sz="2800" dirty="0"/>
              <a:t> let none of you suffer as a murderer or a thief or an evildoer or as a meddler. </a:t>
            </a:r>
            <a:r>
              <a:rPr lang="en-US" sz="2800" b="1" baseline="30000" dirty="0"/>
              <a:t>16 </a:t>
            </a:r>
            <a:r>
              <a:rPr lang="en-US" sz="2800" dirty="0"/>
              <a:t>Yet if anyone suffers as a Christian, let him not be ashamed, but let him glorify God in that name. </a:t>
            </a:r>
            <a:r>
              <a:rPr lang="en-US" sz="2800" b="1" baseline="30000" dirty="0"/>
              <a:t>17 </a:t>
            </a:r>
            <a:r>
              <a:rPr lang="en-US" sz="2800" dirty="0"/>
              <a:t>For it is time for judgment to begin at the household of God; and if it begins with us, what will be the outcome for those who do not obey the gospel of God? </a:t>
            </a:r>
            <a:r>
              <a:rPr lang="en-US" sz="2800" b="1" baseline="30000" dirty="0"/>
              <a:t>18 </a:t>
            </a:r>
            <a:r>
              <a:rPr lang="en-US" sz="2800" dirty="0"/>
              <a:t>And “If the righteous is scarcely saved, what will become of the ungodly and the sinner?” </a:t>
            </a:r>
            <a:r>
              <a:rPr lang="en-US" sz="2800" b="1" baseline="30000" dirty="0"/>
              <a:t>19 </a:t>
            </a:r>
            <a:r>
              <a:rPr lang="en-US" sz="2800" dirty="0"/>
              <a:t>Therefore let those who suffer according to God's will entrust their souls to a faithful Creator while doing good.</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077" y="334175"/>
            <a:ext cx="8322349" cy="4524315"/>
          </a:xfrm>
          <a:prstGeom prst="rect">
            <a:avLst/>
          </a:prstGeom>
        </p:spPr>
        <p:txBody>
          <a:bodyPr wrap="square">
            <a:spAutoFit/>
          </a:bodyPr>
          <a:lstStyle/>
          <a:p>
            <a:r>
              <a:rPr lang="en-US" sz="3200" b="1" dirty="0"/>
              <a:t>Hebrews 5:7-9 </a:t>
            </a:r>
            <a:endParaRPr lang="en-US" sz="3200" b="1" dirty="0" smtClean="0"/>
          </a:p>
          <a:p>
            <a:r>
              <a:rPr lang="en-US" sz="3200" dirty="0" smtClean="0"/>
              <a:t>In </a:t>
            </a:r>
            <a:r>
              <a:rPr lang="en-US" sz="3200" dirty="0"/>
              <a:t>the days of his flesh, Jesus offered up prayers and supplications, with loud cries and tears, to him who was able to save him from death, and </a:t>
            </a:r>
            <a:r>
              <a:rPr lang="en-US" sz="3200" dirty="0" smtClean="0"/>
              <a:t> he </a:t>
            </a:r>
            <a:r>
              <a:rPr lang="en-US" sz="3200" dirty="0"/>
              <a:t>was heard because of his reverence. </a:t>
            </a:r>
            <a:r>
              <a:rPr lang="en-US" sz="3200" dirty="0" smtClean="0"/>
              <a:t>   </a:t>
            </a:r>
            <a:r>
              <a:rPr lang="en-US" sz="3200" baseline="30000" dirty="0" smtClean="0"/>
              <a:t>8</a:t>
            </a:r>
            <a:r>
              <a:rPr lang="en-US" sz="3200" baseline="30000" dirty="0"/>
              <a:t> </a:t>
            </a:r>
            <a:r>
              <a:rPr lang="en-US" sz="3200" dirty="0"/>
              <a:t>Although he was a son, he learned obedience through what he suffered. </a:t>
            </a:r>
            <a:r>
              <a:rPr lang="en-US" sz="3200" baseline="30000" dirty="0"/>
              <a:t>9 </a:t>
            </a:r>
            <a:r>
              <a:rPr lang="en-US" sz="3200" dirty="0"/>
              <a:t>And being made perfect, he became the source of eternal salvation to all who obey </a:t>
            </a:r>
            <a:r>
              <a:rPr lang="en-US" sz="3200" dirty="0" smtClean="0"/>
              <a:t>him.</a:t>
            </a:r>
            <a:endParaRPr lang="en-US" sz="32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89" y="160160"/>
            <a:ext cx="8456041" cy="5016757"/>
          </a:xfrm>
          <a:prstGeom prst="rect">
            <a:avLst/>
          </a:prstGeom>
        </p:spPr>
        <p:txBody>
          <a:bodyPr wrap="square">
            <a:spAutoFit/>
          </a:bodyPr>
          <a:lstStyle/>
          <a:p>
            <a:r>
              <a:rPr lang="en-US" sz="2800" b="1" dirty="0"/>
              <a:t>Mark 8:31-33</a:t>
            </a:r>
            <a:r>
              <a:rPr lang="en-US" sz="2800" dirty="0"/>
              <a:t> </a:t>
            </a:r>
            <a:endParaRPr lang="en-US" sz="2800" dirty="0" smtClean="0"/>
          </a:p>
          <a:p>
            <a:r>
              <a:rPr lang="en-US" sz="3200" dirty="0" smtClean="0"/>
              <a:t>And </a:t>
            </a:r>
            <a:r>
              <a:rPr lang="en-US" sz="3200" dirty="0"/>
              <a:t>he began to teach them that the Son of Man must suffer many things and be rejected by the elders and the chief priests and the scribes and be killed, and after three days rise again. </a:t>
            </a:r>
            <a:r>
              <a:rPr lang="en-US" sz="3200" baseline="30000" dirty="0"/>
              <a:t>32 </a:t>
            </a:r>
            <a:r>
              <a:rPr lang="en-US" sz="3200" dirty="0"/>
              <a:t>And he said this plainly. And Peter took him aside and began to rebuke him. </a:t>
            </a:r>
            <a:r>
              <a:rPr lang="en-US" sz="3200" baseline="30000" dirty="0"/>
              <a:t>33 </a:t>
            </a:r>
            <a:r>
              <a:rPr lang="en-US" sz="3200" dirty="0"/>
              <a:t>But turning and seeing his disciples, he rebuked Peter and said, “Get behind me, Satan! For you are not setting your mind on the things of God, but on the things of man.”</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077" y="300757"/>
            <a:ext cx="8322349" cy="4401205"/>
          </a:xfrm>
          <a:prstGeom prst="rect">
            <a:avLst/>
          </a:prstGeom>
        </p:spPr>
        <p:txBody>
          <a:bodyPr wrap="square">
            <a:spAutoFit/>
          </a:bodyPr>
          <a:lstStyle/>
          <a:p>
            <a:r>
              <a:rPr lang="en-US" sz="4000" b="1" dirty="0"/>
              <a:t>Matthew 10:21-22 </a:t>
            </a:r>
            <a:r>
              <a:rPr lang="en-US" sz="4000" dirty="0"/>
              <a:t>Brother will deliver brother over to death, and the father his child, and children will rise against parents and have them put to death, </a:t>
            </a:r>
            <a:r>
              <a:rPr lang="en-US" sz="4000" baseline="30000" dirty="0"/>
              <a:t>22 </a:t>
            </a:r>
            <a:r>
              <a:rPr lang="en-US" sz="4000" dirty="0"/>
              <a:t>and you will be hated by all for my name's sake. But the one who endures to the end will be saved. </a:t>
            </a:r>
            <a:endParaRPr lang="en-US" sz="40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22073</TotalTime>
  <Words>252</Words>
  <Application>Microsoft Macintosh PowerPoint</Application>
  <PresentationFormat>On-screen Show (16:9)</PresentationFormat>
  <Paragraphs>50</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798</cp:revision>
  <dcterms:created xsi:type="dcterms:W3CDTF">2016-08-27T22:55:59Z</dcterms:created>
  <dcterms:modified xsi:type="dcterms:W3CDTF">2020-01-18T23:14:40Z</dcterms:modified>
</cp:coreProperties>
</file>