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376" r:id="rId2"/>
    <p:sldId id="397" r:id="rId3"/>
    <p:sldId id="398" r:id="rId4"/>
    <p:sldId id="420" r:id="rId5"/>
    <p:sldId id="354" r:id="rId6"/>
    <p:sldId id="335" r:id="rId7"/>
    <p:sldId id="369" r:id="rId8"/>
    <p:sldId id="345" r:id="rId9"/>
    <p:sldId id="305" r:id="rId10"/>
    <p:sldId id="399" r:id="rId11"/>
    <p:sldId id="380" r:id="rId12"/>
    <p:sldId id="421" r:id="rId13"/>
    <p:sldId id="422" r:id="rId14"/>
    <p:sldId id="423" r:id="rId15"/>
    <p:sldId id="427" r:id="rId16"/>
    <p:sldId id="426" r:id="rId17"/>
    <p:sldId id="425" r:id="rId18"/>
    <p:sldId id="428"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19" d="100"/>
          <a:sy n="119" d="100"/>
        </p:scale>
        <p:origin x="-112" y="-23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12/14/19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12/14/19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69"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570" y="416175"/>
            <a:ext cx="8356874" cy="4247317"/>
          </a:xfrm>
          <a:prstGeom prst="rect">
            <a:avLst/>
          </a:prstGeom>
        </p:spPr>
        <p:txBody>
          <a:bodyPr wrap="square">
            <a:spAutoFit/>
          </a:bodyPr>
          <a:lstStyle/>
          <a:p>
            <a:r>
              <a:rPr lang="en-US" sz="5400" b="1" dirty="0"/>
              <a:t>Galatians 5:21</a:t>
            </a:r>
            <a:r>
              <a:rPr lang="en-US" sz="5400" dirty="0"/>
              <a:t> </a:t>
            </a:r>
            <a:endParaRPr lang="en-US" sz="5400" dirty="0" smtClean="0"/>
          </a:p>
          <a:p>
            <a:r>
              <a:rPr lang="en-US" sz="5400" dirty="0" smtClean="0"/>
              <a:t>“</a:t>
            </a:r>
            <a:r>
              <a:rPr lang="en-US" sz="5400" dirty="0"/>
              <a:t>I warn you, as I warned you before, that those who do such things will not inherit the kingdom of God”.</a:t>
            </a:r>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261" y="234766"/>
            <a:ext cx="8292837" cy="4154983"/>
          </a:xfrm>
          <a:prstGeom prst="rect">
            <a:avLst/>
          </a:prstGeom>
        </p:spPr>
        <p:txBody>
          <a:bodyPr wrap="square">
            <a:spAutoFit/>
          </a:bodyPr>
          <a:lstStyle/>
          <a:p>
            <a:pPr algn="ctr"/>
            <a:r>
              <a:rPr lang="en-US" sz="4400" b="1" dirty="0"/>
              <a:t>Galatians 5:22–</a:t>
            </a:r>
            <a:r>
              <a:rPr lang="en-US" sz="4400" b="1" dirty="0" smtClean="0"/>
              <a:t>23</a:t>
            </a:r>
            <a:endParaRPr lang="en-US" sz="4400" dirty="0"/>
          </a:p>
          <a:p>
            <a:pPr algn="ctr"/>
            <a:r>
              <a:rPr lang="en-US" sz="4400" dirty="0" smtClean="0"/>
              <a:t>But </a:t>
            </a:r>
            <a:r>
              <a:rPr lang="en-US" sz="4400" dirty="0"/>
              <a:t>the fruit of the Spirit is love, joy</a:t>
            </a:r>
            <a:r>
              <a:rPr lang="en-US" sz="4400" dirty="0" smtClean="0"/>
              <a:t>, peace</a:t>
            </a:r>
            <a:r>
              <a:rPr lang="en-US" sz="4400" dirty="0"/>
              <a:t>, </a:t>
            </a:r>
            <a:r>
              <a:rPr lang="en-US" sz="4400" dirty="0" smtClean="0"/>
              <a:t> forbearance</a:t>
            </a:r>
            <a:r>
              <a:rPr lang="en-US" sz="4400" dirty="0"/>
              <a:t>, kindness, goodness, faithfulness, </a:t>
            </a:r>
            <a:r>
              <a:rPr lang="en-US" sz="4400" baseline="30000" dirty="0"/>
              <a:t>23</a:t>
            </a:r>
            <a:r>
              <a:rPr lang="en-US" sz="4400" dirty="0"/>
              <a:t>gentleness and </a:t>
            </a:r>
            <a:r>
              <a:rPr lang="en-US" sz="4400" dirty="0" smtClean="0"/>
              <a:t> self-control</a:t>
            </a:r>
            <a:r>
              <a:rPr lang="en-US" sz="4400" dirty="0"/>
              <a:t>. </a:t>
            </a:r>
            <a:r>
              <a:rPr lang="en-US" sz="4400" dirty="0" smtClean="0"/>
              <a:t> Against </a:t>
            </a:r>
            <a:r>
              <a:rPr lang="en-US" sz="4400" dirty="0"/>
              <a:t>such things there is no law. </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223" y="405504"/>
            <a:ext cx="8314183" cy="4247317"/>
          </a:xfrm>
          <a:prstGeom prst="rect">
            <a:avLst/>
          </a:prstGeom>
        </p:spPr>
        <p:txBody>
          <a:bodyPr wrap="square">
            <a:spAutoFit/>
          </a:bodyPr>
          <a:lstStyle/>
          <a:p>
            <a:r>
              <a:rPr lang="en-US" sz="5400" b="1" dirty="0"/>
              <a:t>Romans 5:5</a:t>
            </a:r>
            <a:r>
              <a:rPr lang="en-US" sz="5400" b="1" baseline="30000" dirty="0"/>
              <a:t> </a:t>
            </a:r>
            <a:endParaRPr lang="en-US" sz="5400" b="1" baseline="30000" dirty="0" smtClean="0"/>
          </a:p>
          <a:p>
            <a:r>
              <a:rPr lang="en-US" sz="5400" dirty="0" smtClean="0"/>
              <a:t>…</a:t>
            </a:r>
            <a:r>
              <a:rPr lang="en-US" sz="5400" dirty="0"/>
              <a:t>….God's love has been poured into our hearts through the Holy Spirit who has been given to us</a:t>
            </a:r>
            <a:r>
              <a:rPr lang="en-US" sz="5400" dirty="0"/>
              <a:t> </a:t>
            </a:r>
          </a:p>
        </p:txBody>
      </p:sp>
    </p:spTree>
    <p:extLst>
      <p:ext uri="{BB962C8B-B14F-4D97-AF65-F5344CB8AC3E}">
        <p14:creationId xmlns:p14="http://schemas.microsoft.com/office/powerpoint/2010/main" val="39604311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187" y="266779"/>
            <a:ext cx="8570332" cy="4154983"/>
          </a:xfrm>
          <a:prstGeom prst="rect">
            <a:avLst/>
          </a:prstGeom>
        </p:spPr>
        <p:txBody>
          <a:bodyPr wrap="square">
            <a:spAutoFit/>
          </a:bodyPr>
          <a:lstStyle/>
          <a:p>
            <a:r>
              <a:rPr lang="en-US" sz="4400" b="1" dirty="0"/>
              <a:t>Romans 12:1 </a:t>
            </a:r>
            <a:endParaRPr lang="en-US" sz="4400" b="1" dirty="0" smtClean="0"/>
          </a:p>
          <a:p>
            <a:r>
              <a:rPr lang="en-US" sz="4400" dirty="0" smtClean="0"/>
              <a:t>I </a:t>
            </a:r>
            <a:r>
              <a:rPr lang="en-US" sz="4400" dirty="0"/>
              <a:t>appeal to you therefore, brothers, by the mercies of God, to present your bodies as a living sacrifice, holy and acceptable to God, which is your spiritual worship.</a:t>
            </a:r>
            <a:endParaRPr lang="en-US" sz="4400" b="1" dirty="0"/>
          </a:p>
        </p:txBody>
      </p:sp>
    </p:spTree>
    <p:extLst>
      <p:ext uri="{BB962C8B-B14F-4D97-AF65-F5344CB8AC3E}">
        <p14:creationId xmlns:p14="http://schemas.microsoft.com/office/powerpoint/2010/main" val="39365485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551" y="213424"/>
            <a:ext cx="8420912" cy="4832092"/>
          </a:xfrm>
          <a:prstGeom prst="rect">
            <a:avLst/>
          </a:prstGeom>
        </p:spPr>
        <p:txBody>
          <a:bodyPr wrap="square">
            <a:spAutoFit/>
          </a:bodyPr>
          <a:lstStyle/>
          <a:p>
            <a:pPr algn="ctr"/>
            <a:r>
              <a:rPr lang="en-US" sz="4400" b="1" dirty="0"/>
              <a:t>2 Corinthians 3:18 </a:t>
            </a:r>
            <a:endParaRPr lang="en-US" sz="4400" b="1" dirty="0" smtClean="0"/>
          </a:p>
          <a:p>
            <a:pPr algn="ctr"/>
            <a:r>
              <a:rPr lang="en-US" sz="4400" dirty="0" smtClean="0"/>
              <a:t>And </a:t>
            </a:r>
            <a:r>
              <a:rPr lang="en-US" sz="4400" dirty="0"/>
              <a:t>we all, with unveiled face, </a:t>
            </a:r>
            <a:r>
              <a:rPr lang="en-US" sz="4400" dirty="0" smtClean="0"/>
              <a:t> beholding</a:t>
            </a:r>
            <a:r>
              <a:rPr lang="en-US" sz="4400" dirty="0"/>
              <a:t> the glory of the Lord, </a:t>
            </a:r>
            <a:endParaRPr lang="en-US" sz="4400" dirty="0" smtClean="0"/>
          </a:p>
          <a:p>
            <a:pPr algn="ctr"/>
            <a:r>
              <a:rPr lang="en-US" sz="4400" dirty="0" smtClean="0"/>
              <a:t>are </a:t>
            </a:r>
            <a:r>
              <a:rPr lang="en-US" sz="4400" dirty="0"/>
              <a:t>being transformed into the same image from one degree of glory to another.  For this comes from the Lord who is the Spirit.</a:t>
            </a:r>
            <a:endParaRPr lang="en-US" sz="4400" b="1" dirty="0"/>
          </a:p>
        </p:txBody>
      </p:sp>
    </p:spTree>
    <p:extLst>
      <p:ext uri="{BB962C8B-B14F-4D97-AF65-F5344CB8AC3E}">
        <p14:creationId xmlns:p14="http://schemas.microsoft.com/office/powerpoint/2010/main" val="10004569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915" y="373491"/>
            <a:ext cx="8228799" cy="4708981"/>
          </a:xfrm>
          <a:prstGeom prst="rect">
            <a:avLst/>
          </a:prstGeom>
        </p:spPr>
        <p:txBody>
          <a:bodyPr wrap="square">
            <a:spAutoFit/>
          </a:bodyPr>
          <a:lstStyle/>
          <a:p>
            <a:r>
              <a:rPr lang="en-US" sz="6000" b="1" dirty="0"/>
              <a:t>John 16:14</a:t>
            </a:r>
            <a:r>
              <a:rPr lang="en-US" sz="6000" b="1" baseline="30000" dirty="0"/>
              <a:t> </a:t>
            </a:r>
            <a:endParaRPr lang="en-US" sz="6000" b="1" baseline="30000" dirty="0" smtClean="0"/>
          </a:p>
          <a:p>
            <a:r>
              <a:rPr lang="en-US" sz="6000" dirty="0" smtClean="0"/>
              <a:t>He </a:t>
            </a:r>
            <a:r>
              <a:rPr lang="en-US" sz="6000" dirty="0"/>
              <a:t>will glorify me, for he will take what is mine and declare it to you.</a:t>
            </a:r>
            <a:endParaRPr lang="en-US" sz="6000" b="1" dirty="0"/>
          </a:p>
          <a:p>
            <a:r>
              <a:rPr lang="en-US" sz="6000" dirty="0"/>
              <a:t> </a:t>
            </a:r>
          </a:p>
        </p:txBody>
      </p:sp>
    </p:spTree>
    <p:extLst>
      <p:ext uri="{BB962C8B-B14F-4D97-AF65-F5344CB8AC3E}">
        <p14:creationId xmlns:p14="http://schemas.microsoft.com/office/powerpoint/2010/main" val="38642638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261" y="405504"/>
            <a:ext cx="8260819" cy="4955203"/>
          </a:xfrm>
          <a:prstGeom prst="rect">
            <a:avLst/>
          </a:prstGeom>
        </p:spPr>
        <p:txBody>
          <a:bodyPr wrap="square">
            <a:spAutoFit/>
          </a:bodyPr>
          <a:lstStyle/>
          <a:p>
            <a:r>
              <a:rPr lang="en-US" sz="4800" b="1" dirty="0"/>
              <a:t>John 14:26 </a:t>
            </a:r>
            <a:endParaRPr lang="en-US" sz="4800" b="1" baseline="30000" dirty="0"/>
          </a:p>
          <a:p>
            <a:r>
              <a:rPr lang="en-US" sz="4400" dirty="0" smtClean="0"/>
              <a:t>But </a:t>
            </a:r>
            <a:r>
              <a:rPr lang="en-US" sz="4400" dirty="0"/>
              <a:t>the Helper, the Holy Spirit, </a:t>
            </a:r>
            <a:r>
              <a:rPr lang="en-US" sz="4400" dirty="0" smtClean="0"/>
              <a:t> whom </a:t>
            </a:r>
            <a:r>
              <a:rPr lang="en-US" sz="4400" dirty="0"/>
              <a:t>the Father will send in my name, he will teach you all things and bring to your remembrance all that I have said to you.</a:t>
            </a:r>
            <a:endParaRPr lang="en-US" sz="4400" b="1" dirty="0"/>
          </a:p>
          <a:p>
            <a:r>
              <a:rPr lang="en-US" sz="4800" dirty="0"/>
              <a:t> </a:t>
            </a:r>
          </a:p>
        </p:txBody>
      </p:sp>
    </p:spTree>
    <p:extLst>
      <p:ext uri="{BB962C8B-B14F-4D97-AF65-F5344CB8AC3E}">
        <p14:creationId xmlns:p14="http://schemas.microsoft.com/office/powerpoint/2010/main" val="32841797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4157-ThinkstockPhotos-653967256.1200w.t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715084" y="170737"/>
            <a:ext cx="7780538" cy="1200329"/>
          </a:xfrm>
          <a:prstGeom prst="rect">
            <a:avLst/>
          </a:prstGeom>
          <a:noFill/>
        </p:spPr>
        <p:txBody>
          <a:bodyPr wrap="square" rtlCol="0">
            <a:spAutoFit/>
          </a:bodyPr>
          <a:lstStyle/>
          <a:p>
            <a:pPr algn="ctr"/>
            <a:r>
              <a:rPr lang="en-US" sz="7200" dirty="0" smtClean="0">
                <a:solidFill>
                  <a:srgbClr val="000000"/>
                </a:solidFill>
                <a:latin typeface="Bangla MN"/>
                <a:cs typeface="Bangla MN"/>
              </a:rPr>
              <a:t>Communion</a:t>
            </a:r>
            <a:endParaRPr lang="en-US" sz="7200" dirty="0">
              <a:solidFill>
                <a:srgbClr val="000000"/>
              </a:solidFill>
              <a:latin typeface="Bangla MN"/>
              <a:cs typeface="Bangla MN"/>
            </a:endParaRPr>
          </a:p>
        </p:txBody>
      </p:sp>
    </p:spTree>
    <p:extLst>
      <p:ext uri="{BB962C8B-B14F-4D97-AF65-F5344CB8AC3E}">
        <p14:creationId xmlns:p14="http://schemas.microsoft.com/office/powerpoint/2010/main" val="3942106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157-ThinkstockPhotos-653967256.1200w.tn.jpg"/>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p:cNvSpPr txBox="1"/>
          <p:nvPr/>
        </p:nvSpPr>
        <p:spPr>
          <a:xfrm>
            <a:off x="320187" y="405505"/>
            <a:ext cx="8506294" cy="1938992"/>
          </a:xfrm>
          <a:prstGeom prst="rect">
            <a:avLst/>
          </a:prstGeom>
          <a:noFill/>
        </p:spPr>
        <p:txBody>
          <a:bodyPr wrap="square" rtlCol="0">
            <a:spAutoFit/>
          </a:bodyPr>
          <a:lstStyle/>
          <a:p>
            <a:pPr algn="ctr"/>
            <a:r>
              <a:rPr lang="en-US" sz="6000" dirty="0" smtClean="0">
                <a:solidFill>
                  <a:schemeClr val="bg1"/>
                </a:solidFill>
                <a:latin typeface="Apple Chancery"/>
                <a:cs typeface="Apple Chancery"/>
              </a:rPr>
              <a:t>Do this in remembrance of Me</a:t>
            </a:r>
            <a:endParaRPr lang="en-US" sz="6000" dirty="0">
              <a:solidFill>
                <a:schemeClr val="bg1"/>
              </a:solidFill>
              <a:latin typeface="Apple Chancery"/>
              <a:cs typeface="Apple Chancery"/>
            </a:endParaRPr>
          </a:p>
        </p:txBody>
      </p:sp>
    </p:spTree>
    <p:extLst>
      <p:ext uri="{BB962C8B-B14F-4D97-AF65-F5344CB8AC3E}">
        <p14:creationId xmlns:p14="http://schemas.microsoft.com/office/powerpoint/2010/main" val="42464564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8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2" name="Picture 1" descr="Galatians-walkbyspir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094" y="778995"/>
            <a:ext cx="6441148" cy="36231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61" y="405504"/>
            <a:ext cx="8218127" cy="4524316"/>
          </a:xfrm>
          <a:prstGeom prst="rect">
            <a:avLst/>
          </a:prstGeom>
        </p:spPr>
        <p:txBody>
          <a:bodyPr wrap="square">
            <a:spAutoFit/>
          </a:bodyPr>
          <a:lstStyle/>
          <a:p>
            <a:r>
              <a:rPr lang="en-US" sz="3600" b="1" dirty="0"/>
              <a:t>Galatians 5:16-18 </a:t>
            </a:r>
            <a:r>
              <a:rPr lang="en-US" sz="3600" dirty="0"/>
              <a:t>So I say, walk by the Spirit, and you will not gratify the desires of the flesh. </a:t>
            </a:r>
            <a:r>
              <a:rPr lang="en-US" sz="3600" baseline="30000" dirty="0"/>
              <a:t>17 </a:t>
            </a:r>
            <a:r>
              <a:rPr lang="en-US" sz="3600" dirty="0"/>
              <a:t>For the flesh desires what is contrary to the Spirit, and the Spirit what is contrary to the flesh. They are in conflict with each other, so that you are not to do whatever you want. </a:t>
            </a:r>
            <a:r>
              <a:rPr lang="en-US" sz="3600" baseline="30000" dirty="0"/>
              <a:t>18 </a:t>
            </a:r>
            <a:r>
              <a:rPr lang="en-US" sz="3600" dirty="0"/>
              <a:t>But if you are led by the Spirit, you are not under the law.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223" y="320135"/>
            <a:ext cx="8335529" cy="4524316"/>
          </a:xfrm>
          <a:prstGeom prst="rect">
            <a:avLst/>
          </a:prstGeom>
        </p:spPr>
        <p:txBody>
          <a:bodyPr wrap="square">
            <a:spAutoFit/>
          </a:bodyPr>
          <a:lstStyle/>
          <a:p>
            <a:r>
              <a:rPr lang="en-US" sz="3600" b="1" dirty="0"/>
              <a:t>Galatians 5:19-21 </a:t>
            </a:r>
            <a:r>
              <a:rPr lang="en-US" sz="3600" dirty="0"/>
              <a:t>The acts of the flesh are obvious: sexual immorality, impurity and debauchery; </a:t>
            </a:r>
            <a:r>
              <a:rPr lang="en-US" sz="3600" baseline="30000" dirty="0"/>
              <a:t>20 </a:t>
            </a:r>
            <a:r>
              <a:rPr lang="en-US" sz="3600" dirty="0"/>
              <a:t>idolatry and witchcraft; hatred, discord, jealousy, fits of rage, selfish ambition, dissensions, factions</a:t>
            </a:r>
            <a:r>
              <a:rPr lang="en-US" sz="3600" baseline="30000" dirty="0"/>
              <a:t>21 </a:t>
            </a:r>
            <a:r>
              <a:rPr lang="en-US" sz="3600" dirty="0"/>
              <a:t>and envy; drunkenness, orgies, and the like. I warn you, as I did before, that those who live like this will not inherit the kingdom of God.</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3" name="Rectangle 2"/>
          <p:cNvSpPr/>
          <p:nvPr/>
        </p:nvSpPr>
        <p:spPr>
          <a:xfrm>
            <a:off x="405570" y="341477"/>
            <a:ext cx="8282164" cy="4524316"/>
          </a:xfrm>
          <a:prstGeom prst="rect">
            <a:avLst/>
          </a:prstGeom>
        </p:spPr>
        <p:txBody>
          <a:bodyPr wrap="square">
            <a:spAutoFit/>
          </a:bodyPr>
          <a:lstStyle/>
          <a:p>
            <a:r>
              <a:rPr lang="en-US" sz="3600" b="1" dirty="0"/>
              <a:t>Galatians 5:22-25</a:t>
            </a:r>
            <a:r>
              <a:rPr lang="en-US" sz="3600" dirty="0"/>
              <a:t> But the fruit of the Spirit is love, joy, peace, forbearance, kindness, goodness, faithfulness, </a:t>
            </a:r>
            <a:r>
              <a:rPr lang="en-US" sz="3600" baseline="30000" dirty="0"/>
              <a:t>23</a:t>
            </a:r>
            <a:r>
              <a:rPr lang="en-US" sz="3600" dirty="0"/>
              <a:t>gentleness and self-control. Against such things there is no law. </a:t>
            </a:r>
            <a:r>
              <a:rPr lang="en-US" sz="3600" baseline="30000" dirty="0"/>
              <a:t>24 </a:t>
            </a:r>
            <a:r>
              <a:rPr lang="en-US" sz="3600" dirty="0"/>
              <a:t>Those who belong to Christ Jesus have crucified the flesh with its passions and desires. </a:t>
            </a:r>
            <a:r>
              <a:rPr lang="en-US" sz="3600" baseline="30000" dirty="0"/>
              <a:t>25 </a:t>
            </a:r>
            <a:r>
              <a:rPr lang="en-US" sz="3600" dirty="0"/>
              <a:t>Since we live by the Spirit, let us keep in step with the Spirit.</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167" y="224094"/>
            <a:ext cx="8506295" cy="4401205"/>
          </a:xfrm>
          <a:prstGeom prst="rect">
            <a:avLst/>
          </a:prstGeom>
        </p:spPr>
        <p:txBody>
          <a:bodyPr wrap="square">
            <a:spAutoFit/>
          </a:bodyPr>
          <a:lstStyle/>
          <a:p>
            <a:r>
              <a:rPr lang="en-US" sz="2800" b="1" dirty="0"/>
              <a:t>Colossians 2:20-23 </a:t>
            </a:r>
            <a:r>
              <a:rPr lang="en-US" sz="2800" b="1" baseline="30000" dirty="0"/>
              <a:t> </a:t>
            </a:r>
            <a:endParaRPr lang="en-US" sz="2800" b="1" baseline="30000" dirty="0" smtClean="0"/>
          </a:p>
          <a:p>
            <a:r>
              <a:rPr lang="en-US" sz="2800" dirty="0" smtClean="0"/>
              <a:t>If </a:t>
            </a:r>
            <a:r>
              <a:rPr lang="en-US" sz="2800" dirty="0"/>
              <a:t>with Christ you died to the elemental spirits of the world, why, as if you were still alive in the world, do you submit to </a:t>
            </a:r>
            <a:r>
              <a:rPr lang="en-US" sz="2800" dirty="0" smtClean="0"/>
              <a:t>regulations</a:t>
            </a:r>
            <a:r>
              <a:rPr lang="en-US" sz="2800" dirty="0"/>
              <a:t> </a:t>
            </a:r>
            <a:r>
              <a:rPr lang="en-US" sz="2800" baseline="30000" dirty="0"/>
              <a:t>21 </a:t>
            </a:r>
            <a:r>
              <a:rPr lang="en-US" sz="2800" dirty="0"/>
              <a:t>“Do not handle, Do not taste, Do not touch” </a:t>
            </a:r>
            <a:r>
              <a:rPr lang="en-US" sz="2800" baseline="30000" dirty="0"/>
              <a:t>22 </a:t>
            </a:r>
            <a:r>
              <a:rPr lang="en-US" sz="2800" dirty="0"/>
              <a:t>(referring to things that all perish as they are used</a:t>
            </a:r>
            <a:r>
              <a:rPr lang="en-US" sz="2800" dirty="0" smtClean="0"/>
              <a:t>) according </a:t>
            </a:r>
            <a:r>
              <a:rPr lang="en-US" sz="2800" dirty="0"/>
              <a:t>to human precepts and teachings? </a:t>
            </a:r>
            <a:r>
              <a:rPr lang="en-US" sz="2800" dirty="0" smtClean="0"/>
              <a:t> </a:t>
            </a:r>
            <a:r>
              <a:rPr lang="en-US" sz="2800" baseline="30000" dirty="0" smtClean="0"/>
              <a:t>23</a:t>
            </a:r>
            <a:r>
              <a:rPr lang="en-US" sz="2800" baseline="30000" dirty="0"/>
              <a:t> </a:t>
            </a:r>
            <a:r>
              <a:rPr lang="en-US" sz="2800" dirty="0"/>
              <a:t>These have indeed an appearance of wisdom in </a:t>
            </a:r>
            <a:r>
              <a:rPr lang="en-US" sz="2800" dirty="0" smtClean="0"/>
              <a:t> promoting </a:t>
            </a:r>
            <a:r>
              <a:rPr lang="en-US" sz="2800" dirty="0"/>
              <a:t>self-made religion and asceticism and severity to the body, but they are of no value in stopping the indulgence of the flesh.</a:t>
            </a:r>
            <a:endParaRPr lang="en-US" sz="28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smtClean="0">
                <a:solidFill>
                  <a:schemeClr val="bg1"/>
                </a:solidFill>
              </a:rPr>
              <a:t>Psalm 16:11 </a:t>
            </a: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3" name="Rectangle 2"/>
          <p:cNvSpPr/>
          <p:nvPr/>
        </p:nvSpPr>
        <p:spPr>
          <a:xfrm>
            <a:off x="490953" y="437518"/>
            <a:ext cx="8154089" cy="4154983"/>
          </a:xfrm>
          <a:prstGeom prst="rect">
            <a:avLst/>
          </a:prstGeom>
        </p:spPr>
        <p:txBody>
          <a:bodyPr wrap="square">
            <a:spAutoFit/>
          </a:bodyPr>
          <a:lstStyle/>
          <a:p>
            <a:r>
              <a:rPr lang="en-US" sz="4400" dirty="0"/>
              <a:t>Luke 15:</a:t>
            </a:r>
            <a:r>
              <a:rPr lang="en-US" sz="4400" dirty="0" smtClean="0"/>
              <a:t>1</a:t>
            </a:r>
          </a:p>
          <a:p>
            <a:r>
              <a:rPr lang="en-US" sz="4400" dirty="0" smtClean="0"/>
              <a:t>Not </a:t>
            </a:r>
            <a:r>
              <a:rPr lang="en-US" sz="4400" dirty="0"/>
              <a:t>many days later, the younger son gathered all he had and took a journey into a far country, and there he squandered his property in reckless living. </a:t>
            </a:r>
            <a:endParaRPr lang="en-US" sz="4400"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187" y="522887"/>
            <a:ext cx="8538313" cy="3416320"/>
          </a:xfrm>
          <a:prstGeom prst="rect">
            <a:avLst/>
          </a:prstGeom>
        </p:spPr>
        <p:txBody>
          <a:bodyPr wrap="square">
            <a:spAutoFit/>
          </a:bodyPr>
          <a:lstStyle/>
          <a:p>
            <a:r>
              <a:rPr lang="en-US" sz="5400" b="1" dirty="0"/>
              <a:t>Galatians 5:16</a:t>
            </a:r>
            <a:r>
              <a:rPr lang="en-US" sz="5400" dirty="0"/>
              <a:t> </a:t>
            </a:r>
            <a:endParaRPr lang="en-US" sz="5400" dirty="0" smtClean="0"/>
          </a:p>
          <a:p>
            <a:r>
              <a:rPr lang="en-US" sz="5400" dirty="0" smtClean="0"/>
              <a:t>So </a:t>
            </a:r>
            <a:r>
              <a:rPr lang="en-US" sz="5400" dirty="0"/>
              <a:t>I say</a:t>
            </a:r>
            <a:r>
              <a:rPr lang="en-US" sz="5400" dirty="0" smtClean="0"/>
              <a:t>, walk </a:t>
            </a:r>
            <a:r>
              <a:rPr lang="en-US" sz="5400" dirty="0"/>
              <a:t>by the Spirit, </a:t>
            </a:r>
            <a:r>
              <a:rPr lang="en-US" sz="5400" dirty="0" smtClean="0"/>
              <a:t> and </a:t>
            </a:r>
            <a:r>
              <a:rPr lang="en-US" sz="5400" dirty="0"/>
              <a:t>you will not gratify the desires of the flesh.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384224" y="341478"/>
            <a:ext cx="8399566" cy="4524316"/>
          </a:xfrm>
          <a:prstGeom prst="rect">
            <a:avLst/>
          </a:prstGeom>
        </p:spPr>
        <p:txBody>
          <a:bodyPr wrap="square">
            <a:spAutoFit/>
          </a:bodyPr>
          <a:lstStyle/>
          <a:p>
            <a:r>
              <a:rPr lang="en-US" sz="3600" b="1" dirty="0"/>
              <a:t>Galatians 5:19-21 </a:t>
            </a:r>
            <a:r>
              <a:rPr lang="en-US" sz="3600" dirty="0"/>
              <a:t>The acts of the flesh are obvious: sexual immorality, impurity and debauchery; </a:t>
            </a:r>
            <a:r>
              <a:rPr lang="en-US" sz="3600" baseline="30000" dirty="0"/>
              <a:t>20 </a:t>
            </a:r>
            <a:r>
              <a:rPr lang="en-US" sz="3600" dirty="0"/>
              <a:t>idolatry and witchcraft; hatred, discord, jealousy, fits of rage, selfish ambition, dissensions, factions</a:t>
            </a:r>
            <a:r>
              <a:rPr lang="en-US" sz="3600" baseline="30000" dirty="0"/>
              <a:t>21 </a:t>
            </a:r>
            <a:r>
              <a:rPr lang="en-US" sz="3600" dirty="0"/>
              <a:t>and envy; drunkenness, orgies, and the like. I warn you, as I did before, that those who live like this will not inherit the kingdom of God.</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20057</TotalTime>
  <Words>203</Words>
  <Application>Microsoft Macintosh PowerPoint</Application>
  <PresentationFormat>On-screen Show (16:9)</PresentationFormat>
  <Paragraphs>38</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773</cp:revision>
  <dcterms:created xsi:type="dcterms:W3CDTF">2016-08-27T22:55:59Z</dcterms:created>
  <dcterms:modified xsi:type="dcterms:W3CDTF">2019-12-14T21:05:15Z</dcterms:modified>
</cp:coreProperties>
</file>