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76" r:id="rId2"/>
    <p:sldId id="397" r:id="rId3"/>
    <p:sldId id="398" r:id="rId4"/>
    <p:sldId id="420" r:id="rId5"/>
    <p:sldId id="354" r:id="rId6"/>
    <p:sldId id="335" r:id="rId7"/>
    <p:sldId id="369" r:id="rId8"/>
    <p:sldId id="345" r:id="rId9"/>
    <p:sldId id="305" r:id="rId10"/>
    <p:sldId id="399" r:id="rId11"/>
    <p:sldId id="380" r:id="rId12"/>
    <p:sldId id="421" r:id="rId13"/>
    <p:sldId id="422" r:id="rId14"/>
    <p:sldId id="423" r:id="rId15"/>
    <p:sldId id="425" r:id="rId16"/>
    <p:sldId id="427" r:id="rId17"/>
    <p:sldId id="426" r:id="rId18"/>
    <p:sldId id="428" r:id="rId19"/>
    <p:sldId id="424" r:id="rId20"/>
    <p:sldId id="26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19" d="100"/>
          <a:sy n="119" d="100"/>
        </p:scale>
        <p:origin x="-112" y="-24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11/28/19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11/28/19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6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810" y="205619"/>
            <a:ext cx="8636000" cy="4832093"/>
          </a:xfrm>
          <a:prstGeom prst="rect">
            <a:avLst/>
          </a:prstGeom>
        </p:spPr>
        <p:txBody>
          <a:bodyPr wrap="square">
            <a:spAutoFit/>
          </a:bodyPr>
          <a:lstStyle/>
          <a:p>
            <a:r>
              <a:rPr lang="en-US" sz="2800" b="1" i="1" dirty="0">
                <a:solidFill>
                  <a:srgbClr val="F9CD49"/>
                </a:solidFill>
              </a:rPr>
              <a:t>YAHWEH-ROHI</a:t>
            </a:r>
            <a:r>
              <a:rPr lang="en-US" sz="2800" b="1" i="1" dirty="0"/>
              <a:t> [yah-way-</a:t>
            </a:r>
            <a:r>
              <a:rPr lang="en-US" sz="2800" b="1" i="1" dirty="0" err="1"/>
              <a:t>roh</a:t>
            </a:r>
            <a:r>
              <a:rPr lang="en-US" sz="2800" b="1" i="1" dirty="0"/>
              <a:t>-</a:t>
            </a:r>
            <a:r>
              <a:rPr lang="en-US" sz="2800" b="1" i="1" dirty="0" err="1"/>
              <a:t>hee</a:t>
            </a:r>
            <a:r>
              <a:rPr lang="en-US" sz="2800" b="1" i="1" dirty="0"/>
              <a:t>]:</a:t>
            </a:r>
            <a:r>
              <a:rPr lang="en-US" sz="2800" i="1" dirty="0"/>
              <a:t> "The Lord Our Shepherd"</a:t>
            </a:r>
            <a:endParaRPr lang="en-US" sz="2800" dirty="0"/>
          </a:p>
          <a:p>
            <a:r>
              <a:rPr lang="en-US" sz="2800" b="1" i="1" dirty="0">
                <a:solidFill>
                  <a:srgbClr val="F9CD49"/>
                </a:solidFill>
              </a:rPr>
              <a:t>YAHWEH-SHAMMAH </a:t>
            </a:r>
            <a:r>
              <a:rPr lang="en-US" sz="2800" b="1" i="1" dirty="0"/>
              <a:t>[yah-way-sham-</a:t>
            </a:r>
            <a:r>
              <a:rPr lang="en-US" sz="2800" b="1" i="1" dirty="0" err="1"/>
              <a:t>mahw</a:t>
            </a:r>
            <a:r>
              <a:rPr lang="en-US" sz="2800" b="1" i="1" dirty="0"/>
              <a:t>]:</a:t>
            </a:r>
            <a:r>
              <a:rPr lang="en-US" sz="2800" i="1" dirty="0"/>
              <a:t> "The Lord Is There”</a:t>
            </a:r>
            <a:endParaRPr lang="en-US" sz="2800" dirty="0"/>
          </a:p>
          <a:p>
            <a:r>
              <a:rPr lang="en-US" sz="2800" b="1" i="1" dirty="0">
                <a:solidFill>
                  <a:srgbClr val="F9CD49"/>
                </a:solidFill>
              </a:rPr>
              <a:t>YAHWEH-SABAOTH </a:t>
            </a:r>
            <a:r>
              <a:rPr lang="en-US" sz="2800" b="1" i="1" dirty="0"/>
              <a:t>[yah-way-</a:t>
            </a:r>
            <a:r>
              <a:rPr lang="en-US" sz="2800" b="1" i="1" dirty="0" err="1"/>
              <a:t>sah</a:t>
            </a:r>
            <a:r>
              <a:rPr lang="en-US" sz="2800" b="1" i="1" dirty="0"/>
              <a:t>-bah-</a:t>
            </a:r>
            <a:r>
              <a:rPr lang="en-US" sz="2800" b="1" i="1" dirty="0" err="1"/>
              <a:t>ohth</a:t>
            </a:r>
            <a:r>
              <a:rPr lang="en-US" sz="2800" b="1" i="1" dirty="0"/>
              <a:t>]:</a:t>
            </a:r>
            <a:r>
              <a:rPr lang="en-US" sz="2800" i="1" dirty="0"/>
              <a:t> "The Lord of Hosts" both of angels and of men. He is Lord of the host of heaven and of the inhabitants of the earth, of Jews and Gentiles, of rich and poor, master and slave. The name is expressive of the majesty, power, and authority of God and shows that He is able to accomplish what He determines to do.</a:t>
            </a:r>
            <a:endParaRPr lang="en-US" sz="2800"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952" y="374952"/>
            <a:ext cx="8382000" cy="3970318"/>
          </a:xfrm>
          <a:prstGeom prst="rect">
            <a:avLst/>
          </a:prstGeom>
        </p:spPr>
        <p:txBody>
          <a:bodyPr wrap="square">
            <a:spAutoFit/>
          </a:bodyPr>
          <a:lstStyle/>
          <a:p>
            <a:r>
              <a:rPr lang="en-US" sz="3600" b="1" dirty="0"/>
              <a:t>Psalm 136:1-3 </a:t>
            </a:r>
          </a:p>
          <a:p>
            <a:r>
              <a:rPr lang="en-US" sz="3600" dirty="0"/>
              <a:t>Give thanks to the Lord, for he is good, for his steadfast love endures forever.</a:t>
            </a:r>
            <a:br>
              <a:rPr lang="en-US" sz="3600" dirty="0"/>
            </a:br>
            <a:r>
              <a:rPr lang="en-US" sz="3600" baseline="30000" dirty="0"/>
              <a:t>2 </a:t>
            </a:r>
            <a:r>
              <a:rPr lang="en-US" sz="3600" dirty="0"/>
              <a:t>Give thanks to the God of gods, for his steadfast love endures forever.</a:t>
            </a:r>
            <a:br>
              <a:rPr lang="en-US" sz="3600" dirty="0"/>
            </a:br>
            <a:r>
              <a:rPr lang="en-US" sz="3600" baseline="30000" dirty="0"/>
              <a:t>3 </a:t>
            </a:r>
            <a:r>
              <a:rPr lang="en-US" sz="3600" dirty="0"/>
              <a:t>Give thanks to the Lord of lords, for his steadfast love endures forever;</a:t>
            </a:r>
            <a:endParaRPr lang="en-US" sz="36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142" y="388808"/>
            <a:ext cx="8321525" cy="4154983"/>
          </a:xfrm>
          <a:prstGeom prst="rect">
            <a:avLst/>
          </a:prstGeom>
        </p:spPr>
        <p:txBody>
          <a:bodyPr wrap="square">
            <a:spAutoFit/>
          </a:bodyPr>
          <a:lstStyle/>
          <a:p>
            <a:r>
              <a:rPr lang="en-US" sz="2400" b="1" i="1" dirty="0">
                <a:solidFill>
                  <a:srgbClr val="F9CD49"/>
                </a:solidFill>
              </a:rPr>
              <a:t>EL ELYON </a:t>
            </a:r>
            <a:r>
              <a:rPr lang="en-US" sz="2400" b="1" i="1" dirty="0"/>
              <a:t>[el-el-</a:t>
            </a:r>
            <a:r>
              <a:rPr lang="en-US" sz="2400" b="1" i="1" dirty="0" err="1"/>
              <a:t>yohn</a:t>
            </a:r>
            <a:r>
              <a:rPr lang="en-US" sz="2400" b="1" i="1" dirty="0"/>
              <a:t>]:</a:t>
            </a:r>
            <a:r>
              <a:rPr lang="en-US" sz="2400" i="1" dirty="0"/>
              <a:t> “Most High" derived from the Hebrew root for “go up” or “ascend,” so the implication is of that which is the very highest. El </a:t>
            </a:r>
            <a:r>
              <a:rPr lang="en-US" sz="2400" i="1" dirty="0" err="1"/>
              <a:t>Elyon</a:t>
            </a:r>
            <a:r>
              <a:rPr lang="en-US" sz="2400" i="1" dirty="0"/>
              <a:t> denotes exaltation and speaks of absolute right to lordship.</a:t>
            </a:r>
            <a:endParaRPr lang="en-US" sz="2400" dirty="0"/>
          </a:p>
          <a:p>
            <a:r>
              <a:rPr lang="en-US" sz="2400" b="1" i="1" dirty="0">
                <a:solidFill>
                  <a:srgbClr val="F9CD49"/>
                </a:solidFill>
              </a:rPr>
              <a:t>EL ROI </a:t>
            </a:r>
            <a:r>
              <a:rPr lang="en-US" sz="2400" b="1" i="1" dirty="0"/>
              <a:t>[el-</a:t>
            </a:r>
            <a:r>
              <a:rPr lang="en-US" sz="2400" b="1" i="1" dirty="0" err="1"/>
              <a:t>roh</a:t>
            </a:r>
            <a:r>
              <a:rPr lang="en-US" sz="2400" b="1" i="1" dirty="0"/>
              <a:t>-</a:t>
            </a:r>
            <a:r>
              <a:rPr lang="en-US" sz="2400" b="1" i="1" dirty="0" err="1"/>
              <a:t>ee</a:t>
            </a:r>
            <a:r>
              <a:rPr lang="en-US" sz="2400" b="1" i="1" dirty="0"/>
              <a:t>]:</a:t>
            </a:r>
            <a:r>
              <a:rPr lang="en-US" sz="2400" i="1" dirty="0"/>
              <a:t> "God of Seeing All" </a:t>
            </a:r>
            <a:endParaRPr lang="en-US" sz="2400" dirty="0"/>
          </a:p>
          <a:p>
            <a:r>
              <a:rPr lang="en-US" sz="2400" b="1" i="1" dirty="0">
                <a:solidFill>
                  <a:srgbClr val="F9CD49"/>
                </a:solidFill>
              </a:rPr>
              <a:t>EL-OLAM </a:t>
            </a:r>
            <a:r>
              <a:rPr lang="en-US" sz="2400" b="1" i="1" dirty="0"/>
              <a:t>[el-oh-</a:t>
            </a:r>
            <a:r>
              <a:rPr lang="en-US" sz="2400" b="1" i="1" dirty="0" err="1"/>
              <a:t>lahm</a:t>
            </a:r>
            <a:r>
              <a:rPr lang="en-US" sz="2400" b="1" i="1" dirty="0"/>
              <a:t>]:</a:t>
            </a:r>
            <a:r>
              <a:rPr lang="en-US" sz="2400" i="1" dirty="0"/>
              <a:t> "Everlasting God" God’s nature is without beginning or end, free from all constraints of time, and He contains within Himself the very cause of time itself. “From everlasting to everlasting.”</a:t>
            </a:r>
            <a:endParaRPr lang="en-US" sz="2400" dirty="0"/>
          </a:p>
          <a:p>
            <a:r>
              <a:rPr lang="en-US" sz="2400" b="1" i="1" dirty="0">
                <a:solidFill>
                  <a:srgbClr val="F9CD49"/>
                </a:solidFill>
              </a:rPr>
              <a:t>EL-GIBHOR </a:t>
            </a:r>
            <a:r>
              <a:rPr lang="en-US" sz="2400" b="1" i="1" dirty="0"/>
              <a:t>[el-ghee-</a:t>
            </a:r>
            <a:r>
              <a:rPr lang="en-US" sz="2400" b="1" i="1" dirty="0" err="1"/>
              <a:t>bohr</a:t>
            </a:r>
            <a:r>
              <a:rPr lang="en-US" sz="2400" b="1" i="1" dirty="0"/>
              <a:t>]:</a:t>
            </a:r>
            <a:r>
              <a:rPr lang="en-US" sz="2400" i="1" dirty="0"/>
              <a:t> “Mighty God” the name describing the Messiah, Christ </a:t>
            </a:r>
            <a:r>
              <a:rPr lang="en-US" sz="2400" i="1" dirty="0" smtClean="0"/>
              <a:t>Jesus.</a:t>
            </a:r>
            <a:endParaRPr lang="en-US" sz="2400" dirty="0"/>
          </a:p>
        </p:txBody>
      </p:sp>
    </p:spTree>
    <p:extLst>
      <p:ext uri="{BB962C8B-B14F-4D97-AF65-F5344CB8AC3E}">
        <p14:creationId xmlns:p14="http://schemas.microsoft.com/office/powerpoint/2010/main" val="3960431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237" y="374952"/>
            <a:ext cx="8297333" cy="4524316"/>
          </a:xfrm>
          <a:prstGeom prst="rect">
            <a:avLst/>
          </a:prstGeom>
        </p:spPr>
        <p:txBody>
          <a:bodyPr wrap="square">
            <a:spAutoFit/>
          </a:bodyPr>
          <a:lstStyle/>
          <a:p>
            <a:r>
              <a:rPr lang="en-US" sz="3600" b="1" dirty="0"/>
              <a:t>Philippians 2:9-11 </a:t>
            </a:r>
            <a:r>
              <a:rPr lang="en-US" sz="3600" dirty="0" smtClean="0"/>
              <a:t>Therefore</a:t>
            </a:r>
            <a:r>
              <a:rPr lang="en-US" sz="3600" dirty="0"/>
              <a:t> God has highly exalted him and bestowed on him the name that is above every name, </a:t>
            </a:r>
            <a:r>
              <a:rPr lang="en-US" sz="3600" b="1" baseline="30000" dirty="0"/>
              <a:t>10 </a:t>
            </a:r>
            <a:r>
              <a:rPr lang="en-US" sz="3600" dirty="0"/>
              <a:t>so that at the name of Jesus every knee should bow, in heaven and on earth and under the earth, </a:t>
            </a:r>
            <a:r>
              <a:rPr lang="en-US" sz="3600" b="1" baseline="30000" dirty="0"/>
              <a:t>11 </a:t>
            </a:r>
            <a:r>
              <a:rPr lang="en-US" sz="3600" dirty="0"/>
              <a:t>and every tongue confess that Jesus Christ is Lord, to the glory of God the Father</a:t>
            </a:r>
            <a:r>
              <a:rPr lang="en-US" dirty="0"/>
              <a:t>.</a:t>
            </a:r>
          </a:p>
        </p:txBody>
      </p:sp>
    </p:spTree>
    <p:extLst>
      <p:ext uri="{BB962C8B-B14F-4D97-AF65-F5344CB8AC3E}">
        <p14:creationId xmlns:p14="http://schemas.microsoft.com/office/powerpoint/2010/main" val="39365485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9143" y="326571"/>
            <a:ext cx="8321524" cy="4524315"/>
          </a:xfrm>
          <a:prstGeom prst="rect">
            <a:avLst/>
          </a:prstGeom>
        </p:spPr>
        <p:txBody>
          <a:bodyPr wrap="square">
            <a:spAutoFit/>
          </a:bodyPr>
          <a:lstStyle/>
          <a:p>
            <a:r>
              <a:rPr lang="en-US" sz="3200" b="1" dirty="0"/>
              <a:t>Isaiah 45:23-24 </a:t>
            </a:r>
            <a:endParaRPr lang="en-US" sz="3200" b="1" dirty="0" smtClean="0"/>
          </a:p>
          <a:p>
            <a:r>
              <a:rPr lang="en-US" sz="3200" dirty="0" smtClean="0"/>
              <a:t>I </a:t>
            </a:r>
            <a:r>
              <a:rPr lang="en-US" sz="3200" dirty="0"/>
              <a:t>have sworn by my own name; I have spoken the truth, and I will never go back on my word: Every knee will bend to me, and every tongue will declare allegiance to me.” </a:t>
            </a:r>
            <a:endParaRPr lang="en-US" sz="3200" dirty="0" smtClean="0"/>
          </a:p>
          <a:p>
            <a:r>
              <a:rPr lang="en-US" sz="3200" baseline="30000" dirty="0" smtClean="0"/>
              <a:t>24</a:t>
            </a:r>
            <a:r>
              <a:rPr lang="en-US" sz="3200" dirty="0" smtClean="0"/>
              <a:t>The </a:t>
            </a:r>
            <a:r>
              <a:rPr lang="en-US" sz="3200" dirty="0"/>
              <a:t>people will declare, “The Lord is the source of all my righteousness and strength.” And all who were angry with him will come to him and be ashamed.</a:t>
            </a:r>
            <a:endParaRPr lang="en-US" sz="3200" b="1" dirty="0"/>
          </a:p>
        </p:txBody>
      </p:sp>
    </p:spTree>
    <p:extLst>
      <p:ext uri="{BB962C8B-B14F-4D97-AF65-F5344CB8AC3E}">
        <p14:creationId xmlns:p14="http://schemas.microsoft.com/office/powerpoint/2010/main" val="10004569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4157-ThinkstockPhotos-653967256.1200w.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715084" y="170737"/>
            <a:ext cx="7780538" cy="1200329"/>
          </a:xfrm>
          <a:prstGeom prst="rect">
            <a:avLst/>
          </a:prstGeom>
          <a:noFill/>
        </p:spPr>
        <p:txBody>
          <a:bodyPr wrap="square" rtlCol="0">
            <a:spAutoFit/>
          </a:bodyPr>
          <a:lstStyle/>
          <a:p>
            <a:pPr algn="ctr"/>
            <a:r>
              <a:rPr lang="en-US" sz="7200" dirty="0" smtClean="0">
                <a:solidFill>
                  <a:srgbClr val="000000"/>
                </a:solidFill>
                <a:latin typeface="Bangla MN"/>
                <a:cs typeface="Bangla MN"/>
              </a:rPr>
              <a:t>Communion</a:t>
            </a:r>
            <a:endParaRPr lang="en-US" sz="7200" dirty="0">
              <a:solidFill>
                <a:srgbClr val="000000"/>
              </a:solidFill>
              <a:latin typeface="Bangla MN"/>
              <a:cs typeface="Bangla MN"/>
            </a:endParaRPr>
          </a:p>
        </p:txBody>
      </p:sp>
    </p:spTree>
    <p:extLst>
      <p:ext uri="{BB962C8B-B14F-4D97-AF65-F5344CB8AC3E}">
        <p14:creationId xmlns:p14="http://schemas.microsoft.com/office/powerpoint/2010/main" val="3942106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205" y="320136"/>
            <a:ext cx="8452931" cy="4247317"/>
          </a:xfrm>
          <a:prstGeom prst="rect">
            <a:avLst/>
          </a:prstGeom>
        </p:spPr>
        <p:txBody>
          <a:bodyPr wrap="square">
            <a:spAutoFit/>
          </a:bodyPr>
          <a:lstStyle/>
          <a:p>
            <a:r>
              <a:rPr lang="en-US" sz="3600" dirty="0"/>
              <a:t>John 19:19-20 </a:t>
            </a:r>
            <a:endParaRPr lang="en-US" sz="3600" dirty="0" smtClean="0"/>
          </a:p>
          <a:p>
            <a:r>
              <a:rPr lang="en-US" sz="3600" b="1" baseline="30000" dirty="0"/>
              <a:t> </a:t>
            </a:r>
            <a:r>
              <a:rPr lang="en-US" sz="3600" dirty="0"/>
              <a:t>Pilate also wrote an inscription and put it on the cross. It read, “Jesus of Nazareth, the King of the Jews.”</a:t>
            </a:r>
            <a:r>
              <a:rPr lang="en-US" sz="3600" b="1" baseline="30000" dirty="0"/>
              <a:t>20 </a:t>
            </a:r>
            <a:r>
              <a:rPr lang="en-US" sz="3600" dirty="0"/>
              <a:t>Many of the Jews read this inscription, for the place where Jesus was crucified was near the city, and it was written in Aramaic, in Latin, and in Greek.</a:t>
            </a:r>
          </a:p>
          <a:p>
            <a:r>
              <a:rPr lang="en-US" dirty="0"/>
              <a:t> </a:t>
            </a:r>
          </a:p>
        </p:txBody>
      </p:sp>
    </p:spTree>
    <p:extLst>
      <p:ext uri="{BB962C8B-B14F-4D97-AF65-F5344CB8AC3E}">
        <p14:creationId xmlns:p14="http://schemas.microsoft.com/office/powerpoint/2010/main" val="38642638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205" y="352148"/>
            <a:ext cx="8442258" cy="4524316"/>
          </a:xfrm>
          <a:prstGeom prst="rect">
            <a:avLst/>
          </a:prstGeom>
        </p:spPr>
        <p:txBody>
          <a:bodyPr wrap="square">
            <a:spAutoFit/>
          </a:bodyPr>
          <a:lstStyle/>
          <a:p>
            <a:r>
              <a:rPr lang="en-US" sz="3600" dirty="0"/>
              <a:t>Colossians 2:13-14 </a:t>
            </a:r>
            <a:endParaRPr lang="en-US" sz="3600" dirty="0" smtClean="0"/>
          </a:p>
          <a:p>
            <a:r>
              <a:rPr lang="en-US" sz="3600" baseline="30000" dirty="0"/>
              <a:t> </a:t>
            </a:r>
            <a:r>
              <a:rPr lang="en-US" sz="3600" dirty="0"/>
              <a:t>And you, who were dead in your trespasses and the </a:t>
            </a:r>
            <a:r>
              <a:rPr lang="en-US" sz="3600" dirty="0" err="1"/>
              <a:t>uncircumcision</a:t>
            </a:r>
            <a:r>
              <a:rPr lang="en-US" sz="3600" dirty="0"/>
              <a:t> of your flesh, God made alive together with him, having forgiven us all our trespasses, </a:t>
            </a:r>
            <a:r>
              <a:rPr lang="en-US" sz="3600" dirty="0"/>
              <a:t> </a:t>
            </a:r>
            <a:r>
              <a:rPr lang="en-US" sz="3600" baseline="30000" dirty="0" smtClean="0"/>
              <a:t>14</a:t>
            </a:r>
            <a:r>
              <a:rPr lang="en-US" sz="3600" baseline="30000" dirty="0"/>
              <a:t> </a:t>
            </a:r>
            <a:r>
              <a:rPr lang="en-US" sz="3600" dirty="0"/>
              <a:t>by </a:t>
            </a:r>
            <a:r>
              <a:rPr lang="en-US" sz="3600" dirty="0" smtClean="0"/>
              <a:t> canceling</a:t>
            </a:r>
            <a:r>
              <a:rPr lang="en-US" sz="3600" dirty="0"/>
              <a:t> the record of debt that stood against us with its legal demands. This he set aside, nailing it to the cross.</a:t>
            </a:r>
            <a:endParaRPr lang="en-US" sz="3600" b="1" dirty="0"/>
          </a:p>
        </p:txBody>
      </p:sp>
    </p:spTree>
    <p:extLst>
      <p:ext uri="{BB962C8B-B14F-4D97-AF65-F5344CB8AC3E}">
        <p14:creationId xmlns:p14="http://schemas.microsoft.com/office/powerpoint/2010/main" val="32841797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4157-ThinkstockPhotos-653967256.1200w.tn.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74698"/>
            <a:ext cx="9144000" cy="5068802"/>
          </a:xfrm>
          <a:prstGeom prst="rect">
            <a:avLst/>
          </a:prstGeom>
        </p:spPr>
      </p:pic>
      <p:sp>
        <p:nvSpPr>
          <p:cNvPr id="6" name="Rectangle 5"/>
          <p:cNvSpPr/>
          <p:nvPr/>
        </p:nvSpPr>
        <p:spPr>
          <a:xfrm>
            <a:off x="106729" y="234766"/>
            <a:ext cx="8922537" cy="4278094"/>
          </a:xfrm>
          <a:prstGeom prst="rect">
            <a:avLst/>
          </a:prstGeom>
        </p:spPr>
        <p:txBody>
          <a:bodyPr wrap="square">
            <a:spAutoFit/>
          </a:bodyPr>
          <a:lstStyle/>
          <a:p>
            <a:r>
              <a:rPr lang="en-US" sz="2800" b="1" dirty="0">
                <a:solidFill>
                  <a:schemeClr val="bg1"/>
                </a:solidFill>
              </a:rPr>
              <a:t>The Lord Jesus on the night when he was betrayed took bread, </a:t>
            </a:r>
            <a:r>
              <a:rPr lang="en-US" sz="2800" b="1" baseline="30000" dirty="0">
                <a:solidFill>
                  <a:schemeClr val="bg1"/>
                </a:solidFill>
              </a:rPr>
              <a:t>24</a:t>
            </a:r>
            <a:r>
              <a:rPr lang="en-US" sz="2800" b="1" dirty="0">
                <a:solidFill>
                  <a:schemeClr val="bg1"/>
                </a:solidFill>
              </a:rPr>
              <a:t> and when he had given thanks, he broke it, and said, “This is my body, which is for you. Do this in remembrance of me.” </a:t>
            </a:r>
            <a:r>
              <a:rPr lang="en-US" sz="2800" b="1" baseline="30000" dirty="0">
                <a:solidFill>
                  <a:schemeClr val="bg1"/>
                </a:solidFill>
              </a:rPr>
              <a:t>25</a:t>
            </a:r>
            <a:r>
              <a:rPr lang="en-US" sz="2800" b="1" dirty="0">
                <a:solidFill>
                  <a:schemeClr val="bg1"/>
                </a:solidFill>
              </a:rPr>
              <a:t> In the same way also he took the cup, after supper, saying, “This cup is the new covenant in my blood. Do this, as often as you drink it, in remembrance of me.” </a:t>
            </a:r>
            <a:r>
              <a:rPr lang="en-US" sz="2800" b="1" baseline="30000" dirty="0">
                <a:solidFill>
                  <a:schemeClr val="bg1"/>
                </a:solidFill>
              </a:rPr>
              <a:t>26</a:t>
            </a:r>
            <a:r>
              <a:rPr lang="en-US" sz="2800" b="1" dirty="0">
                <a:solidFill>
                  <a:schemeClr val="bg1"/>
                </a:solidFill>
              </a:rPr>
              <a:t> For as often as you eat this bread and drink the cup, you proclaim the Lord's death until he comes.</a:t>
            </a:r>
          </a:p>
          <a:p>
            <a:pPr algn="ctr"/>
            <a:endParaRPr lang="en-US" sz="2400" b="1" dirty="0">
              <a:solidFill>
                <a:srgbClr val="0000FF"/>
              </a:solidFill>
            </a:endParaRPr>
          </a:p>
          <a:p>
            <a:pPr algn="ctr"/>
            <a:r>
              <a:rPr lang="en-US" sz="2400" b="1" dirty="0">
                <a:solidFill>
                  <a:srgbClr val="000000"/>
                </a:solidFill>
              </a:rPr>
              <a:t>1Corinthians 11:23-26</a:t>
            </a:r>
            <a:endParaRPr lang="en-US" sz="2400" b="1" dirty="0">
              <a:solidFill>
                <a:srgbClr val="000000"/>
              </a:solidFill>
            </a:endParaRPr>
          </a:p>
        </p:txBody>
      </p:sp>
    </p:spTree>
    <p:extLst>
      <p:ext uri="{BB962C8B-B14F-4D97-AF65-F5344CB8AC3E}">
        <p14:creationId xmlns:p14="http://schemas.microsoft.com/office/powerpoint/2010/main" val="42464564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238" y="374952"/>
            <a:ext cx="8261048" cy="4524315"/>
          </a:xfrm>
          <a:prstGeom prst="rect">
            <a:avLst/>
          </a:prstGeom>
        </p:spPr>
        <p:txBody>
          <a:bodyPr wrap="square">
            <a:spAutoFit/>
          </a:bodyPr>
          <a:lstStyle/>
          <a:p>
            <a:pPr algn="ctr"/>
            <a:r>
              <a:rPr lang="en-US" sz="5400" b="1" dirty="0"/>
              <a:t>Revelation 19:16 </a:t>
            </a:r>
            <a:endParaRPr lang="en-US" sz="5400" b="1" dirty="0" smtClean="0"/>
          </a:p>
          <a:p>
            <a:pPr algn="ctr"/>
            <a:r>
              <a:rPr lang="en-US" sz="5400" dirty="0" smtClean="0"/>
              <a:t>On </a:t>
            </a:r>
            <a:r>
              <a:rPr lang="en-US" sz="5400" dirty="0"/>
              <a:t>his robe and on his thigh he has a name written, King of kings and Lord of lords.</a:t>
            </a:r>
            <a:endParaRPr lang="en-US" sz="5400" b="1" dirty="0"/>
          </a:p>
          <a:p>
            <a:r>
              <a:rPr lang="en-US" dirty="0"/>
              <a:t> </a:t>
            </a:r>
          </a:p>
        </p:txBody>
      </p:sp>
    </p:spTree>
    <p:extLst>
      <p:ext uri="{BB962C8B-B14F-4D97-AF65-F5344CB8AC3E}">
        <p14:creationId xmlns:p14="http://schemas.microsoft.com/office/powerpoint/2010/main" val="30196450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descr="series graphic - names of god 720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 y="260652"/>
            <a:ext cx="8551332" cy="4674164"/>
          </a:xfrm>
          <a:prstGeom prst="rect">
            <a:avLst/>
          </a:prstGeom>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8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476" y="278191"/>
            <a:ext cx="8478762" cy="4524315"/>
          </a:xfrm>
          <a:prstGeom prst="rect">
            <a:avLst/>
          </a:prstGeom>
        </p:spPr>
        <p:txBody>
          <a:bodyPr wrap="square">
            <a:spAutoFit/>
          </a:bodyPr>
          <a:lstStyle/>
          <a:p>
            <a:r>
              <a:rPr lang="en-US" sz="3200" b="1" dirty="0"/>
              <a:t>Psalm 100  </a:t>
            </a:r>
            <a:r>
              <a:rPr lang="en-US" sz="3200" dirty="0"/>
              <a:t>Make a joyful noise to the Lord, all the earth! </a:t>
            </a:r>
            <a:r>
              <a:rPr lang="en-US" sz="3200" b="1" baseline="30000" dirty="0"/>
              <a:t>2 </a:t>
            </a:r>
            <a:r>
              <a:rPr lang="en-US" sz="3200" dirty="0"/>
              <a:t>Serve the Lord with gladness! Come into his presence with singing! </a:t>
            </a:r>
            <a:r>
              <a:rPr lang="en-US" sz="3200" b="1" baseline="30000" dirty="0"/>
              <a:t>3 </a:t>
            </a:r>
            <a:r>
              <a:rPr lang="en-US" sz="3200" dirty="0"/>
              <a:t>Know that the Lord, he is God! It is he who made us, and we are his, we are his people, and the sheep of his pasture. </a:t>
            </a:r>
            <a:r>
              <a:rPr lang="en-US" sz="3200" b="1" baseline="30000" dirty="0"/>
              <a:t>4 </a:t>
            </a:r>
            <a:r>
              <a:rPr lang="en-US" sz="3200" dirty="0"/>
              <a:t>Enter his gates with thanksgiving, and his courts with praise! Give thanks to him; bless his name. </a:t>
            </a:r>
            <a:r>
              <a:rPr lang="en-US" sz="3200" b="1" baseline="30000" dirty="0"/>
              <a:t>5 </a:t>
            </a:r>
            <a:r>
              <a:rPr lang="en-US" sz="3200" dirty="0"/>
              <a:t>For the Lord is good his steadfast love endures forever, and his faithfulness to all generations.</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333" y="314476"/>
            <a:ext cx="8261048" cy="4401205"/>
          </a:xfrm>
          <a:prstGeom prst="rect">
            <a:avLst/>
          </a:prstGeom>
        </p:spPr>
        <p:txBody>
          <a:bodyPr wrap="square">
            <a:spAutoFit/>
          </a:bodyPr>
          <a:lstStyle/>
          <a:p>
            <a:r>
              <a:rPr lang="en-US" sz="2800" b="1" i="1" dirty="0">
                <a:solidFill>
                  <a:srgbClr val="F9CD49"/>
                </a:solidFill>
              </a:rPr>
              <a:t>EL, ELOAH</a:t>
            </a:r>
            <a:r>
              <a:rPr lang="en-US" sz="2800" b="1" i="1" dirty="0"/>
              <a:t> [el, el-oh-ah]:</a:t>
            </a:r>
            <a:r>
              <a:rPr lang="en-US" sz="2800" i="1" dirty="0"/>
              <a:t> God "mighty, strong, prominent"</a:t>
            </a:r>
            <a:endParaRPr lang="en-US" sz="2800" dirty="0"/>
          </a:p>
          <a:p>
            <a:r>
              <a:rPr lang="en-US" sz="2800" b="1" i="1" dirty="0">
                <a:solidFill>
                  <a:srgbClr val="F9CD49"/>
                </a:solidFill>
              </a:rPr>
              <a:t>ELOHIM</a:t>
            </a:r>
            <a:r>
              <a:rPr lang="en-US" sz="2800" b="1" i="1" dirty="0"/>
              <a:t>  [el-oh-</a:t>
            </a:r>
            <a:r>
              <a:rPr lang="en-US" sz="2800" b="1" i="1" dirty="0" err="1"/>
              <a:t>heem</a:t>
            </a:r>
            <a:r>
              <a:rPr lang="en-US" sz="2800" b="1" i="1" dirty="0"/>
              <a:t>]:</a:t>
            </a:r>
            <a:r>
              <a:rPr lang="en-US" sz="2800" i="1" dirty="0"/>
              <a:t> God “Creator, Mighty and Strong”</a:t>
            </a:r>
            <a:endParaRPr lang="en-US" sz="2800" dirty="0"/>
          </a:p>
          <a:p>
            <a:r>
              <a:rPr lang="en-US" sz="2800" b="1" i="1" dirty="0">
                <a:solidFill>
                  <a:srgbClr val="F9CD49"/>
                </a:solidFill>
              </a:rPr>
              <a:t>EL SHADDAI </a:t>
            </a:r>
            <a:r>
              <a:rPr lang="en-US" sz="2800" b="1" i="1" dirty="0"/>
              <a:t>[el-shah-</a:t>
            </a:r>
            <a:r>
              <a:rPr lang="en-US" sz="2800" b="1" i="1" dirty="0" err="1"/>
              <a:t>dahy</a:t>
            </a:r>
            <a:r>
              <a:rPr lang="en-US" sz="2800" b="1" i="1" dirty="0"/>
              <a:t>] </a:t>
            </a:r>
            <a:r>
              <a:rPr lang="en-US" sz="2800" i="1" dirty="0"/>
              <a:t>“God Almighty,” “The Mighty One of </a:t>
            </a:r>
            <a:r>
              <a:rPr lang="en-US" sz="2800" i="1" dirty="0" smtClean="0"/>
              <a:t>Jacob,” </a:t>
            </a:r>
            <a:r>
              <a:rPr lang="en-US" sz="2800" i="1" dirty="0"/>
              <a:t>speaks to God’s ultimate power over all.</a:t>
            </a:r>
            <a:endParaRPr lang="en-US" sz="2800" dirty="0"/>
          </a:p>
          <a:p>
            <a:r>
              <a:rPr lang="en-US" sz="2800" b="1" i="1" dirty="0">
                <a:solidFill>
                  <a:srgbClr val="F9CD49"/>
                </a:solidFill>
              </a:rPr>
              <a:t>ADONIA</a:t>
            </a:r>
            <a:r>
              <a:rPr lang="en-US" sz="2800" b="1" i="1" dirty="0"/>
              <a:t> [ˌ</a:t>
            </a:r>
            <a:r>
              <a:rPr lang="en-US" sz="2800" b="1" i="1" dirty="0" err="1"/>
              <a:t>ædɒˈnaɪ</a:t>
            </a:r>
            <a:r>
              <a:rPr lang="en-US" sz="2800" b="1" i="1" dirty="0"/>
              <a:t>; ah-</a:t>
            </a:r>
            <a:r>
              <a:rPr lang="en-US" sz="2800" b="1" i="1" dirty="0" err="1"/>
              <a:t>daw</a:t>
            </a:r>
            <a:r>
              <a:rPr lang="en-US" sz="2800" b="1" i="1" dirty="0"/>
              <a:t>-</a:t>
            </a:r>
            <a:r>
              <a:rPr lang="en-US" sz="2800" b="1" i="1" dirty="0" err="1"/>
              <a:t>nahy</a:t>
            </a:r>
            <a:r>
              <a:rPr lang="en-US" sz="2800" b="1" i="1" dirty="0"/>
              <a:t>]:</a:t>
            </a:r>
            <a:r>
              <a:rPr lang="en-US" sz="2800" i="1" dirty="0"/>
              <a:t> “Lord” used in place of YHWH, which was thought by the Jews to be too sacred to be uttered by sinful men.</a:t>
            </a:r>
            <a:r>
              <a:rPr lang="en-US" sz="2800" dirty="0"/>
              <a:t> </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278189" y="217714"/>
            <a:ext cx="8563429" cy="4832093"/>
          </a:xfrm>
          <a:prstGeom prst="rect">
            <a:avLst/>
          </a:prstGeom>
        </p:spPr>
        <p:txBody>
          <a:bodyPr wrap="square">
            <a:spAutoFit/>
          </a:bodyPr>
          <a:lstStyle/>
          <a:p>
            <a:r>
              <a:rPr lang="en-US" sz="2800" b="1" dirty="0"/>
              <a:t>Psalm 95:1-7  </a:t>
            </a:r>
            <a:r>
              <a:rPr lang="en-US" sz="2800" dirty="0"/>
              <a:t>Oh come, let us sing to the Lord; let us make a joyful noise to the rock of our salvation! </a:t>
            </a:r>
            <a:r>
              <a:rPr lang="en-US" sz="2800" baseline="30000" dirty="0"/>
              <a:t>2 </a:t>
            </a:r>
            <a:r>
              <a:rPr lang="en-US" sz="2800" dirty="0"/>
              <a:t>Let us come into his presence with thanksgiving; let us make a joyful noise to him with songs of praise! </a:t>
            </a:r>
            <a:r>
              <a:rPr lang="en-US" sz="2800" baseline="30000" dirty="0"/>
              <a:t>3 </a:t>
            </a:r>
            <a:r>
              <a:rPr lang="en-US" sz="2800" dirty="0"/>
              <a:t>For the Lord is a great God, and a great King above all gods. </a:t>
            </a:r>
            <a:r>
              <a:rPr lang="en-US" sz="2800" baseline="30000" dirty="0"/>
              <a:t>4 </a:t>
            </a:r>
            <a:r>
              <a:rPr lang="en-US" sz="2800" dirty="0"/>
              <a:t>In his hand are the depths of the earth; the heights of the mountains are his also. </a:t>
            </a:r>
            <a:r>
              <a:rPr lang="en-US" sz="2800" baseline="30000" dirty="0"/>
              <a:t>5 </a:t>
            </a:r>
            <a:r>
              <a:rPr lang="en-US" sz="2800" dirty="0"/>
              <a:t>The sea is his, for he made it, and his hands formed the dry land. </a:t>
            </a:r>
            <a:r>
              <a:rPr lang="en-US" sz="2800" baseline="30000" dirty="0"/>
              <a:t>6 </a:t>
            </a:r>
            <a:r>
              <a:rPr lang="en-US" sz="2800" dirty="0"/>
              <a:t>Oh come, let us worship and bow down;  let us kneel before the Lord, our Maker! </a:t>
            </a:r>
            <a:r>
              <a:rPr lang="en-US" sz="2800" baseline="30000" dirty="0"/>
              <a:t>7 </a:t>
            </a:r>
            <a:r>
              <a:rPr lang="en-US" sz="2800" dirty="0"/>
              <a:t>For he is our God, and we are the people of his pasture  and the sheep of his hand.</a:t>
            </a:r>
            <a:endParaRPr lang="en-US" sz="28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809" y="302381"/>
            <a:ext cx="8732761" cy="4401205"/>
          </a:xfrm>
          <a:prstGeom prst="rect">
            <a:avLst/>
          </a:prstGeom>
        </p:spPr>
        <p:txBody>
          <a:bodyPr wrap="square">
            <a:spAutoFit/>
          </a:bodyPr>
          <a:lstStyle/>
          <a:p>
            <a:r>
              <a:rPr lang="en-US" sz="2800" b="1" i="1" dirty="0">
                <a:solidFill>
                  <a:srgbClr val="F9CD49"/>
                </a:solidFill>
              </a:rPr>
              <a:t>YHWH / YAHWEH / JEHOVAH</a:t>
            </a:r>
            <a:r>
              <a:rPr lang="en-US" sz="2800" b="1" i="1" dirty="0"/>
              <a:t> [yah-way / </a:t>
            </a:r>
            <a:r>
              <a:rPr lang="en-US" sz="2800" b="1" i="1" dirty="0" err="1"/>
              <a:t>ji-hoh-veh</a:t>
            </a:r>
            <a:r>
              <a:rPr lang="en-US" sz="2800" b="1" i="1" dirty="0"/>
              <a:t>]:</a:t>
            </a:r>
            <a:r>
              <a:rPr lang="en-US" sz="2800" i="1" dirty="0"/>
              <a:t> </a:t>
            </a:r>
            <a:r>
              <a:rPr lang="en-US" sz="2800" i="1" dirty="0" smtClean="0"/>
              <a:t> “</a:t>
            </a:r>
            <a:r>
              <a:rPr lang="en-US" sz="2800" i="1" dirty="0"/>
              <a:t>LORD” strictly speaking, the only proper name for God. Translated in English Bibles “LORD” (all capitals) to distinguish it from </a:t>
            </a:r>
            <a:r>
              <a:rPr lang="en-US" sz="2800" i="1" dirty="0" err="1"/>
              <a:t>Adonai</a:t>
            </a:r>
            <a:r>
              <a:rPr lang="en-US" sz="2800" i="1" dirty="0"/>
              <a:t>, “Lord.”</a:t>
            </a:r>
            <a:endParaRPr lang="en-US" sz="2800" dirty="0"/>
          </a:p>
          <a:p>
            <a:r>
              <a:rPr lang="en-US" sz="2800" b="1" i="1" dirty="0">
                <a:solidFill>
                  <a:srgbClr val="F9CD49"/>
                </a:solidFill>
              </a:rPr>
              <a:t>YAHWEH-JIREH </a:t>
            </a:r>
            <a:r>
              <a:rPr lang="en-US" sz="2800" b="1" i="1" dirty="0"/>
              <a:t>[yah-way-</a:t>
            </a:r>
            <a:r>
              <a:rPr lang="en-US" sz="2800" b="1" i="1" dirty="0" err="1"/>
              <a:t>ji</a:t>
            </a:r>
            <a:r>
              <a:rPr lang="en-US" sz="2800" b="1" i="1" dirty="0"/>
              <a:t>-</a:t>
            </a:r>
            <a:r>
              <a:rPr lang="en-US" sz="2800" b="1" i="1" dirty="0" err="1"/>
              <a:t>reh</a:t>
            </a:r>
            <a:r>
              <a:rPr lang="en-US" sz="2800" b="1" i="1" dirty="0"/>
              <a:t>]:</a:t>
            </a:r>
            <a:r>
              <a:rPr lang="en-US" sz="2800" i="1" dirty="0"/>
              <a:t> "The Lord Will Provide" the name memorialized by Abraham when God provided the ram to be sacrificed in place of Isaac.</a:t>
            </a:r>
            <a:endParaRPr lang="en-US" sz="2800" dirty="0"/>
          </a:p>
          <a:p>
            <a:r>
              <a:rPr lang="en-US" sz="2800" b="1" i="1" dirty="0">
                <a:solidFill>
                  <a:srgbClr val="F9CD49"/>
                </a:solidFill>
              </a:rPr>
              <a:t>YAHWEH-RAPHA</a:t>
            </a:r>
            <a:r>
              <a:rPr lang="en-US" sz="2800" b="1" i="1" dirty="0"/>
              <a:t> [yah-way-raw-</a:t>
            </a:r>
            <a:r>
              <a:rPr lang="en-US" sz="2800" b="1" i="1" dirty="0" err="1"/>
              <a:t>faw</a:t>
            </a:r>
            <a:r>
              <a:rPr lang="en-US" sz="2800" b="1" i="1" dirty="0"/>
              <a:t>]:</a:t>
            </a:r>
            <a:r>
              <a:rPr lang="en-US" sz="2800" i="1" dirty="0"/>
              <a:t> "The Lord Who Heals"  </a:t>
            </a:r>
            <a:endParaRPr lang="en-US" sz="2800" dirty="0"/>
          </a:p>
          <a:p>
            <a:r>
              <a:rPr lang="en-US" sz="2800" b="1" i="1" dirty="0">
                <a:solidFill>
                  <a:srgbClr val="F9CD49"/>
                </a:solidFill>
              </a:rPr>
              <a:t>YAHWEH-NISSI</a:t>
            </a:r>
            <a:r>
              <a:rPr lang="en-US" sz="2800" b="1" i="1" dirty="0"/>
              <a:t> [yah-way-nee-see]:</a:t>
            </a:r>
            <a:r>
              <a:rPr lang="en-US" sz="2800" i="1" dirty="0"/>
              <a:t> "The Lord Our Banner" </a:t>
            </a:r>
            <a:endParaRPr lang="en-US" sz="2800"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smtClean="0">
                <a:solidFill>
                  <a:schemeClr val="bg1"/>
                </a:solidFill>
              </a:rPr>
              <a:t>Psalm 16:11 </a:t>
            </a: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373510" y="604762"/>
            <a:ext cx="8347157" cy="3170099"/>
          </a:xfrm>
          <a:prstGeom prst="rect">
            <a:avLst/>
          </a:prstGeom>
        </p:spPr>
        <p:txBody>
          <a:bodyPr wrap="square">
            <a:spAutoFit/>
          </a:bodyPr>
          <a:lstStyle/>
          <a:p>
            <a:pPr algn="ctr"/>
            <a:r>
              <a:rPr lang="en-US" sz="4000" b="1" dirty="0"/>
              <a:t>Psalm 79:13 </a:t>
            </a:r>
            <a:r>
              <a:rPr lang="en-US" sz="4000" b="1" baseline="30000" dirty="0"/>
              <a:t> </a:t>
            </a:r>
            <a:endParaRPr lang="en-US" sz="4000" b="1" baseline="30000" dirty="0" smtClean="0"/>
          </a:p>
          <a:p>
            <a:pPr algn="ctr"/>
            <a:r>
              <a:rPr lang="en-US" sz="4000" dirty="0" smtClean="0"/>
              <a:t>But </a:t>
            </a:r>
            <a:r>
              <a:rPr lang="en-US" sz="4000" dirty="0"/>
              <a:t>we your people, the sheep of your pasture, will give thanks to you forever; from generation to generation we will recount your praise.</a:t>
            </a:r>
            <a:endParaRPr lang="en-US" sz="40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238" y="290287"/>
            <a:ext cx="8261048" cy="3970318"/>
          </a:xfrm>
          <a:prstGeom prst="rect">
            <a:avLst/>
          </a:prstGeom>
        </p:spPr>
        <p:txBody>
          <a:bodyPr wrap="square">
            <a:spAutoFit/>
          </a:bodyPr>
          <a:lstStyle/>
          <a:p>
            <a:r>
              <a:rPr lang="en-US" sz="2800" b="1" i="1" dirty="0">
                <a:solidFill>
                  <a:srgbClr val="F9CD49"/>
                </a:solidFill>
              </a:rPr>
              <a:t>YAHWEH-M'KADDESH </a:t>
            </a:r>
            <a:r>
              <a:rPr lang="en-US" sz="2800" b="1" i="1" dirty="0"/>
              <a:t>[yah-way-meh-</a:t>
            </a:r>
            <a:r>
              <a:rPr lang="en-US" sz="2800" b="1" i="1" dirty="0" err="1"/>
              <a:t>kad</a:t>
            </a:r>
            <a:r>
              <a:rPr lang="en-US" sz="2800" b="1" i="1" dirty="0"/>
              <a:t>-</a:t>
            </a:r>
            <a:r>
              <a:rPr lang="en-US" sz="2800" b="1" i="1" dirty="0" err="1"/>
              <a:t>esh</a:t>
            </a:r>
            <a:r>
              <a:rPr lang="en-US" sz="2800" b="1" i="1" dirty="0"/>
              <a:t>]:</a:t>
            </a:r>
            <a:r>
              <a:rPr lang="en-US" sz="2800" i="1" dirty="0"/>
              <a:t> "The Lord Who Sanctifies, Makes </a:t>
            </a:r>
            <a:r>
              <a:rPr lang="en-US" sz="2800" i="1" dirty="0" smtClean="0"/>
              <a:t>Holy.</a:t>
            </a:r>
            <a:endParaRPr lang="en-US" sz="2800" dirty="0"/>
          </a:p>
          <a:p>
            <a:r>
              <a:rPr lang="en-US" sz="2800" b="1" i="1" dirty="0">
                <a:solidFill>
                  <a:srgbClr val="F9CD49"/>
                </a:solidFill>
              </a:rPr>
              <a:t>YAHWEH-SHALOM </a:t>
            </a:r>
            <a:r>
              <a:rPr lang="en-US" sz="2800" b="1" i="1" dirty="0"/>
              <a:t>[yah-way-shah-</a:t>
            </a:r>
            <a:r>
              <a:rPr lang="en-US" sz="2800" b="1" i="1" dirty="0" err="1"/>
              <a:t>lohm</a:t>
            </a:r>
            <a:r>
              <a:rPr lang="en-US" sz="2800" b="1" i="1" dirty="0"/>
              <a:t>]:</a:t>
            </a:r>
            <a:r>
              <a:rPr lang="en-US" sz="2800" i="1" dirty="0"/>
              <a:t> "The Lord Our Peace"</a:t>
            </a:r>
            <a:endParaRPr lang="en-US" sz="2800" dirty="0"/>
          </a:p>
          <a:p>
            <a:r>
              <a:rPr lang="en-US" sz="2800" b="1" i="1" dirty="0">
                <a:solidFill>
                  <a:srgbClr val="F9CD49"/>
                </a:solidFill>
              </a:rPr>
              <a:t>YAHWEH-ELOHIM </a:t>
            </a:r>
            <a:r>
              <a:rPr lang="en-US" sz="2800" b="1" i="1" dirty="0"/>
              <a:t>[yah-way-el-oh-him]:</a:t>
            </a:r>
            <a:r>
              <a:rPr lang="en-US" sz="2800" i="1" dirty="0"/>
              <a:t> "LORD God" a combination of God’s unique name YHWH and the generic “Lord,” signifying that He is the Lord of Lords.</a:t>
            </a:r>
            <a:endParaRPr lang="en-US" sz="2800" dirty="0"/>
          </a:p>
          <a:p>
            <a:r>
              <a:rPr lang="en-US" sz="2800" b="1" i="1" dirty="0">
                <a:solidFill>
                  <a:srgbClr val="F9CD49"/>
                </a:solidFill>
              </a:rPr>
              <a:t>YAHWEH-TSIDKENU</a:t>
            </a:r>
            <a:r>
              <a:rPr lang="en-US" sz="2800" b="1" i="1" dirty="0"/>
              <a:t> [yah-way-</a:t>
            </a:r>
            <a:r>
              <a:rPr lang="en-US" sz="2800" b="1" i="1" dirty="0" err="1"/>
              <a:t>tzid</a:t>
            </a:r>
            <a:r>
              <a:rPr lang="en-US" sz="2800" b="1" i="1" dirty="0"/>
              <a:t>-</a:t>
            </a:r>
            <a:r>
              <a:rPr lang="en-US" sz="2800" b="1" i="1" dirty="0" err="1"/>
              <a:t>kay-noo</a:t>
            </a:r>
            <a:r>
              <a:rPr lang="en-US" sz="2800" b="1" i="1" dirty="0"/>
              <a:t>]:</a:t>
            </a:r>
            <a:r>
              <a:rPr lang="en-US" sz="2800" i="1" dirty="0"/>
              <a:t> "The Lord Our Righteousness” </a:t>
            </a:r>
            <a:endParaRPr lang="en-US" sz="28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387048" y="387048"/>
            <a:ext cx="8285238" cy="4031873"/>
          </a:xfrm>
          <a:prstGeom prst="rect">
            <a:avLst/>
          </a:prstGeom>
        </p:spPr>
        <p:txBody>
          <a:bodyPr wrap="square">
            <a:spAutoFit/>
          </a:bodyPr>
          <a:lstStyle/>
          <a:p>
            <a:r>
              <a:rPr lang="en-US" sz="3200" b="1" dirty="0"/>
              <a:t>Psalm 96:1-4 </a:t>
            </a:r>
            <a:r>
              <a:rPr lang="en-US" sz="3200" dirty="0" smtClean="0"/>
              <a:t>Oh </a:t>
            </a:r>
            <a:r>
              <a:rPr lang="en-US" sz="3200" dirty="0"/>
              <a:t>sing to the Lord a new song; sing to the Lord, all the earth! </a:t>
            </a:r>
            <a:endParaRPr lang="en-US" sz="3200" dirty="0" smtClean="0"/>
          </a:p>
          <a:p>
            <a:r>
              <a:rPr lang="en-US" sz="3200" baseline="30000" dirty="0" smtClean="0"/>
              <a:t>2</a:t>
            </a:r>
            <a:r>
              <a:rPr lang="en-US" sz="3200" baseline="30000" dirty="0"/>
              <a:t> </a:t>
            </a:r>
            <a:r>
              <a:rPr lang="en-US" sz="3200" dirty="0"/>
              <a:t>Sing to the Lord, bless his name; tell of his salvation from day to day. </a:t>
            </a:r>
            <a:endParaRPr lang="en-US" sz="3200" dirty="0" smtClean="0"/>
          </a:p>
          <a:p>
            <a:r>
              <a:rPr lang="en-US" sz="3200" baseline="30000" dirty="0" smtClean="0"/>
              <a:t>3</a:t>
            </a:r>
            <a:r>
              <a:rPr lang="en-US" sz="3200" baseline="30000" dirty="0"/>
              <a:t> </a:t>
            </a:r>
            <a:r>
              <a:rPr lang="en-US" sz="3200" dirty="0"/>
              <a:t>Declare his glory among the nations, his marvelous works among all the peoples! </a:t>
            </a:r>
            <a:r>
              <a:rPr lang="en-US" sz="3200" baseline="30000" dirty="0"/>
              <a:t>4 </a:t>
            </a:r>
            <a:r>
              <a:rPr lang="en-US" sz="3200" dirty="0"/>
              <a:t>For great is the Lord, and greatly to be praised; he is to be feared above all gods.</a:t>
            </a:r>
            <a:endParaRPr lang="en-US" sz="32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19926</TotalTime>
  <Words>196</Words>
  <Application>Microsoft Macintosh PowerPoint</Application>
  <PresentationFormat>On-screen Show (16:9)</PresentationFormat>
  <Paragraphs>53</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769</cp:revision>
  <dcterms:created xsi:type="dcterms:W3CDTF">2016-08-27T22:55:59Z</dcterms:created>
  <dcterms:modified xsi:type="dcterms:W3CDTF">2019-11-29T18:10:29Z</dcterms:modified>
</cp:coreProperties>
</file>