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376" r:id="rId2"/>
    <p:sldId id="397" r:id="rId3"/>
    <p:sldId id="398" r:id="rId4"/>
    <p:sldId id="420" r:id="rId5"/>
    <p:sldId id="429" r:id="rId6"/>
    <p:sldId id="354" r:id="rId7"/>
    <p:sldId id="380" r:id="rId8"/>
    <p:sldId id="345" r:id="rId9"/>
    <p:sldId id="335" r:id="rId10"/>
    <p:sldId id="369" r:id="rId11"/>
    <p:sldId id="430" r:id="rId12"/>
    <p:sldId id="305" r:id="rId13"/>
    <p:sldId id="399" r:id="rId14"/>
    <p:sldId id="421" r:id="rId15"/>
    <p:sldId id="422" r:id="rId16"/>
    <p:sldId id="423" r:id="rId17"/>
    <p:sldId id="427" r:id="rId18"/>
    <p:sldId id="426" r:id="rId19"/>
    <p:sldId id="431" r:id="rId20"/>
    <p:sldId id="432" r:id="rId21"/>
    <p:sldId id="433" r:id="rId22"/>
    <p:sldId id="434" r:id="rId23"/>
    <p:sldId id="425" r:id="rId24"/>
    <p:sldId id="435" r:id="rId25"/>
    <p:sldId id="436" r:id="rId26"/>
    <p:sldId id="437" r:id="rId27"/>
    <p:sldId id="438" r:id="rId28"/>
    <p:sldId id="261" r:id="rId2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2303"/>
    <a:srgbClr val="E0690A"/>
    <a:srgbClr val="F9CD49"/>
    <a:srgbClr val="FFFF34"/>
    <a:srgbClr val="6711FF"/>
    <a:srgbClr val="21C1FF"/>
    <a:srgbClr val="044C97"/>
    <a:srgbClr val="FF024F"/>
    <a:srgbClr val="3C0113"/>
    <a:srgbClr val="F30A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07" autoAdjust="0"/>
  </p:normalViewPr>
  <p:slideViewPr>
    <p:cSldViewPr snapToGrid="0" snapToObjects="1">
      <p:cViewPr varScale="1">
        <p:scale>
          <a:sx n="114" d="100"/>
          <a:sy n="114" d="100"/>
        </p:scale>
        <p:origin x="-120" y="-188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12/28/19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12/28/19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12/28/19</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175"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3510" y="2317132"/>
            <a:ext cx="8441334" cy="1569660"/>
          </a:xfrm>
          <a:prstGeom prst="rect">
            <a:avLst/>
          </a:prstGeom>
        </p:spPr>
        <p:txBody>
          <a:bodyPr wrap="square">
            <a:spAutoFit/>
          </a:bodyPr>
          <a:lstStyle/>
          <a:p>
            <a:pPr algn="ctr"/>
            <a:r>
              <a:rPr lang="en-US" sz="2400" b="1" dirty="0" smtClean="0">
                <a:solidFill>
                  <a:schemeClr val="bg1"/>
                </a:solidFill>
              </a:rPr>
              <a:t>Psalm 16:11 </a:t>
            </a:r>
          </a:p>
          <a:p>
            <a:pPr algn="ctr"/>
            <a:r>
              <a:rPr lang="en-US" sz="2400" dirty="0" smtClean="0">
                <a:solidFill>
                  <a:schemeClr val="bg1"/>
                </a:solidFill>
              </a:rPr>
              <a:t>You </a:t>
            </a:r>
            <a:r>
              <a:rPr lang="en-US" sz="2400" dirty="0">
                <a:solidFill>
                  <a:schemeClr val="bg1"/>
                </a:solidFill>
              </a:rPr>
              <a:t>make known to me the path of life; in your presence there is fullness of joy; at your right hand are pleasures forevermore.</a:t>
            </a:r>
            <a:endParaRPr lang="en-US" sz="2400" b="1" dirty="0">
              <a:solidFill>
                <a:schemeClr val="bg1"/>
              </a:solidFill>
            </a:endParaRPr>
          </a:p>
          <a:p>
            <a:pPr algn="ctr"/>
            <a:r>
              <a:rPr lang="en-US" sz="2400" dirty="0">
                <a:solidFill>
                  <a:schemeClr val="bg1"/>
                </a:solidFill>
              </a:rPr>
              <a:t> </a:t>
            </a:r>
          </a:p>
        </p:txBody>
      </p:sp>
      <p:sp>
        <p:nvSpPr>
          <p:cNvPr id="3" name="Rectangle 2"/>
          <p:cNvSpPr/>
          <p:nvPr/>
        </p:nvSpPr>
        <p:spPr>
          <a:xfrm>
            <a:off x="490205" y="434427"/>
            <a:ext cx="8188657" cy="3785652"/>
          </a:xfrm>
          <a:prstGeom prst="rect">
            <a:avLst/>
          </a:prstGeom>
        </p:spPr>
        <p:txBody>
          <a:bodyPr wrap="square">
            <a:spAutoFit/>
          </a:bodyPr>
          <a:lstStyle/>
          <a:p>
            <a:r>
              <a:rPr lang="en-US" sz="4800" b="1" dirty="0"/>
              <a:t>Psalm 78:21 </a:t>
            </a:r>
            <a:endParaRPr lang="en-US" sz="4800" b="1" dirty="0" smtClean="0"/>
          </a:p>
          <a:p>
            <a:r>
              <a:rPr lang="en-US" sz="4800" dirty="0" smtClean="0"/>
              <a:t>Therefore</a:t>
            </a:r>
            <a:r>
              <a:rPr lang="en-US" sz="4800" dirty="0"/>
              <a:t>, </a:t>
            </a:r>
            <a:r>
              <a:rPr lang="en-US" sz="4800" dirty="0" smtClean="0"/>
              <a:t>when the</a:t>
            </a:r>
            <a:r>
              <a:rPr lang="en-US" sz="4800" dirty="0"/>
              <a:t> Lord </a:t>
            </a:r>
            <a:r>
              <a:rPr lang="en-US" sz="4800" dirty="0" smtClean="0"/>
              <a:t> heard</a:t>
            </a:r>
            <a:r>
              <a:rPr lang="en-US" sz="4800" dirty="0"/>
              <a:t>, </a:t>
            </a:r>
            <a:r>
              <a:rPr lang="en-US" sz="4800" dirty="0" smtClean="0"/>
              <a:t> he </a:t>
            </a:r>
            <a:r>
              <a:rPr lang="en-US" sz="4800" dirty="0"/>
              <a:t>was full of wrath; a fire was kindled against Jacob; his anger rose against Israel.                                                                         </a:t>
            </a:r>
          </a:p>
        </p:txBody>
      </p:sp>
    </p:spTree>
    <p:extLst>
      <p:ext uri="{BB962C8B-B14F-4D97-AF65-F5344CB8AC3E}">
        <p14:creationId xmlns:p14="http://schemas.microsoft.com/office/powerpoint/2010/main" val="19198283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935" y="345313"/>
            <a:ext cx="8366913" cy="4401205"/>
          </a:xfrm>
          <a:prstGeom prst="rect">
            <a:avLst/>
          </a:prstGeom>
        </p:spPr>
        <p:txBody>
          <a:bodyPr wrap="square">
            <a:spAutoFit/>
          </a:bodyPr>
          <a:lstStyle/>
          <a:p>
            <a:r>
              <a:rPr lang="en-US" sz="4000" b="1" dirty="0"/>
              <a:t>Revelation 21:8</a:t>
            </a:r>
            <a:r>
              <a:rPr lang="en-US" sz="4000" b="1" baseline="30000" dirty="0"/>
              <a:t> </a:t>
            </a:r>
            <a:endParaRPr lang="en-US" sz="4000" b="1" baseline="30000" dirty="0" smtClean="0"/>
          </a:p>
          <a:p>
            <a:r>
              <a:rPr lang="en-US" sz="4000" dirty="0" smtClean="0"/>
              <a:t>But </a:t>
            </a:r>
            <a:r>
              <a:rPr lang="en-US" sz="4000" dirty="0"/>
              <a:t>as for the cowardly, the faithless, the detestable, as for murderers, the sexually immoral, sorcerers, idolaters, and all liars, their portion will be in the lake that burns with fire and sulfur, which is the second death.”</a:t>
            </a:r>
          </a:p>
        </p:txBody>
      </p:sp>
    </p:spTree>
    <p:extLst>
      <p:ext uri="{BB962C8B-B14F-4D97-AF65-F5344CB8AC3E}">
        <p14:creationId xmlns:p14="http://schemas.microsoft.com/office/powerpoint/2010/main" val="3493638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82606"/>
            <a:ext cx="9065273" cy="923330"/>
          </a:xfrm>
          <a:prstGeom prst="rect">
            <a:avLst/>
          </a:prstGeom>
        </p:spPr>
        <p:txBody>
          <a:bodyPr wrap="square">
            <a:spAutoFit/>
          </a:bodyPr>
          <a:lstStyle/>
          <a:p>
            <a:r>
              <a:rPr lang="en-US" sz="5400" b="1" dirty="0"/>
              <a:t> </a:t>
            </a:r>
            <a:r>
              <a:rPr lang="en-US" dirty="0"/>
              <a:t> </a:t>
            </a:r>
          </a:p>
        </p:txBody>
      </p:sp>
      <p:sp>
        <p:nvSpPr>
          <p:cNvPr id="4" name="TextBox 3"/>
          <p:cNvSpPr txBox="1"/>
          <p:nvPr/>
        </p:nvSpPr>
        <p:spPr>
          <a:xfrm>
            <a:off x="61740" y="4747712"/>
            <a:ext cx="8916887" cy="369332"/>
          </a:xfrm>
          <a:prstGeom prst="rect">
            <a:avLst/>
          </a:prstGeom>
          <a:solidFill>
            <a:schemeClr val="bg1"/>
          </a:solidFill>
        </p:spPr>
        <p:txBody>
          <a:bodyPr wrap="square" rtlCol="0">
            <a:spAutoFit/>
          </a:bodyPr>
          <a:lstStyle/>
          <a:p>
            <a:endParaRPr lang="en-US" dirty="0"/>
          </a:p>
        </p:txBody>
      </p:sp>
      <p:sp>
        <p:nvSpPr>
          <p:cNvPr id="2" name="Rectangle 1"/>
          <p:cNvSpPr/>
          <p:nvPr/>
        </p:nvSpPr>
        <p:spPr>
          <a:xfrm>
            <a:off x="869000" y="334174"/>
            <a:ext cx="7854426" cy="4708981"/>
          </a:xfrm>
          <a:prstGeom prst="rect">
            <a:avLst/>
          </a:prstGeom>
        </p:spPr>
        <p:txBody>
          <a:bodyPr wrap="square">
            <a:spAutoFit/>
          </a:bodyPr>
          <a:lstStyle/>
          <a:p>
            <a:r>
              <a:rPr lang="en-US" sz="6000" b="1" dirty="0"/>
              <a:t>Malachi 3:6 </a:t>
            </a:r>
            <a:r>
              <a:rPr lang="en-US" sz="6000" b="1" baseline="30000" dirty="0"/>
              <a:t> </a:t>
            </a:r>
            <a:endParaRPr lang="en-US" sz="6000" b="1" baseline="30000" dirty="0" smtClean="0"/>
          </a:p>
          <a:p>
            <a:r>
              <a:rPr lang="en-US" sz="6000" dirty="0" smtClean="0"/>
              <a:t>For</a:t>
            </a:r>
            <a:r>
              <a:rPr lang="en-US" sz="6000" dirty="0"/>
              <a:t> I the Lord do not change; </a:t>
            </a:r>
            <a:r>
              <a:rPr lang="en-US" sz="6000" dirty="0" smtClean="0"/>
              <a:t> therefore </a:t>
            </a:r>
            <a:r>
              <a:rPr lang="en-US" sz="6000" dirty="0"/>
              <a:t>you, </a:t>
            </a:r>
            <a:endParaRPr lang="en-US" sz="6000" dirty="0" smtClean="0"/>
          </a:p>
          <a:p>
            <a:r>
              <a:rPr lang="en-US" sz="6000" dirty="0" smtClean="0"/>
              <a:t>O </a:t>
            </a:r>
            <a:r>
              <a:rPr lang="en-US" sz="6000" dirty="0"/>
              <a:t>children of Jacob, are not consumed.</a:t>
            </a:r>
            <a:endParaRPr lang="en-US" sz="6000" b="1" dirty="0"/>
          </a:p>
        </p:txBody>
      </p:sp>
    </p:spTree>
    <p:extLst>
      <p:ext uri="{BB962C8B-B14F-4D97-AF65-F5344CB8AC3E}">
        <p14:creationId xmlns:p14="http://schemas.microsoft.com/office/powerpoint/2010/main" val="13945852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1077" y="367593"/>
            <a:ext cx="8500606" cy="4154983"/>
          </a:xfrm>
          <a:prstGeom prst="rect">
            <a:avLst/>
          </a:prstGeom>
        </p:spPr>
        <p:txBody>
          <a:bodyPr wrap="square">
            <a:spAutoFit/>
          </a:bodyPr>
          <a:lstStyle/>
          <a:p>
            <a:r>
              <a:rPr lang="en-US" sz="6600" b="1" dirty="0"/>
              <a:t>Mark 4:40 </a:t>
            </a:r>
            <a:r>
              <a:rPr lang="en-US" sz="6600" b="1" baseline="30000" dirty="0"/>
              <a:t> </a:t>
            </a:r>
            <a:endParaRPr lang="en-US" sz="6600" b="1" baseline="30000" dirty="0" smtClean="0"/>
          </a:p>
          <a:p>
            <a:r>
              <a:rPr lang="en-US" sz="6600" dirty="0" smtClean="0"/>
              <a:t>He </a:t>
            </a:r>
            <a:r>
              <a:rPr lang="en-US" sz="6600" dirty="0"/>
              <a:t>said to them, </a:t>
            </a:r>
            <a:endParaRPr lang="en-US" sz="6600" dirty="0" smtClean="0"/>
          </a:p>
          <a:p>
            <a:r>
              <a:rPr lang="en-US" sz="6600" dirty="0" smtClean="0"/>
              <a:t>“</a:t>
            </a:r>
            <a:r>
              <a:rPr lang="en-US" sz="6600" dirty="0"/>
              <a:t>Why are you so afraid? </a:t>
            </a:r>
            <a:r>
              <a:rPr lang="en-US" sz="6600" dirty="0" smtClean="0"/>
              <a:t> Have </a:t>
            </a:r>
            <a:r>
              <a:rPr lang="en-US" sz="6600" dirty="0"/>
              <a:t>you still no faith?”</a:t>
            </a:r>
            <a:endParaRPr lang="en-US" sz="6600" b="1" dirty="0"/>
          </a:p>
        </p:txBody>
      </p:sp>
    </p:spTree>
    <p:extLst>
      <p:ext uri="{BB962C8B-B14F-4D97-AF65-F5344CB8AC3E}">
        <p14:creationId xmlns:p14="http://schemas.microsoft.com/office/powerpoint/2010/main" val="30347787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3627" y="490123"/>
            <a:ext cx="8099529" cy="3416320"/>
          </a:xfrm>
          <a:prstGeom prst="rect">
            <a:avLst/>
          </a:prstGeom>
        </p:spPr>
        <p:txBody>
          <a:bodyPr wrap="square">
            <a:spAutoFit/>
          </a:bodyPr>
          <a:lstStyle/>
          <a:p>
            <a:pPr algn="ctr"/>
            <a:r>
              <a:rPr lang="en-US" sz="7200" dirty="0"/>
              <a:t>2 Corinthians 5:7 </a:t>
            </a:r>
            <a:endParaRPr lang="en-US" sz="7200" dirty="0" smtClean="0"/>
          </a:p>
          <a:p>
            <a:pPr algn="ctr"/>
            <a:r>
              <a:rPr lang="en-US" sz="7200" b="1" dirty="0" smtClean="0"/>
              <a:t>for</a:t>
            </a:r>
            <a:r>
              <a:rPr lang="en-US" sz="7200" b="1" dirty="0"/>
              <a:t> we walk by faith, not by sight. </a:t>
            </a:r>
            <a:endParaRPr lang="en-US" sz="7200" dirty="0"/>
          </a:p>
        </p:txBody>
      </p:sp>
    </p:spTree>
    <p:extLst>
      <p:ext uri="{BB962C8B-B14F-4D97-AF65-F5344CB8AC3E}">
        <p14:creationId xmlns:p14="http://schemas.microsoft.com/office/powerpoint/2010/main" val="39604311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9937" y="456706"/>
            <a:ext cx="8467182" cy="4154983"/>
          </a:xfrm>
          <a:prstGeom prst="rect">
            <a:avLst/>
          </a:prstGeom>
        </p:spPr>
        <p:txBody>
          <a:bodyPr wrap="square">
            <a:spAutoFit/>
          </a:bodyPr>
          <a:lstStyle/>
          <a:p>
            <a:r>
              <a:rPr lang="en-US" sz="4400" b="1" dirty="0"/>
              <a:t>Hebrews 3:18-19 </a:t>
            </a:r>
            <a:endParaRPr lang="en-US" sz="4400" b="1" dirty="0" smtClean="0"/>
          </a:p>
          <a:p>
            <a:r>
              <a:rPr lang="en-US" sz="4400" dirty="0" smtClean="0"/>
              <a:t>And </a:t>
            </a:r>
            <a:r>
              <a:rPr lang="en-US" sz="4400" dirty="0"/>
              <a:t>to whom did he swear that </a:t>
            </a:r>
            <a:r>
              <a:rPr lang="en-US" sz="4400" dirty="0" smtClean="0"/>
              <a:t> they </a:t>
            </a:r>
            <a:r>
              <a:rPr lang="en-US" sz="4400" dirty="0"/>
              <a:t>would not enter his rest, but to those who were disobedient? </a:t>
            </a:r>
            <a:r>
              <a:rPr lang="en-US" sz="4400" dirty="0" smtClean="0"/>
              <a:t>    </a:t>
            </a:r>
            <a:r>
              <a:rPr lang="en-US" sz="4400" baseline="30000" dirty="0" smtClean="0"/>
              <a:t>19</a:t>
            </a:r>
            <a:r>
              <a:rPr lang="en-US" sz="4400" baseline="30000" dirty="0"/>
              <a:t> </a:t>
            </a:r>
            <a:r>
              <a:rPr lang="en-US" sz="4400" dirty="0"/>
              <a:t>So we see that they were unable to enter because of unbelief.</a:t>
            </a:r>
            <a:endParaRPr lang="en-US" sz="4400" b="1" dirty="0"/>
          </a:p>
        </p:txBody>
      </p:sp>
    </p:spTree>
    <p:extLst>
      <p:ext uri="{BB962C8B-B14F-4D97-AF65-F5344CB8AC3E}">
        <p14:creationId xmlns:p14="http://schemas.microsoft.com/office/powerpoint/2010/main" val="39365485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641" y="389870"/>
            <a:ext cx="8355772" cy="4524315"/>
          </a:xfrm>
          <a:prstGeom prst="rect">
            <a:avLst/>
          </a:prstGeom>
        </p:spPr>
        <p:txBody>
          <a:bodyPr wrap="square">
            <a:spAutoFit/>
          </a:bodyPr>
          <a:lstStyle/>
          <a:p>
            <a:r>
              <a:rPr lang="en-US" sz="4800" b="1" dirty="0"/>
              <a:t>Hebrews 11:6 </a:t>
            </a:r>
            <a:endParaRPr lang="en-US" sz="4800" b="1" dirty="0" smtClean="0"/>
          </a:p>
          <a:p>
            <a:r>
              <a:rPr lang="en-US" sz="4800" dirty="0" smtClean="0"/>
              <a:t>And </a:t>
            </a:r>
            <a:r>
              <a:rPr lang="en-US" sz="4800" dirty="0"/>
              <a:t>without faith it is impossible to please him, for whoever would draw near to God must believe that he exists and that he rewards those who seek him.</a:t>
            </a:r>
            <a:endParaRPr lang="en-US" sz="4800" b="1" dirty="0"/>
          </a:p>
        </p:txBody>
      </p:sp>
    </p:spTree>
    <p:extLst>
      <p:ext uri="{BB962C8B-B14F-4D97-AF65-F5344CB8AC3E}">
        <p14:creationId xmlns:p14="http://schemas.microsoft.com/office/powerpoint/2010/main" val="100045693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499" y="423288"/>
            <a:ext cx="8210939" cy="4524315"/>
          </a:xfrm>
          <a:prstGeom prst="rect">
            <a:avLst/>
          </a:prstGeom>
        </p:spPr>
        <p:txBody>
          <a:bodyPr wrap="square">
            <a:spAutoFit/>
          </a:bodyPr>
          <a:lstStyle/>
          <a:p>
            <a:r>
              <a:rPr lang="en-US" sz="4800" b="1" dirty="0"/>
              <a:t>Romans 14:23 </a:t>
            </a:r>
            <a:endParaRPr lang="en-US" sz="4800" b="1" dirty="0" smtClean="0"/>
          </a:p>
          <a:p>
            <a:r>
              <a:rPr lang="en-US" sz="4800" dirty="0" smtClean="0"/>
              <a:t>But </a:t>
            </a:r>
            <a:r>
              <a:rPr lang="en-US" sz="4800" dirty="0"/>
              <a:t>whoever has doubts is condemned if he eats, because the eating is not from faith. </a:t>
            </a:r>
            <a:r>
              <a:rPr lang="en-US" sz="4800" dirty="0" smtClean="0"/>
              <a:t>   For </a:t>
            </a:r>
            <a:r>
              <a:rPr lang="en-US" sz="4800" dirty="0"/>
              <a:t>whatever does not proceed from faith is sin.</a:t>
            </a:r>
            <a:endParaRPr lang="en-US" sz="4800" b="1" dirty="0"/>
          </a:p>
        </p:txBody>
      </p:sp>
    </p:spTree>
    <p:extLst>
      <p:ext uri="{BB962C8B-B14F-4D97-AF65-F5344CB8AC3E}">
        <p14:creationId xmlns:p14="http://schemas.microsoft.com/office/powerpoint/2010/main" val="386426385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781" y="490123"/>
            <a:ext cx="8210939" cy="4524315"/>
          </a:xfrm>
          <a:prstGeom prst="rect">
            <a:avLst/>
          </a:prstGeom>
        </p:spPr>
        <p:txBody>
          <a:bodyPr wrap="square">
            <a:spAutoFit/>
          </a:bodyPr>
          <a:lstStyle/>
          <a:p>
            <a:r>
              <a:rPr lang="en-US" sz="3200" b="1" dirty="0"/>
              <a:t>1 Corinthians 6:9-10 </a:t>
            </a:r>
            <a:endParaRPr lang="en-US" sz="3200" b="1" dirty="0" smtClean="0"/>
          </a:p>
          <a:p>
            <a:r>
              <a:rPr lang="en-US" sz="3200" dirty="0" smtClean="0"/>
              <a:t>Or </a:t>
            </a:r>
            <a:r>
              <a:rPr lang="en-US" sz="3200" dirty="0"/>
              <a:t>do you not know that the unrighteous will not inherit the kingdom of God? Do not be deceived: neither the sexually immoral, nor idolaters, nor adulterers, nor men who practice homosexuality,</a:t>
            </a:r>
            <a:r>
              <a:rPr lang="en-US" sz="3200" baseline="30000" dirty="0"/>
              <a:t> 10 </a:t>
            </a:r>
            <a:r>
              <a:rPr lang="en-US" sz="3200" dirty="0"/>
              <a:t>nor thieves, nor the greedy, nor drunkards, nor revilers, nor swindlers will inherit the kingdom of God.</a:t>
            </a:r>
            <a:endParaRPr lang="en-US" sz="3200" b="1" dirty="0"/>
          </a:p>
          <a:p>
            <a:r>
              <a:rPr lang="en-US" sz="3200" dirty="0"/>
              <a:t> </a:t>
            </a:r>
          </a:p>
        </p:txBody>
      </p:sp>
    </p:spTree>
    <p:extLst>
      <p:ext uri="{BB962C8B-B14F-4D97-AF65-F5344CB8AC3E}">
        <p14:creationId xmlns:p14="http://schemas.microsoft.com/office/powerpoint/2010/main" val="328417972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3359" y="289618"/>
            <a:ext cx="8266644" cy="4524315"/>
          </a:xfrm>
          <a:prstGeom prst="rect">
            <a:avLst/>
          </a:prstGeom>
        </p:spPr>
        <p:txBody>
          <a:bodyPr wrap="square">
            <a:spAutoFit/>
          </a:bodyPr>
          <a:lstStyle/>
          <a:p>
            <a:r>
              <a:rPr lang="en-US" sz="3200" b="1" dirty="0"/>
              <a:t>Galatians 5:19-21</a:t>
            </a:r>
            <a:r>
              <a:rPr lang="en-US" sz="3200" dirty="0"/>
              <a:t> </a:t>
            </a:r>
            <a:endParaRPr lang="en-US" sz="3200" dirty="0" smtClean="0"/>
          </a:p>
          <a:p>
            <a:r>
              <a:rPr lang="en-US" sz="3200" dirty="0" smtClean="0"/>
              <a:t>Now</a:t>
            </a:r>
            <a:r>
              <a:rPr lang="en-US" sz="3200" dirty="0"/>
              <a:t> the works of the flesh are evident: </a:t>
            </a:r>
            <a:r>
              <a:rPr lang="en-US" sz="3200" dirty="0" smtClean="0"/>
              <a:t>     sexual </a:t>
            </a:r>
            <a:r>
              <a:rPr lang="en-US" sz="3200" dirty="0"/>
              <a:t>immorality, impurity, sensuality, </a:t>
            </a:r>
            <a:r>
              <a:rPr lang="en-US" sz="3200" dirty="0" smtClean="0"/>
              <a:t> </a:t>
            </a:r>
            <a:r>
              <a:rPr lang="en-US" sz="3200" baseline="30000" dirty="0" smtClean="0"/>
              <a:t>20</a:t>
            </a:r>
            <a:r>
              <a:rPr lang="en-US" sz="3200" baseline="30000" dirty="0"/>
              <a:t> </a:t>
            </a:r>
            <a:r>
              <a:rPr lang="en-US" sz="3200" dirty="0"/>
              <a:t>idolatry, sorcery, enmity, strife, jealousy, </a:t>
            </a:r>
            <a:r>
              <a:rPr lang="en-US" sz="3200" dirty="0" smtClean="0"/>
              <a:t>     fits </a:t>
            </a:r>
            <a:r>
              <a:rPr lang="en-US" sz="3200" dirty="0"/>
              <a:t>of anger, rivalries</a:t>
            </a:r>
            <a:r>
              <a:rPr lang="en-US" sz="3200" dirty="0" smtClean="0"/>
              <a:t>, dissensions</a:t>
            </a:r>
            <a:r>
              <a:rPr lang="en-US" sz="3200" dirty="0"/>
              <a:t>, divisions, </a:t>
            </a:r>
            <a:r>
              <a:rPr lang="en-US" sz="3200" dirty="0" smtClean="0"/>
              <a:t> </a:t>
            </a:r>
            <a:r>
              <a:rPr lang="en-US" sz="3200" baseline="30000" dirty="0" smtClean="0"/>
              <a:t>21</a:t>
            </a:r>
            <a:r>
              <a:rPr lang="en-US" sz="3200" baseline="30000" dirty="0"/>
              <a:t> </a:t>
            </a:r>
            <a:r>
              <a:rPr lang="en-US" sz="3200" dirty="0"/>
              <a:t>envy, drunkenness, orgies, and things like these</a:t>
            </a:r>
            <a:r>
              <a:rPr lang="en-US" sz="3200" dirty="0" smtClean="0"/>
              <a:t>. I </a:t>
            </a:r>
            <a:r>
              <a:rPr lang="en-US" sz="3200" dirty="0"/>
              <a:t>warn you, as I warned you before, that those who do such things will not inherit the kingdom of God.</a:t>
            </a:r>
            <a:endParaRPr lang="en-US" sz="3200" b="1" dirty="0"/>
          </a:p>
        </p:txBody>
      </p:sp>
    </p:spTree>
    <p:extLst>
      <p:ext uri="{BB962C8B-B14F-4D97-AF65-F5344CB8AC3E}">
        <p14:creationId xmlns:p14="http://schemas.microsoft.com/office/powerpoint/2010/main" val="82847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pic>
        <p:nvPicPr>
          <p:cNvPr id="2" name="Picture 1" descr="images-6.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564" y="341457"/>
            <a:ext cx="7404885" cy="4414958"/>
          </a:xfrm>
          <a:prstGeom prst="rect">
            <a:avLst/>
          </a:prstGeom>
          <a:noFill/>
          <a:ln>
            <a:noFill/>
          </a:ln>
        </p:spPr>
      </p:pic>
      <p:sp>
        <p:nvSpPr>
          <p:cNvPr id="3" name="TextBox 2"/>
          <p:cNvSpPr txBox="1"/>
          <p:nvPr/>
        </p:nvSpPr>
        <p:spPr>
          <a:xfrm>
            <a:off x="1893975" y="835435"/>
            <a:ext cx="5136014" cy="1754327"/>
          </a:xfrm>
          <a:prstGeom prst="rect">
            <a:avLst/>
          </a:prstGeom>
          <a:noFill/>
        </p:spPr>
        <p:txBody>
          <a:bodyPr wrap="square" rtlCol="0">
            <a:spAutoFit/>
          </a:bodyPr>
          <a:lstStyle/>
          <a:p>
            <a:pPr algn="ctr"/>
            <a:r>
              <a:rPr lang="en-US" sz="5400" dirty="0" smtClean="0">
                <a:latin typeface="Chalkduster"/>
                <a:cs typeface="Chalkduster"/>
              </a:rPr>
              <a:t>FIRE RESISTANT</a:t>
            </a:r>
            <a:endParaRPr lang="en-US" sz="5400" dirty="0">
              <a:latin typeface="Chalkduster"/>
              <a:cs typeface="Chalkduster"/>
            </a:endParaRPr>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6180" y="334174"/>
            <a:ext cx="7743016" cy="4524316"/>
          </a:xfrm>
          <a:prstGeom prst="rect">
            <a:avLst/>
          </a:prstGeom>
        </p:spPr>
        <p:txBody>
          <a:bodyPr wrap="square">
            <a:spAutoFit/>
          </a:bodyPr>
          <a:lstStyle/>
          <a:p>
            <a:r>
              <a:rPr lang="en-US" sz="3600" b="1" dirty="0"/>
              <a:t>Titus 1:15-16</a:t>
            </a:r>
            <a:r>
              <a:rPr lang="en-US" sz="3600" b="1" baseline="30000" dirty="0"/>
              <a:t> </a:t>
            </a:r>
            <a:endParaRPr lang="en-US" sz="3600" b="1" baseline="30000" dirty="0" smtClean="0"/>
          </a:p>
          <a:p>
            <a:r>
              <a:rPr lang="en-US" sz="3600" dirty="0" smtClean="0"/>
              <a:t>To </a:t>
            </a:r>
            <a:r>
              <a:rPr lang="en-US" sz="3600" dirty="0"/>
              <a:t>the pure, all things are pure, but to the defiled and unbelieving, nothing is pure; but both their minds and their consciences are defiled. </a:t>
            </a:r>
            <a:r>
              <a:rPr lang="en-US" sz="3600" baseline="30000" dirty="0"/>
              <a:t>16 </a:t>
            </a:r>
            <a:r>
              <a:rPr lang="en-US" sz="3600" dirty="0"/>
              <a:t>They profess to know God, but they deny him by their works. </a:t>
            </a:r>
            <a:r>
              <a:rPr lang="en-US" sz="3600" dirty="0" smtClean="0"/>
              <a:t>They </a:t>
            </a:r>
            <a:r>
              <a:rPr lang="en-US" sz="3600" dirty="0"/>
              <a:t>are detestable, disobedient, </a:t>
            </a:r>
            <a:r>
              <a:rPr lang="en-US" sz="3600" dirty="0" smtClean="0"/>
              <a:t> unfit </a:t>
            </a:r>
            <a:r>
              <a:rPr lang="en-US" sz="3600" dirty="0"/>
              <a:t>for any good work.</a:t>
            </a:r>
            <a:endParaRPr lang="en-US" sz="3600" b="1" dirty="0"/>
          </a:p>
        </p:txBody>
      </p:sp>
    </p:spTree>
    <p:extLst>
      <p:ext uri="{BB962C8B-B14F-4D97-AF65-F5344CB8AC3E}">
        <p14:creationId xmlns:p14="http://schemas.microsoft.com/office/powerpoint/2010/main" val="3946196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1681" y="345313"/>
            <a:ext cx="8712284" cy="4247317"/>
          </a:xfrm>
          <a:prstGeom prst="rect">
            <a:avLst/>
          </a:prstGeom>
        </p:spPr>
        <p:txBody>
          <a:bodyPr wrap="square">
            <a:spAutoFit/>
          </a:bodyPr>
          <a:lstStyle/>
          <a:p>
            <a:r>
              <a:rPr lang="en-US" sz="5400" b="1" i="1" dirty="0"/>
              <a:t>Hebrews 10:39 </a:t>
            </a:r>
            <a:endParaRPr lang="en-US" sz="5400" b="1" i="1" dirty="0" smtClean="0"/>
          </a:p>
          <a:p>
            <a:r>
              <a:rPr lang="en-US" sz="5400" i="1" dirty="0" smtClean="0"/>
              <a:t>But </a:t>
            </a:r>
            <a:r>
              <a:rPr lang="en-US" sz="5400" i="1" dirty="0"/>
              <a:t>we are not of those who shrink back and are destroyed</a:t>
            </a:r>
            <a:r>
              <a:rPr lang="en-US" sz="5400" i="1" dirty="0" smtClean="0"/>
              <a:t>, but </a:t>
            </a:r>
            <a:r>
              <a:rPr lang="en-US" sz="5400" i="1" dirty="0"/>
              <a:t>of those who have faith and preserve their souls.</a:t>
            </a:r>
            <a:endParaRPr lang="en-US" sz="5400" b="1" dirty="0"/>
          </a:p>
        </p:txBody>
      </p:sp>
    </p:spTree>
    <p:extLst>
      <p:ext uri="{BB962C8B-B14F-4D97-AF65-F5344CB8AC3E}">
        <p14:creationId xmlns:p14="http://schemas.microsoft.com/office/powerpoint/2010/main" val="2582207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4500" y="401009"/>
            <a:ext cx="8266644" cy="4708981"/>
          </a:xfrm>
          <a:prstGeom prst="rect">
            <a:avLst/>
          </a:prstGeom>
        </p:spPr>
        <p:txBody>
          <a:bodyPr wrap="square">
            <a:spAutoFit/>
          </a:bodyPr>
          <a:lstStyle/>
          <a:p>
            <a:r>
              <a:rPr lang="en-US" sz="6000" b="1" i="1" dirty="0"/>
              <a:t>Acts 16:31 </a:t>
            </a:r>
            <a:r>
              <a:rPr lang="en-US" sz="6000" b="1" i="1" dirty="0" smtClean="0"/>
              <a:t> </a:t>
            </a:r>
          </a:p>
          <a:p>
            <a:r>
              <a:rPr lang="en-US" sz="6000" i="1" dirty="0" smtClean="0"/>
              <a:t>And </a:t>
            </a:r>
            <a:r>
              <a:rPr lang="en-US" sz="6000" i="1" dirty="0"/>
              <a:t>they said, “Believe in the Lord Jesus, and you will be saved, you and your household.”</a:t>
            </a:r>
            <a:endParaRPr lang="en-US" sz="6000" b="1" dirty="0"/>
          </a:p>
        </p:txBody>
      </p:sp>
    </p:spTree>
    <p:extLst>
      <p:ext uri="{BB962C8B-B14F-4D97-AF65-F5344CB8AC3E}">
        <p14:creationId xmlns:p14="http://schemas.microsoft.com/office/powerpoint/2010/main" val="2411517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44157-ThinkstockPhotos-653967256.1200w.t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Box 5"/>
          <p:cNvSpPr txBox="1"/>
          <p:nvPr/>
        </p:nvSpPr>
        <p:spPr>
          <a:xfrm>
            <a:off x="715084" y="170737"/>
            <a:ext cx="7780538" cy="1200329"/>
          </a:xfrm>
          <a:prstGeom prst="rect">
            <a:avLst/>
          </a:prstGeom>
          <a:noFill/>
        </p:spPr>
        <p:txBody>
          <a:bodyPr wrap="square" rtlCol="0">
            <a:spAutoFit/>
          </a:bodyPr>
          <a:lstStyle/>
          <a:p>
            <a:pPr algn="ctr"/>
            <a:r>
              <a:rPr lang="en-US" sz="7200" dirty="0" smtClean="0">
                <a:solidFill>
                  <a:srgbClr val="000000"/>
                </a:solidFill>
                <a:latin typeface="Bangla MN"/>
                <a:cs typeface="Bangla MN"/>
              </a:rPr>
              <a:t>Communion</a:t>
            </a:r>
            <a:endParaRPr lang="en-US" sz="7200" dirty="0">
              <a:solidFill>
                <a:srgbClr val="000000"/>
              </a:solidFill>
              <a:latin typeface="Bangla MN"/>
              <a:cs typeface="Bangla MN"/>
            </a:endParaRPr>
          </a:p>
        </p:txBody>
      </p:sp>
    </p:spTree>
    <p:extLst>
      <p:ext uri="{BB962C8B-B14F-4D97-AF65-F5344CB8AC3E}">
        <p14:creationId xmlns:p14="http://schemas.microsoft.com/office/powerpoint/2010/main" val="3942106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513" y="300757"/>
            <a:ext cx="8422618" cy="4401205"/>
          </a:xfrm>
          <a:prstGeom prst="rect">
            <a:avLst/>
          </a:prstGeom>
        </p:spPr>
        <p:txBody>
          <a:bodyPr wrap="square">
            <a:spAutoFit/>
          </a:bodyPr>
          <a:lstStyle/>
          <a:p>
            <a:r>
              <a:rPr lang="en-US" sz="2800" b="1" i="1" dirty="0"/>
              <a:t>1 Corinthians 11:23-</a:t>
            </a:r>
            <a:r>
              <a:rPr lang="en-US" sz="2800" b="1" i="1" dirty="0" smtClean="0"/>
              <a:t>26</a:t>
            </a:r>
            <a:r>
              <a:rPr lang="en-US" sz="2800" b="1" i="1" dirty="0"/>
              <a:t> </a:t>
            </a:r>
            <a:r>
              <a:rPr lang="en-US" sz="2800" i="1" dirty="0"/>
              <a:t>For I received from the Lord what I also delivered to you, that the Lord Jesus on the night when he was betrayed took bread,</a:t>
            </a:r>
            <a:r>
              <a:rPr lang="en-US" sz="2800" i="1" baseline="30000" dirty="0"/>
              <a:t>24 </a:t>
            </a:r>
            <a:r>
              <a:rPr lang="en-US" sz="2800" i="1" dirty="0"/>
              <a:t>and when he had given thanks, he broke it, and said, “This is my body, which is for you. Do this in remembrance of me.”</a:t>
            </a:r>
            <a:r>
              <a:rPr lang="en-US" sz="2800" i="1" baseline="30000" dirty="0"/>
              <a:t> </a:t>
            </a:r>
            <a:endParaRPr lang="en-US" sz="2800" i="1" baseline="30000" dirty="0" smtClean="0"/>
          </a:p>
          <a:p>
            <a:r>
              <a:rPr lang="en-US" sz="2800" i="1" baseline="30000" dirty="0" smtClean="0"/>
              <a:t>25</a:t>
            </a:r>
            <a:r>
              <a:rPr lang="en-US" sz="2800" i="1" baseline="30000" dirty="0"/>
              <a:t> </a:t>
            </a:r>
            <a:r>
              <a:rPr lang="en-US" sz="2800" i="1" dirty="0"/>
              <a:t>In the same way also he took the cup, after supper, saying, “This cup is the new covenant in my blood. Do this, as often as you drink it, in remembrance of me.” </a:t>
            </a:r>
            <a:r>
              <a:rPr lang="en-US" sz="2800" i="1" dirty="0" smtClean="0"/>
              <a:t> </a:t>
            </a:r>
            <a:r>
              <a:rPr lang="en-US" sz="2800" i="1" baseline="30000" dirty="0" smtClean="0"/>
              <a:t>26</a:t>
            </a:r>
            <a:r>
              <a:rPr lang="en-US" sz="2800" i="1" baseline="30000" dirty="0"/>
              <a:t> </a:t>
            </a:r>
            <a:r>
              <a:rPr lang="en-US" sz="2800" i="1" dirty="0"/>
              <a:t>For as often as you eat this bread and drink the cup, you proclaim the Lord's death until he comes.</a:t>
            </a:r>
            <a:endParaRPr lang="en-US" sz="2800" b="1" dirty="0"/>
          </a:p>
        </p:txBody>
      </p:sp>
    </p:spTree>
    <p:extLst>
      <p:ext uri="{BB962C8B-B14F-4D97-AF65-F5344CB8AC3E}">
        <p14:creationId xmlns:p14="http://schemas.microsoft.com/office/powerpoint/2010/main" val="607046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9935" y="323036"/>
            <a:ext cx="8322349" cy="4401205"/>
          </a:xfrm>
          <a:prstGeom prst="rect">
            <a:avLst/>
          </a:prstGeom>
        </p:spPr>
        <p:txBody>
          <a:bodyPr wrap="square">
            <a:spAutoFit/>
          </a:bodyPr>
          <a:lstStyle/>
          <a:p>
            <a:r>
              <a:rPr lang="en-US" sz="4000" b="1" i="1" dirty="0"/>
              <a:t>Jeremiah 31:34 </a:t>
            </a:r>
            <a:r>
              <a:rPr lang="en-US" sz="4000" i="1" dirty="0"/>
              <a:t>And no longer shall each one teach his neighbor and each his brother, saying, ‘Know the Lord,’ for they shall all know me, from the least of them to the greatest, declares the Lord. For I will forgive their iniquity, and I will remember their sin no more.”</a:t>
            </a:r>
            <a:endParaRPr lang="en-US" sz="4000" b="1" dirty="0"/>
          </a:p>
        </p:txBody>
      </p:sp>
    </p:spTree>
    <p:extLst>
      <p:ext uri="{BB962C8B-B14F-4D97-AF65-F5344CB8AC3E}">
        <p14:creationId xmlns:p14="http://schemas.microsoft.com/office/powerpoint/2010/main" val="3661426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7653" y="323036"/>
            <a:ext cx="8366913" cy="4154983"/>
          </a:xfrm>
          <a:prstGeom prst="rect">
            <a:avLst/>
          </a:prstGeom>
        </p:spPr>
        <p:txBody>
          <a:bodyPr wrap="square">
            <a:spAutoFit/>
          </a:bodyPr>
          <a:lstStyle/>
          <a:p>
            <a:r>
              <a:rPr lang="en-US" sz="4400" b="1" i="1" dirty="0"/>
              <a:t>Hebrews 9:28 </a:t>
            </a:r>
            <a:endParaRPr lang="en-US" sz="4400" b="1" i="1" dirty="0" smtClean="0"/>
          </a:p>
          <a:p>
            <a:r>
              <a:rPr lang="en-US" sz="4400" i="1" dirty="0" smtClean="0"/>
              <a:t>so </a:t>
            </a:r>
            <a:r>
              <a:rPr lang="en-US" sz="4400" i="1" dirty="0"/>
              <a:t>Christ, having been offered once to bear the sins of many, will appear a second time, not to deal with sin but to save those who are eagerly waiting for him.</a:t>
            </a:r>
            <a:endParaRPr lang="en-US" sz="4400" b="1" dirty="0"/>
          </a:p>
        </p:txBody>
      </p:sp>
    </p:spTree>
    <p:extLst>
      <p:ext uri="{BB962C8B-B14F-4D97-AF65-F5344CB8AC3E}">
        <p14:creationId xmlns:p14="http://schemas.microsoft.com/office/powerpoint/2010/main" val="1015063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9064" y="456705"/>
            <a:ext cx="8177516" cy="3785652"/>
          </a:xfrm>
          <a:prstGeom prst="rect">
            <a:avLst/>
          </a:prstGeom>
        </p:spPr>
        <p:txBody>
          <a:bodyPr wrap="square">
            <a:spAutoFit/>
          </a:bodyPr>
          <a:lstStyle/>
          <a:p>
            <a:r>
              <a:rPr lang="en-US" sz="4800" b="1" i="1" dirty="0"/>
              <a:t>Luke 18:8 </a:t>
            </a:r>
            <a:endParaRPr lang="en-US" sz="4800" b="1" i="1" dirty="0" smtClean="0"/>
          </a:p>
          <a:p>
            <a:r>
              <a:rPr lang="en-US" sz="4800" i="1" dirty="0" smtClean="0"/>
              <a:t>I </a:t>
            </a:r>
            <a:r>
              <a:rPr lang="en-US" sz="4800" i="1" dirty="0"/>
              <a:t>tell you, he will give justice to them speedily. Nevertheless, when the Son of Man comes, </a:t>
            </a:r>
            <a:r>
              <a:rPr lang="en-US" sz="4800" i="1" dirty="0" smtClean="0"/>
              <a:t> will </a:t>
            </a:r>
            <a:r>
              <a:rPr lang="en-US" sz="4800" i="1" dirty="0"/>
              <a:t>he find faith on earth?”</a:t>
            </a:r>
            <a:endParaRPr lang="en-US" sz="4800" b="1" dirty="0"/>
          </a:p>
        </p:txBody>
      </p:sp>
    </p:spTree>
    <p:extLst>
      <p:ext uri="{BB962C8B-B14F-4D97-AF65-F5344CB8AC3E}">
        <p14:creationId xmlns:p14="http://schemas.microsoft.com/office/powerpoint/2010/main" val="647846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391"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7654" y="334174"/>
            <a:ext cx="8400336" cy="5509201"/>
          </a:xfrm>
          <a:prstGeom prst="rect">
            <a:avLst/>
          </a:prstGeom>
        </p:spPr>
        <p:txBody>
          <a:bodyPr wrap="square">
            <a:spAutoFit/>
          </a:bodyPr>
          <a:lstStyle/>
          <a:p>
            <a:r>
              <a:rPr lang="en-US" sz="3600" b="1" dirty="0"/>
              <a:t>Revelation 21:7-8 </a:t>
            </a:r>
            <a:r>
              <a:rPr lang="en-US" sz="3600" dirty="0"/>
              <a:t>The one who conquers will have this heritage, and I will be his God and he will be my son. </a:t>
            </a:r>
            <a:r>
              <a:rPr lang="en-US" sz="3600" baseline="30000" dirty="0"/>
              <a:t>8 </a:t>
            </a:r>
            <a:r>
              <a:rPr lang="en-US" sz="3600" dirty="0"/>
              <a:t>But as for the cowardly, the faithless, the detestable, as for murderers, the sexually immoral, sorcerers, idolaters, and all liars, their portion will be in the lake that burns with fire and sulfur, which is the second death.”</a:t>
            </a:r>
            <a:br>
              <a:rPr lang="en-US" sz="3600" dirty="0"/>
            </a:br>
            <a:endParaRPr lang="en-US" sz="3600" b="1" dirty="0"/>
          </a:p>
          <a:p>
            <a:endParaRPr lang="en-US" sz="2800" b="1"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6782" y="334175"/>
            <a:ext cx="7910131" cy="4524315"/>
          </a:xfrm>
          <a:prstGeom prst="rect">
            <a:avLst/>
          </a:prstGeom>
        </p:spPr>
        <p:txBody>
          <a:bodyPr wrap="square">
            <a:spAutoFit/>
          </a:bodyPr>
          <a:lstStyle/>
          <a:p>
            <a:r>
              <a:rPr lang="en-US" sz="3200" b="1" dirty="0"/>
              <a:t>Psalm 78:13-16 </a:t>
            </a:r>
            <a:endParaRPr lang="en-US" sz="3200" b="1" dirty="0" smtClean="0"/>
          </a:p>
          <a:p>
            <a:r>
              <a:rPr lang="en-US" sz="3200" dirty="0" smtClean="0"/>
              <a:t>He</a:t>
            </a:r>
            <a:r>
              <a:rPr lang="en-US" sz="3200" dirty="0"/>
              <a:t> divided the sea and let them pass through it, and made the waters stand like a heap. </a:t>
            </a:r>
            <a:r>
              <a:rPr lang="en-US" sz="3200" baseline="30000" dirty="0"/>
              <a:t>14 </a:t>
            </a:r>
            <a:r>
              <a:rPr lang="en-US" sz="3200" dirty="0"/>
              <a:t>In the daytime he led them with a cloud, and all the night with a fiery light. </a:t>
            </a:r>
            <a:r>
              <a:rPr lang="en-US" sz="3200" baseline="30000" dirty="0"/>
              <a:t>15 </a:t>
            </a:r>
            <a:r>
              <a:rPr lang="en-US" sz="3200" dirty="0"/>
              <a:t>He split rocks in the wilderness and gave them drink abundantly as from the deep. </a:t>
            </a:r>
            <a:r>
              <a:rPr lang="en-US" sz="3200" baseline="30000" dirty="0"/>
              <a:t>16 </a:t>
            </a:r>
            <a:r>
              <a:rPr lang="en-US" sz="3200" dirty="0"/>
              <a:t>He made streams come out of the rock and caused waters to flow down like rivers.</a:t>
            </a:r>
            <a:endParaRPr lang="en-US" sz="3200" b="1" dirty="0"/>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372" y="334174"/>
            <a:ext cx="8467182" cy="4401205"/>
          </a:xfrm>
          <a:prstGeom prst="rect">
            <a:avLst/>
          </a:prstGeom>
        </p:spPr>
        <p:txBody>
          <a:bodyPr wrap="square">
            <a:spAutoFit/>
          </a:bodyPr>
          <a:lstStyle/>
          <a:p>
            <a:r>
              <a:rPr lang="en-US" sz="2800" b="1" dirty="0"/>
              <a:t>Psalm 78:17-21 </a:t>
            </a:r>
            <a:endParaRPr lang="en-US" sz="2800" b="1" dirty="0" smtClean="0"/>
          </a:p>
          <a:p>
            <a:r>
              <a:rPr lang="en-US" sz="2800" dirty="0" smtClean="0"/>
              <a:t>Yet </a:t>
            </a:r>
            <a:r>
              <a:rPr lang="en-US" sz="2800" dirty="0"/>
              <a:t>they sinned still more against him, rebelling against the Most High in the desert.</a:t>
            </a:r>
            <a:r>
              <a:rPr lang="en-US" sz="2800" baseline="30000" dirty="0"/>
              <a:t>18 </a:t>
            </a:r>
            <a:r>
              <a:rPr lang="en-US" sz="2800" dirty="0"/>
              <a:t>They tested God in their heart by demanding the food they craved.</a:t>
            </a:r>
            <a:r>
              <a:rPr lang="en-US" sz="2800" baseline="30000" dirty="0"/>
              <a:t>19 </a:t>
            </a:r>
            <a:r>
              <a:rPr lang="en-US" sz="2800" dirty="0"/>
              <a:t>They spoke against God, saying, “Can God spread a table in the wilderness? </a:t>
            </a:r>
            <a:r>
              <a:rPr lang="en-US" sz="2800" baseline="30000" dirty="0"/>
              <a:t>20 </a:t>
            </a:r>
            <a:r>
              <a:rPr lang="en-US" sz="2800" dirty="0"/>
              <a:t>He struck the rock so that water gushed out and streams overflowed. Can he also give bread or provide meat for his people?” </a:t>
            </a:r>
            <a:r>
              <a:rPr lang="en-US" sz="2800" baseline="30000" dirty="0"/>
              <a:t>21 </a:t>
            </a:r>
            <a:r>
              <a:rPr lang="en-US" sz="2800" dirty="0"/>
              <a:t>Therefore, when the Lord heard, he was full of wrath; a fire was kindled against Jacob; his anger rose against </a:t>
            </a:r>
            <a:r>
              <a:rPr lang="en-US" sz="2800" dirty="0" smtClean="0"/>
              <a:t>Israel.</a:t>
            </a:r>
            <a:endParaRPr lang="en-US" sz="2800" b="1" dirty="0"/>
          </a:p>
        </p:txBody>
      </p:sp>
    </p:spTree>
    <p:extLst>
      <p:ext uri="{BB962C8B-B14F-4D97-AF65-F5344CB8AC3E}">
        <p14:creationId xmlns:p14="http://schemas.microsoft.com/office/powerpoint/2010/main" val="232242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6227" y="1509211"/>
            <a:ext cx="3865832" cy="461665"/>
          </a:xfrm>
          <a:prstGeom prst="rect">
            <a:avLst/>
          </a:prstGeom>
        </p:spPr>
        <p:txBody>
          <a:bodyPr wrap="square">
            <a:spAutoFit/>
          </a:bodyPr>
          <a:lstStyle/>
          <a:p>
            <a:pPr algn="ctr"/>
            <a:r>
              <a:rPr lang="en-US" sz="2400" b="1" dirty="0">
                <a:solidFill>
                  <a:schemeClr val="bg1"/>
                </a:solidFill>
              </a:rPr>
              <a:t>Jesus spoke to them, </a:t>
            </a:r>
            <a:r>
              <a:rPr lang="en-US" sz="2400" b="1" dirty="0" smtClean="0">
                <a:solidFill>
                  <a:schemeClr val="bg1"/>
                </a:solidFill>
              </a:rPr>
              <a:t>saying:</a:t>
            </a:r>
            <a:r>
              <a:rPr lang="en-US" sz="2400" dirty="0" smtClean="0">
                <a:solidFill>
                  <a:schemeClr val="bg1"/>
                </a:solidFill>
              </a:rPr>
              <a:t> </a:t>
            </a:r>
            <a:endParaRPr lang="en-US" sz="2400" dirty="0">
              <a:solidFill>
                <a:schemeClr val="bg1"/>
              </a:solidFill>
            </a:endParaRPr>
          </a:p>
        </p:txBody>
      </p:sp>
      <p:sp>
        <p:nvSpPr>
          <p:cNvPr id="3" name="Rectangle 2"/>
          <p:cNvSpPr/>
          <p:nvPr/>
        </p:nvSpPr>
        <p:spPr>
          <a:xfrm>
            <a:off x="501345" y="523541"/>
            <a:ext cx="8166375" cy="3416320"/>
          </a:xfrm>
          <a:prstGeom prst="rect">
            <a:avLst/>
          </a:prstGeom>
        </p:spPr>
        <p:txBody>
          <a:bodyPr wrap="square">
            <a:spAutoFit/>
          </a:bodyPr>
          <a:lstStyle/>
          <a:p>
            <a:r>
              <a:rPr lang="en-US" sz="5400" b="1" dirty="0"/>
              <a:t>Psalm 78:22 </a:t>
            </a:r>
            <a:endParaRPr lang="en-US" sz="5400" b="1" dirty="0" smtClean="0"/>
          </a:p>
          <a:p>
            <a:r>
              <a:rPr lang="en-US" sz="5400" dirty="0" smtClean="0"/>
              <a:t>because </a:t>
            </a:r>
            <a:r>
              <a:rPr lang="en-US" sz="5400" dirty="0"/>
              <a:t>they did not believe in God and did not trust his saving power.</a:t>
            </a:r>
            <a:endParaRPr lang="en-US" sz="5400" b="1" dirty="0"/>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5641" y="434428"/>
            <a:ext cx="8244362" cy="4154983"/>
          </a:xfrm>
          <a:prstGeom prst="rect">
            <a:avLst/>
          </a:prstGeom>
        </p:spPr>
        <p:txBody>
          <a:bodyPr wrap="square">
            <a:spAutoFit/>
          </a:bodyPr>
          <a:lstStyle/>
          <a:p>
            <a:r>
              <a:rPr lang="en-US" sz="4400" b="1" dirty="0"/>
              <a:t>Hebrews 4:</a:t>
            </a:r>
            <a:r>
              <a:rPr lang="en-US" sz="4400" b="1" dirty="0" smtClean="0"/>
              <a:t>2</a:t>
            </a:r>
          </a:p>
          <a:p>
            <a:r>
              <a:rPr lang="en-US" sz="4400" dirty="0" smtClean="0"/>
              <a:t>For </a:t>
            </a:r>
            <a:r>
              <a:rPr lang="en-US" sz="4400" dirty="0"/>
              <a:t>good news came to us just as to them, but the message they heard did not benefit them, because they were not united by faith with those who listened.</a:t>
            </a:r>
            <a:endParaRPr lang="en-US" sz="4400" b="1" dirty="0"/>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2218" y="367592"/>
            <a:ext cx="8333490" cy="4154983"/>
          </a:xfrm>
          <a:prstGeom prst="rect">
            <a:avLst/>
          </a:prstGeom>
        </p:spPr>
        <p:txBody>
          <a:bodyPr wrap="square">
            <a:spAutoFit/>
          </a:bodyPr>
          <a:lstStyle/>
          <a:p>
            <a:r>
              <a:rPr lang="en-US" sz="4400" b="1" dirty="0"/>
              <a:t>John 17:23 </a:t>
            </a:r>
            <a:endParaRPr lang="en-US" sz="4400" b="1" dirty="0" smtClean="0"/>
          </a:p>
          <a:p>
            <a:r>
              <a:rPr lang="en-US" sz="4400" dirty="0" smtClean="0"/>
              <a:t>I </a:t>
            </a:r>
            <a:r>
              <a:rPr lang="en-US" sz="4400" dirty="0"/>
              <a:t>in them and you in me, that they may become perfectly one, so that the world may know that you sent me and loved them even as you loved me.</a:t>
            </a:r>
            <a:endParaRPr lang="en-US" sz="4400" b="1"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7385" y="233922"/>
            <a:ext cx="8578592" cy="4708981"/>
          </a:xfrm>
          <a:prstGeom prst="rect">
            <a:avLst/>
          </a:prstGeom>
        </p:spPr>
        <p:txBody>
          <a:bodyPr wrap="square">
            <a:spAutoFit/>
          </a:bodyPr>
          <a:lstStyle/>
          <a:p>
            <a:r>
              <a:rPr lang="en-US" sz="6000" b="1" dirty="0"/>
              <a:t>Psalm 34:19 </a:t>
            </a:r>
            <a:endParaRPr lang="en-US" sz="6000" b="1" dirty="0" smtClean="0"/>
          </a:p>
          <a:p>
            <a:r>
              <a:rPr lang="en-US" sz="6000" dirty="0" smtClean="0"/>
              <a:t>Many </a:t>
            </a:r>
            <a:r>
              <a:rPr lang="en-US" sz="6000" dirty="0"/>
              <a:t>are the afflictions of the righteous, but the </a:t>
            </a:r>
            <a:r>
              <a:rPr lang="en-US" sz="6000" dirty="0" smtClean="0"/>
              <a:t> Lord</a:t>
            </a:r>
            <a:r>
              <a:rPr lang="en-US" sz="6000" dirty="0"/>
              <a:t> delivers him out of them all.</a:t>
            </a:r>
            <a:endParaRPr lang="en-US" sz="6000" b="1"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20496</TotalTime>
  <Words>209</Words>
  <Application>Microsoft Macintosh PowerPoint</Application>
  <PresentationFormat>On-screen Show (16:9)</PresentationFormat>
  <Paragraphs>60</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789</cp:revision>
  <dcterms:created xsi:type="dcterms:W3CDTF">2016-08-27T22:55:59Z</dcterms:created>
  <dcterms:modified xsi:type="dcterms:W3CDTF">2019-12-28T21:20:31Z</dcterms:modified>
</cp:coreProperties>
</file>