
<file path=[Content_Types].xml><?xml version="1.0" encoding="utf-8"?>
<Types xmlns="http://schemas.openxmlformats.org/package/2006/content-types">
  <Default Extension="xml" ContentType="application/xml"/>
  <Default Extension="jp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376" r:id="rId2"/>
    <p:sldId id="397" r:id="rId3"/>
    <p:sldId id="398" r:id="rId4"/>
    <p:sldId id="420" r:id="rId5"/>
    <p:sldId id="354" r:id="rId6"/>
    <p:sldId id="335" r:id="rId7"/>
    <p:sldId id="369" r:id="rId8"/>
    <p:sldId id="345" r:id="rId9"/>
    <p:sldId id="305" r:id="rId10"/>
    <p:sldId id="399" r:id="rId11"/>
    <p:sldId id="380" r:id="rId12"/>
    <p:sldId id="421" r:id="rId13"/>
    <p:sldId id="422" r:id="rId14"/>
    <p:sldId id="261"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CD49"/>
    <a:srgbClr val="FFFF34"/>
    <a:srgbClr val="6711FF"/>
    <a:srgbClr val="21C1FF"/>
    <a:srgbClr val="044C97"/>
    <a:srgbClr val="FF024F"/>
    <a:srgbClr val="3C0113"/>
    <a:srgbClr val="F30A4F"/>
    <a:srgbClr val="970731"/>
    <a:srgbClr val="FFD34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94607" autoAdjust="0"/>
  </p:normalViewPr>
  <p:slideViewPr>
    <p:cSldViewPr snapToGrid="0" snapToObjects="1">
      <p:cViewPr varScale="1">
        <p:scale>
          <a:sx n="104" d="100"/>
          <a:sy n="104" d="100"/>
        </p:scale>
        <p:origin x="-120" y="-192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11/2/19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11/2/19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DEEB39-6905-2A4C-A514-F32CAB29EF98}" type="datetimeFigureOut">
              <a:rPr lang="en-US" smtClean="0"/>
              <a:t>11/2/19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DEEB39-6905-2A4C-A514-F32CAB29EF98}" type="datetimeFigureOut">
              <a:rPr lang="en-US" smtClean="0"/>
              <a:t>11/2/19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DEEB39-6905-2A4C-A514-F32CAB29EF98}" type="datetimeFigureOut">
              <a:rPr lang="en-US" smtClean="0"/>
              <a:t>11/2/19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11/2/19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11/2/19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11/2/19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11/2/19</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1.docx"/><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2.docx"/><Relationship Id="rId5" Type="http://schemas.openxmlformats.org/officeDocument/2006/relationships/image" Target="../media/image1.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58440400"/>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1151"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1857" y="439563"/>
            <a:ext cx="8109003" cy="4401205"/>
          </a:xfrm>
          <a:prstGeom prst="rect">
            <a:avLst/>
          </a:prstGeom>
        </p:spPr>
        <p:txBody>
          <a:bodyPr wrap="square">
            <a:spAutoFit/>
          </a:bodyPr>
          <a:lstStyle/>
          <a:p>
            <a:r>
              <a:rPr lang="en-US" sz="4000" b="1" dirty="0"/>
              <a:t>John 16:13 </a:t>
            </a:r>
            <a:endParaRPr lang="en-US" sz="4000" b="1" dirty="0" smtClean="0"/>
          </a:p>
          <a:p>
            <a:r>
              <a:rPr lang="en-US" sz="4000" dirty="0" smtClean="0"/>
              <a:t>When</a:t>
            </a:r>
            <a:r>
              <a:rPr lang="en-US" sz="4000" dirty="0"/>
              <a:t> the Spirit of truth comes, he will guide you into all the truth, for he will not speak on his own authority, but whatever he hears he will speak, and he will declare to you the things that are to come</a:t>
            </a:r>
            <a:r>
              <a:rPr lang="en-US" sz="4000" b="1" dirty="0"/>
              <a:t>.</a:t>
            </a:r>
          </a:p>
        </p:txBody>
      </p:sp>
    </p:spTree>
    <p:extLst>
      <p:ext uri="{BB962C8B-B14F-4D97-AF65-F5344CB8AC3E}">
        <p14:creationId xmlns:p14="http://schemas.microsoft.com/office/powerpoint/2010/main" val="303477873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2919" y="415143"/>
            <a:ext cx="8011304" cy="4401205"/>
          </a:xfrm>
          <a:prstGeom prst="rect">
            <a:avLst/>
          </a:prstGeom>
        </p:spPr>
        <p:txBody>
          <a:bodyPr wrap="square">
            <a:spAutoFit/>
          </a:bodyPr>
          <a:lstStyle/>
          <a:p>
            <a:r>
              <a:rPr lang="en-US" sz="2800" b="1" dirty="0"/>
              <a:t>Matthew 7:15-20 </a:t>
            </a:r>
            <a:r>
              <a:rPr lang="en-US" sz="2800" b="1" baseline="30000" dirty="0"/>
              <a:t> </a:t>
            </a:r>
            <a:r>
              <a:rPr lang="en-US" sz="2800" dirty="0"/>
              <a:t>“Beware of false prophets, who come to you in sheep's clothing but inwardly are ravenous wolves. </a:t>
            </a:r>
            <a:r>
              <a:rPr lang="en-US" sz="2800" b="1" baseline="30000" dirty="0"/>
              <a:t>16 </a:t>
            </a:r>
            <a:r>
              <a:rPr lang="en-US" sz="2800" dirty="0"/>
              <a:t>You will recognize them by their fruits. Are grapes gathered from </a:t>
            </a:r>
            <a:r>
              <a:rPr lang="en-US" sz="2800" dirty="0" err="1"/>
              <a:t>thornbushes</a:t>
            </a:r>
            <a:r>
              <a:rPr lang="en-US" sz="2800" dirty="0"/>
              <a:t>, or figs from thistles? </a:t>
            </a:r>
            <a:r>
              <a:rPr lang="en-US" sz="2800" b="1" baseline="30000" dirty="0"/>
              <a:t>17 </a:t>
            </a:r>
            <a:r>
              <a:rPr lang="en-US" sz="2800" dirty="0"/>
              <a:t>So, every healthy tree bears good fruit, but the diseased tree bears bad fruit. </a:t>
            </a:r>
            <a:r>
              <a:rPr lang="en-US" sz="2800" b="1" baseline="30000" dirty="0"/>
              <a:t>18 </a:t>
            </a:r>
            <a:r>
              <a:rPr lang="en-US" sz="2800" dirty="0"/>
              <a:t>A healthy tree cannot bear bad fruit, nor can a diseased tree bear good fruit. </a:t>
            </a:r>
            <a:r>
              <a:rPr lang="en-US" sz="2800" b="1" baseline="30000" dirty="0"/>
              <a:t>19 </a:t>
            </a:r>
            <a:r>
              <a:rPr lang="en-US" sz="2800" dirty="0"/>
              <a:t>Every tree that does not bear good fruit is cut down and thrown into the fire. </a:t>
            </a:r>
            <a:r>
              <a:rPr lang="en-US" sz="2800" b="1" baseline="30000" dirty="0"/>
              <a:t>20 </a:t>
            </a:r>
            <a:r>
              <a:rPr lang="en-US" sz="2800" dirty="0"/>
              <a:t>Thus you will recognize them by their fruits.</a:t>
            </a:r>
          </a:p>
        </p:txBody>
      </p:sp>
    </p:spTree>
    <p:extLst>
      <p:ext uri="{BB962C8B-B14F-4D97-AF65-F5344CB8AC3E}">
        <p14:creationId xmlns:p14="http://schemas.microsoft.com/office/powerpoint/2010/main" val="369829848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5309" y="243998"/>
            <a:ext cx="8487586" cy="3970318"/>
          </a:xfrm>
          <a:prstGeom prst="rect">
            <a:avLst/>
          </a:prstGeom>
        </p:spPr>
        <p:txBody>
          <a:bodyPr wrap="square">
            <a:spAutoFit/>
          </a:bodyPr>
          <a:lstStyle/>
          <a:p>
            <a:r>
              <a:rPr lang="en-US" sz="2800" b="1" dirty="0"/>
              <a:t>2 Peter 1:5-</a:t>
            </a:r>
            <a:r>
              <a:rPr lang="en-US" sz="2800" b="1" dirty="0" smtClean="0"/>
              <a:t>11</a:t>
            </a:r>
          </a:p>
          <a:p>
            <a:r>
              <a:rPr lang="en-US" sz="2800" b="1" dirty="0"/>
              <a:t> </a:t>
            </a:r>
            <a:r>
              <a:rPr lang="en-US" sz="2800" dirty="0"/>
              <a:t>For this very reason, make every effort to supplement your faith with virtue, and virtue with knowledge, </a:t>
            </a:r>
            <a:r>
              <a:rPr lang="en-US" sz="2800" baseline="30000" dirty="0"/>
              <a:t>6 </a:t>
            </a:r>
            <a:r>
              <a:rPr lang="en-US" sz="2800" dirty="0"/>
              <a:t>and knowledge with self-control, and self-control with steadfastness, and steadfastness with godliness, </a:t>
            </a:r>
            <a:r>
              <a:rPr lang="en-US" sz="2800" baseline="30000" dirty="0"/>
              <a:t>7 </a:t>
            </a:r>
            <a:r>
              <a:rPr lang="en-US" sz="2800" dirty="0"/>
              <a:t>and godliness with brotherly affection, and brotherly affection with love. </a:t>
            </a:r>
            <a:r>
              <a:rPr lang="en-US" sz="2800" baseline="30000" dirty="0"/>
              <a:t>8 </a:t>
            </a:r>
            <a:r>
              <a:rPr lang="en-US" sz="2800" dirty="0"/>
              <a:t>For if these qualities are yours and are increasing, they keep you from being ineffective or unfruitful in the knowledge of our Lord Jesus </a:t>
            </a:r>
            <a:r>
              <a:rPr lang="en-US" sz="2800" dirty="0" smtClean="0"/>
              <a:t>Christ</a:t>
            </a:r>
            <a:r>
              <a:rPr lang="mr-IN" sz="2800" dirty="0" smtClean="0"/>
              <a:t>…</a:t>
            </a:r>
            <a:r>
              <a:rPr lang="en-US" sz="2800" dirty="0" smtClean="0"/>
              <a:t>.</a:t>
            </a:r>
            <a:r>
              <a:rPr lang="en-US" sz="2800" dirty="0"/>
              <a:t> </a:t>
            </a:r>
            <a:endParaRPr lang="en-US" sz="2800" b="1" dirty="0"/>
          </a:p>
        </p:txBody>
      </p:sp>
    </p:spTree>
    <p:extLst>
      <p:ext uri="{BB962C8B-B14F-4D97-AF65-F5344CB8AC3E}">
        <p14:creationId xmlns:p14="http://schemas.microsoft.com/office/powerpoint/2010/main" val="396043116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4069" y="366303"/>
            <a:ext cx="8121216" cy="3539431"/>
          </a:xfrm>
          <a:prstGeom prst="rect">
            <a:avLst/>
          </a:prstGeom>
        </p:spPr>
        <p:txBody>
          <a:bodyPr wrap="square">
            <a:spAutoFit/>
          </a:bodyPr>
          <a:lstStyle/>
          <a:p>
            <a:r>
              <a:rPr lang="mr-IN" sz="2800" baseline="30000" dirty="0" smtClean="0"/>
              <a:t>……</a:t>
            </a:r>
            <a:r>
              <a:rPr lang="en-US" sz="2800" baseline="30000" dirty="0" smtClean="0"/>
              <a:t>..9</a:t>
            </a:r>
            <a:r>
              <a:rPr lang="en-US" sz="2800" baseline="30000" dirty="0"/>
              <a:t> </a:t>
            </a:r>
            <a:r>
              <a:rPr lang="en-US" sz="2800" dirty="0"/>
              <a:t>For whoever lacks these qualities is so nearsighted that he is blind, having forgotten that he was cleansed from his former sins. </a:t>
            </a:r>
            <a:r>
              <a:rPr lang="en-US" sz="2800" baseline="30000" dirty="0"/>
              <a:t>10 </a:t>
            </a:r>
            <a:r>
              <a:rPr lang="en-US" sz="2800" dirty="0"/>
              <a:t>Therefore, brothers, be all the more diligent to confirm your calling and election, for if you practice these qualities you will never fall.</a:t>
            </a:r>
            <a:r>
              <a:rPr lang="en-US" sz="2800" baseline="30000" dirty="0"/>
              <a:t>11 </a:t>
            </a:r>
            <a:r>
              <a:rPr lang="en-US" sz="2800" dirty="0"/>
              <a:t>For in this way there will be richly provided for you an entrance into the eternal kingdom of our Lord and Savior Jesus </a:t>
            </a:r>
            <a:r>
              <a:rPr lang="en-US" sz="2800" dirty="0" smtClean="0"/>
              <a:t>Christ.</a:t>
            </a:r>
            <a:endParaRPr lang="en-US" sz="2800" dirty="0"/>
          </a:p>
        </p:txBody>
      </p:sp>
    </p:spTree>
    <p:extLst>
      <p:ext uri="{BB962C8B-B14F-4D97-AF65-F5344CB8AC3E}">
        <p14:creationId xmlns:p14="http://schemas.microsoft.com/office/powerpoint/2010/main" val="393654850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367"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3359" y="2985291"/>
            <a:ext cx="8210939" cy="1938992"/>
          </a:xfrm>
          <a:prstGeom prst="rect">
            <a:avLst/>
          </a:prstGeom>
          <a:noFill/>
        </p:spPr>
        <p:txBody>
          <a:bodyPr wrap="square" rtlCol="0">
            <a:spAutoFit/>
          </a:bodyPr>
          <a:lstStyle/>
          <a:p>
            <a:pPr algn="ctr"/>
            <a:r>
              <a:rPr lang="en-US" sz="2400" dirty="0">
                <a:solidFill>
                  <a:schemeClr val="bg1"/>
                </a:solidFill>
              </a:rPr>
              <a:t>1 Peter 1:3 </a:t>
            </a:r>
          </a:p>
          <a:p>
            <a:pPr algn="ctr"/>
            <a:r>
              <a:rPr lang="en-US" sz="2400" dirty="0" smtClean="0">
                <a:solidFill>
                  <a:schemeClr val="bg1"/>
                </a:solidFill>
              </a:rPr>
              <a:t>Blessed </a:t>
            </a:r>
            <a:r>
              <a:rPr lang="en-US" sz="2400" dirty="0">
                <a:solidFill>
                  <a:schemeClr val="bg1"/>
                </a:solidFill>
              </a:rPr>
              <a:t>be the God and Father of our Lord Jesus Christ! According to his great mercy, </a:t>
            </a:r>
            <a:endParaRPr lang="en-US" sz="2400" dirty="0" smtClean="0">
              <a:solidFill>
                <a:schemeClr val="bg1"/>
              </a:solidFill>
            </a:endParaRPr>
          </a:p>
          <a:p>
            <a:pPr algn="ctr"/>
            <a:r>
              <a:rPr lang="en-US" sz="2400" dirty="0" smtClean="0">
                <a:solidFill>
                  <a:schemeClr val="bg1"/>
                </a:solidFill>
              </a:rPr>
              <a:t>he </a:t>
            </a:r>
            <a:r>
              <a:rPr lang="en-US" sz="2400" dirty="0">
                <a:solidFill>
                  <a:schemeClr val="bg1"/>
                </a:solidFill>
              </a:rPr>
              <a:t>has caused us to be born again to a living hope </a:t>
            </a:r>
            <a:endParaRPr lang="en-US" sz="2400" dirty="0" smtClean="0">
              <a:solidFill>
                <a:schemeClr val="bg1"/>
              </a:solidFill>
            </a:endParaRPr>
          </a:p>
          <a:p>
            <a:pPr algn="ctr"/>
            <a:r>
              <a:rPr lang="en-US" sz="2400" dirty="0" smtClean="0">
                <a:solidFill>
                  <a:schemeClr val="bg1"/>
                </a:solidFill>
              </a:rPr>
              <a:t>through </a:t>
            </a:r>
            <a:r>
              <a:rPr lang="en-US" sz="2400" dirty="0">
                <a:solidFill>
                  <a:schemeClr val="bg1"/>
                </a:solidFill>
              </a:rPr>
              <a:t>the resurrection of Jesus Christ from the </a:t>
            </a:r>
            <a:r>
              <a:rPr lang="en-US" sz="2400" dirty="0" smtClean="0">
                <a:solidFill>
                  <a:schemeClr val="bg1"/>
                </a:solidFill>
              </a:rPr>
              <a:t>dead.</a:t>
            </a:r>
            <a:endParaRPr lang="en-US" sz="2400" dirty="0">
              <a:solidFill>
                <a:schemeClr val="bg1"/>
              </a:solidFill>
            </a:endParaRPr>
          </a:p>
        </p:txBody>
      </p:sp>
      <p:pic>
        <p:nvPicPr>
          <p:cNvPr id="7" name="Picture 6" descr="CqgJ5P5WAAA-II8.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499"/>
          </a:xfrm>
          <a:prstGeom prst="rect">
            <a:avLst/>
          </a:prstGeom>
        </p:spPr>
      </p:pic>
      <p:sp>
        <p:nvSpPr>
          <p:cNvPr id="8" name="TextBox 7"/>
          <p:cNvSpPr txBox="1"/>
          <p:nvPr/>
        </p:nvSpPr>
        <p:spPr>
          <a:xfrm>
            <a:off x="423359" y="12210"/>
            <a:ext cx="8341202" cy="1200329"/>
          </a:xfrm>
          <a:prstGeom prst="rect">
            <a:avLst/>
          </a:prstGeom>
          <a:noFill/>
        </p:spPr>
        <p:txBody>
          <a:bodyPr wrap="square" rtlCol="0">
            <a:spAutoFit/>
          </a:bodyPr>
          <a:lstStyle/>
          <a:p>
            <a:pPr algn="ctr"/>
            <a:r>
              <a:rPr lang="en-US" sz="7200" dirty="0" smtClean="0">
                <a:solidFill>
                  <a:srgbClr val="FFD34C"/>
                </a:solidFill>
              </a:rPr>
              <a:t>“FALSE WHEAT”</a:t>
            </a:r>
            <a:endParaRPr lang="en-US" sz="7200" dirty="0">
              <a:solidFill>
                <a:srgbClr val="FFD34C"/>
              </a:solidFill>
            </a:endParaRPr>
          </a:p>
        </p:txBody>
      </p:sp>
    </p:spTree>
    <p:extLst>
      <p:ext uri="{BB962C8B-B14F-4D97-AF65-F5344CB8AC3E}">
        <p14:creationId xmlns:p14="http://schemas.microsoft.com/office/powerpoint/2010/main" val="35731395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2919" y="390723"/>
            <a:ext cx="8109003" cy="4401205"/>
          </a:xfrm>
          <a:prstGeom prst="rect">
            <a:avLst/>
          </a:prstGeom>
        </p:spPr>
        <p:txBody>
          <a:bodyPr wrap="square">
            <a:spAutoFit/>
          </a:bodyPr>
          <a:lstStyle/>
          <a:p>
            <a:r>
              <a:rPr lang="en-US" sz="2800" b="1" dirty="0"/>
              <a:t>Matthew 13</a:t>
            </a:r>
            <a:r>
              <a:rPr lang="en-US" sz="2800" b="1" baseline="30000" dirty="0"/>
              <a:t>: </a:t>
            </a:r>
            <a:r>
              <a:rPr lang="en-US" sz="2800" b="1" dirty="0"/>
              <a:t>24-30</a:t>
            </a:r>
            <a:r>
              <a:rPr lang="en-US" sz="2800" dirty="0"/>
              <a:t> </a:t>
            </a:r>
            <a:endParaRPr lang="en-US" sz="2800" dirty="0" smtClean="0"/>
          </a:p>
          <a:p>
            <a:r>
              <a:rPr lang="en-US" sz="2800" dirty="0" smtClean="0"/>
              <a:t>He </a:t>
            </a:r>
            <a:r>
              <a:rPr lang="en-US" sz="2800" dirty="0"/>
              <a:t>put another parable before them, saying, “The kingdom of heaven may be compared to a man who sowed good seed in his field, </a:t>
            </a:r>
            <a:r>
              <a:rPr lang="en-US" sz="2800" baseline="30000" dirty="0"/>
              <a:t>25 </a:t>
            </a:r>
            <a:r>
              <a:rPr lang="en-US" sz="2800" dirty="0"/>
              <a:t>but while his men were sleeping, his enemy came and sowed weeds among the wheat and went away.</a:t>
            </a:r>
            <a:r>
              <a:rPr lang="en-US" sz="2800" baseline="30000" dirty="0"/>
              <a:t>26 </a:t>
            </a:r>
            <a:r>
              <a:rPr lang="en-US" sz="2800" dirty="0"/>
              <a:t>So when the plants came up and bore grain, then the weeds appeared also. </a:t>
            </a:r>
            <a:r>
              <a:rPr lang="en-US" sz="2800" baseline="30000" dirty="0"/>
              <a:t>27 </a:t>
            </a:r>
            <a:r>
              <a:rPr lang="en-US" sz="2800" dirty="0"/>
              <a:t>And the servants of the master of the house came and said to him, ‘Master, did you not sow good seed in your field? How then does it have weeds?’…….. </a:t>
            </a:r>
            <a:endParaRPr lang="en-US" sz="2800" b="1" dirty="0"/>
          </a:p>
        </p:txBody>
      </p:sp>
    </p:spTree>
    <p:extLst>
      <p:ext uri="{BB962C8B-B14F-4D97-AF65-F5344CB8AC3E}">
        <p14:creationId xmlns:p14="http://schemas.microsoft.com/office/powerpoint/2010/main" val="288785254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7344" y="378513"/>
            <a:ext cx="8096790" cy="3539431"/>
          </a:xfrm>
          <a:prstGeom prst="rect">
            <a:avLst/>
          </a:prstGeom>
        </p:spPr>
        <p:txBody>
          <a:bodyPr wrap="square">
            <a:spAutoFit/>
          </a:bodyPr>
          <a:lstStyle/>
          <a:p>
            <a:r>
              <a:rPr lang="en-US" sz="2800" baseline="30000" dirty="0"/>
              <a:t>……..28 </a:t>
            </a:r>
            <a:r>
              <a:rPr lang="en-US" sz="2800" dirty="0"/>
              <a:t>He said to them, ‘An enemy has done this.’ So the servants said to him, ‘Then do you want us to go and gather them?’ </a:t>
            </a:r>
            <a:r>
              <a:rPr lang="en-US" sz="2800" baseline="30000" dirty="0"/>
              <a:t>29 </a:t>
            </a:r>
            <a:r>
              <a:rPr lang="en-US" sz="2800" dirty="0"/>
              <a:t>But he said, ‘No, lest in gathering the weeds you root up the wheat along with them. </a:t>
            </a:r>
            <a:r>
              <a:rPr lang="en-US" sz="2800" baseline="30000" dirty="0"/>
              <a:t>30 </a:t>
            </a:r>
            <a:r>
              <a:rPr lang="en-US" sz="2800" dirty="0"/>
              <a:t>Let both grow together until the harvest, and at harvest time I will tell the reapers, “Gather the weeds first and bind them in bundles to be burned, but gather the wheat into my barn.”</a:t>
            </a:r>
            <a:r>
              <a:rPr lang="en-US" sz="2800" dirty="0" smtClean="0"/>
              <a:t>’</a:t>
            </a:r>
            <a:endParaRPr lang="en-US" sz="2800" b="1" dirty="0"/>
          </a:p>
        </p:txBody>
      </p:sp>
    </p:spTree>
    <p:extLst>
      <p:ext uri="{BB962C8B-B14F-4D97-AF65-F5344CB8AC3E}">
        <p14:creationId xmlns:p14="http://schemas.microsoft.com/office/powerpoint/2010/main" val="56309447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86227" y="1509211"/>
            <a:ext cx="3865832" cy="461665"/>
          </a:xfrm>
          <a:prstGeom prst="rect">
            <a:avLst/>
          </a:prstGeom>
        </p:spPr>
        <p:txBody>
          <a:bodyPr wrap="square">
            <a:spAutoFit/>
          </a:bodyPr>
          <a:lstStyle/>
          <a:p>
            <a:pPr algn="ctr"/>
            <a:r>
              <a:rPr lang="en-US" sz="2400" b="1" dirty="0">
                <a:solidFill>
                  <a:schemeClr val="bg1"/>
                </a:solidFill>
              </a:rPr>
              <a:t>Jesus spoke to them, </a:t>
            </a:r>
            <a:r>
              <a:rPr lang="en-US" sz="2400" b="1" dirty="0" smtClean="0">
                <a:solidFill>
                  <a:schemeClr val="bg1"/>
                </a:solidFill>
              </a:rPr>
              <a:t>saying:</a:t>
            </a:r>
            <a:r>
              <a:rPr lang="en-US" sz="2400" dirty="0" smtClean="0">
                <a:solidFill>
                  <a:schemeClr val="bg1"/>
                </a:solidFill>
              </a:rPr>
              <a:t> </a:t>
            </a:r>
            <a:endParaRPr lang="en-US" sz="2400" dirty="0">
              <a:solidFill>
                <a:schemeClr val="bg1"/>
              </a:solidFill>
            </a:endParaRPr>
          </a:p>
        </p:txBody>
      </p:sp>
      <p:sp>
        <p:nvSpPr>
          <p:cNvPr id="3" name="Rectangle 2"/>
          <p:cNvSpPr/>
          <p:nvPr/>
        </p:nvSpPr>
        <p:spPr>
          <a:xfrm>
            <a:off x="415221" y="573874"/>
            <a:ext cx="8316612" cy="4031873"/>
          </a:xfrm>
          <a:prstGeom prst="rect">
            <a:avLst/>
          </a:prstGeom>
        </p:spPr>
        <p:txBody>
          <a:bodyPr wrap="square">
            <a:spAutoFit/>
          </a:bodyPr>
          <a:lstStyle/>
          <a:p>
            <a:r>
              <a:rPr lang="en-US" sz="3200" dirty="0"/>
              <a:t>Matthew 13:31-</a:t>
            </a:r>
            <a:r>
              <a:rPr lang="en-US" sz="3200" dirty="0" smtClean="0"/>
              <a:t>32</a:t>
            </a:r>
            <a:r>
              <a:rPr lang="en-US" sz="3200" dirty="0"/>
              <a:t> </a:t>
            </a:r>
            <a:endParaRPr lang="en-US" sz="3200" dirty="0" smtClean="0"/>
          </a:p>
          <a:p>
            <a:r>
              <a:rPr lang="en-US" sz="3200" dirty="0" smtClean="0"/>
              <a:t>He </a:t>
            </a:r>
            <a:r>
              <a:rPr lang="en-US" sz="3200" dirty="0"/>
              <a:t>put another parable before them, saying, “The kingdom of heaven is like a grain of mustard seed that a man took and sowed in his field. </a:t>
            </a:r>
            <a:r>
              <a:rPr lang="en-US" sz="3200" baseline="30000" dirty="0"/>
              <a:t>32 </a:t>
            </a:r>
            <a:r>
              <a:rPr lang="en-US" sz="3200" dirty="0"/>
              <a:t>It is the smallest of all seeds, but when it has grown it is larger than all the garden plants and becomes a tree, so that the birds of the air come and make nests in its branches.”</a:t>
            </a:r>
            <a:r>
              <a:rPr lang="en-US" sz="3200" dirty="0"/>
              <a:t> </a:t>
            </a:r>
          </a:p>
        </p:txBody>
      </p:sp>
    </p:spTree>
    <p:extLst>
      <p:ext uri="{BB962C8B-B14F-4D97-AF65-F5344CB8AC3E}">
        <p14:creationId xmlns:p14="http://schemas.microsoft.com/office/powerpoint/2010/main" val="232995219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96103" y="488405"/>
            <a:ext cx="7742633" cy="4154983"/>
          </a:xfrm>
          <a:prstGeom prst="rect">
            <a:avLst/>
          </a:prstGeom>
        </p:spPr>
        <p:txBody>
          <a:bodyPr wrap="square">
            <a:spAutoFit/>
          </a:bodyPr>
          <a:lstStyle/>
          <a:p>
            <a:r>
              <a:rPr lang="en-US" sz="4400" b="1" dirty="0"/>
              <a:t>Matthew 13:35</a:t>
            </a:r>
            <a:r>
              <a:rPr lang="en-US" sz="4400" b="1" baseline="30000" dirty="0"/>
              <a:t> </a:t>
            </a:r>
            <a:endParaRPr lang="en-US" sz="4400" b="1" baseline="30000" dirty="0" smtClean="0"/>
          </a:p>
          <a:p>
            <a:r>
              <a:rPr lang="en-US" sz="4400" dirty="0" smtClean="0"/>
              <a:t>He </a:t>
            </a:r>
            <a:r>
              <a:rPr lang="en-US" sz="4400" dirty="0"/>
              <a:t>told them another parable. “The kingdom of heaven is like leaven that a woman took and hid in three measures of flour, till it was all leavened.”</a:t>
            </a:r>
            <a:endParaRPr lang="en-US" sz="4400" b="1" dirty="0"/>
          </a:p>
        </p:txBody>
      </p:sp>
    </p:spTree>
    <p:extLst>
      <p:ext uri="{BB962C8B-B14F-4D97-AF65-F5344CB8AC3E}">
        <p14:creationId xmlns:p14="http://schemas.microsoft.com/office/powerpoint/2010/main" val="186114417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3510" y="2317132"/>
            <a:ext cx="8441334" cy="1569660"/>
          </a:xfrm>
          <a:prstGeom prst="rect">
            <a:avLst/>
          </a:prstGeom>
        </p:spPr>
        <p:txBody>
          <a:bodyPr wrap="square">
            <a:spAutoFit/>
          </a:bodyPr>
          <a:lstStyle/>
          <a:p>
            <a:pPr algn="ctr"/>
            <a:r>
              <a:rPr lang="en-US" sz="2400" b="1" dirty="0" smtClean="0">
                <a:solidFill>
                  <a:schemeClr val="bg1"/>
                </a:solidFill>
              </a:rPr>
              <a:t>Psalm 16:11 </a:t>
            </a:r>
          </a:p>
          <a:p>
            <a:pPr algn="ctr"/>
            <a:r>
              <a:rPr lang="en-US" sz="2400" dirty="0" smtClean="0">
                <a:solidFill>
                  <a:schemeClr val="bg1"/>
                </a:solidFill>
              </a:rPr>
              <a:t>You </a:t>
            </a:r>
            <a:r>
              <a:rPr lang="en-US" sz="2400" dirty="0">
                <a:solidFill>
                  <a:schemeClr val="bg1"/>
                </a:solidFill>
              </a:rPr>
              <a:t>make known to me the path of life; in your presence there is fullness of joy; at your right hand are pleasures forevermore.</a:t>
            </a:r>
            <a:endParaRPr lang="en-US" sz="2400" b="1" dirty="0">
              <a:solidFill>
                <a:schemeClr val="bg1"/>
              </a:solidFill>
            </a:endParaRPr>
          </a:p>
          <a:p>
            <a:pPr algn="ctr"/>
            <a:r>
              <a:rPr lang="en-US" sz="2400" dirty="0">
                <a:solidFill>
                  <a:schemeClr val="bg1"/>
                </a:solidFill>
              </a:rPr>
              <a:t> </a:t>
            </a:r>
          </a:p>
        </p:txBody>
      </p:sp>
      <p:sp>
        <p:nvSpPr>
          <p:cNvPr id="3" name="Rectangle 2"/>
          <p:cNvSpPr/>
          <p:nvPr/>
        </p:nvSpPr>
        <p:spPr>
          <a:xfrm>
            <a:off x="464068" y="366303"/>
            <a:ext cx="8133429" cy="3970318"/>
          </a:xfrm>
          <a:prstGeom prst="rect">
            <a:avLst/>
          </a:prstGeom>
        </p:spPr>
        <p:txBody>
          <a:bodyPr wrap="square">
            <a:spAutoFit/>
          </a:bodyPr>
          <a:lstStyle/>
          <a:p>
            <a:r>
              <a:rPr lang="en-US" sz="2800" b="1" dirty="0"/>
              <a:t>Matthew 13:36-43</a:t>
            </a:r>
            <a:r>
              <a:rPr lang="en-US" sz="2800" dirty="0"/>
              <a:t> </a:t>
            </a:r>
            <a:endParaRPr lang="en-US" sz="2800" dirty="0" smtClean="0"/>
          </a:p>
          <a:p>
            <a:r>
              <a:rPr lang="en-US" sz="2800" dirty="0" smtClean="0"/>
              <a:t>Then </a:t>
            </a:r>
            <a:r>
              <a:rPr lang="en-US" sz="2800" dirty="0"/>
              <a:t>he left the crowds and went into the house. And his disciples came to him, saying, “Explain to us the parable of the weeds of the field.” </a:t>
            </a:r>
            <a:r>
              <a:rPr lang="en-US" sz="2800" baseline="30000" dirty="0"/>
              <a:t>37 </a:t>
            </a:r>
            <a:r>
              <a:rPr lang="en-US" sz="2800" dirty="0"/>
              <a:t>He answered, “The one who sows the good seed is the Son of Man. </a:t>
            </a:r>
            <a:r>
              <a:rPr lang="en-US" sz="2800" baseline="30000" dirty="0"/>
              <a:t>38 </a:t>
            </a:r>
            <a:r>
              <a:rPr lang="en-US" sz="2800" dirty="0"/>
              <a:t>The field is the world, and the good seed is the sons of the kingdom. The weeds are the sons of the evil one, </a:t>
            </a:r>
            <a:r>
              <a:rPr lang="en-US" sz="2800" baseline="30000" dirty="0"/>
              <a:t>39 </a:t>
            </a:r>
            <a:r>
              <a:rPr lang="en-US" sz="2800" dirty="0"/>
              <a:t>and the enemy who sowed them is the devil……..</a:t>
            </a:r>
            <a:endParaRPr lang="en-US" sz="2800" b="1" dirty="0"/>
          </a:p>
        </p:txBody>
      </p:sp>
    </p:spTree>
    <p:extLst>
      <p:ext uri="{BB962C8B-B14F-4D97-AF65-F5344CB8AC3E}">
        <p14:creationId xmlns:p14="http://schemas.microsoft.com/office/powerpoint/2010/main" val="191982834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6371" y="463983"/>
            <a:ext cx="8365462" cy="3970318"/>
          </a:xfrm>
          <a:prstGeom prst="rect">
            <a:avLst/>
          </a:prstGeom>
        </p:spPr>
        <p:txBody>
          <a:bodyPr wrap="square">
            <a:spAutoFit/>
          </a:bodyPr>
          <a:lstStyle/>
          <a:p>
            <a:r>
              <a:rPr lang="en-US" sz="2800" dirty="0"/>
              <a:t>…….The harvest is the end of the age, and the reapers are angels. </a:t>
            </a:r>
            <a:r>
              <a:rPr lang="en-US" sz="2800" baseline="30000" dirty="0"/>
              <a:t>40 </a:t>
            </a:r>
            <a:r>
              <a:rPr lang="en-US" sz="2800" dirty="0"/>
              <a:t>Just as the weeds are gathered and burned with fire, so will it be at the end of the age. </a:t>
            </a:r>
            <a:r>
              <a:rPr lang="en-US" sz="2800" baseline="30000" dirty="0"/>
              <a:t>41 </a:t>
            </a:r>
            <a:r>
              <a:rPr lang="en-US" sz="2800" dirty="0"/>
              <a:t>The Son of Man will send his angels, and they will gather out of his kingdom all causes of sin and all law-breakers, </a:t>
            </a:r>
            <a:r>
              <a:rPr lang="en-US" sz="2800" baseline="30000" dirty="0"/>
              <a:t>42 </a:t>
            </a:r>
            <a:r>
              <a:rPr lang="en-US" sz="2800" dirty="0"/>
              <a:t>and throw them into the fiery furnace. In that place there will be weeping and gnashing of teeth. </a:t>
            </a:r>
            <a:r>
              <a:rPr lang="en-US" sz="2800" baseline="30000" dirty="0"/>
              <a:t>43 </a:t>
            </a:r>
            <a:r>
              <a:rPr lang="en-US" sz="2800" dirty="0"/>
              <a:t>Then the righteous will shine like the sun in the kingdom of their Father. He who has ears, let him hear.</a:t>
            </a:r>
            <a:endParaRPr lang="en-US" sz="2800" b="1" dirty="0"/>
          </a:p>
        </p:txBody>
      </p:sp>
    </p:spTree>
    <p:extLst>
      <p:ext uri="{BB962C8B-B14F-4D97-AF65-F5344CB8AC3E}">
        <p14:creationId xmlns:p14="http://schemas.microsoft.com/office/powerpoint/2010/main" val="15817275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82606"/>
            <a:ext cx="9065273" cy="923330"/>
          </a:xfrm>
          <a:prstGeom prst="rect">
            <a:avLst/>
          </a:prstGeom>
        </p:spPr>
        <p:txBody>
          <a:bodyPr wrap="square">
            <a:spAutoFit/>
          </a:bodyPr>
          <a:lstStyle/>
          <a:p>
            <a:r>
              <a:rPr lang="en-US" sz="5400" b="1" dirty="0"/>
              <a:t> </a:t>
            </a:r>
            <a:r>
              <a:rPr lang="en-US" dirty="0"/>
              <a:t> </a:t>
            </a:r>
          </a:p>
        </p:txBody>
      </p:sp>
      <p:sp>
        <p:nvSpPr>
          <p:cNvPr id="4" name="TextBox 3"/>
          <p:cNvSpPr txBox="1"/>
          <p:nvPr/>
        </p:nvSpPr>
        <p:spPr>
          <a:xfrm>
            <a:off x="61740" y="4747712"/>
            <a:ext cx="8916887" cy="369332"/>
          </a:xfrm>
          <a:prstGeom prst="rect">
            <a:avLst/>
          </a:prstGeom>
          <a:solidFill>
            <a:schemeClr val="bg1"/>
          </a:solidFill>
        </p:spPr>
        <p:txBody>
          <a:bodyPr wrap="square" rtlCol="0">
            <a:spAutoFit/>
          </a:bodyPr>
          <a:lstStyle/>
          <a:p>
            <a:endParaRPr lang="en-US" dirty="0"/>
          </a:p>
        </p:txBody>
      </p:sp>
      <p:sp>
        <p:nvSpPr>
          <p:cNvPr id="2" name="Rectangle 1"/>
          <p:cNvSpPr/>
          <p:nvPr/>
        </p:nvSpPr>
        <p:spPr>
          <a:xfrm>
            <a:off x="537344" y="634925"/>
            <a:ext cx="8267763" cy="3416320"/>
          </a:xfrm>
          <a:prstGeom prst="rect">
            <a:avLst/>
          </a:prstGeom>
        </p:spPr>
        <p:txBody>
          <a:bodyPr wrap="square">
            <a:spAutoFit/>
          </a:bodyPr>
          <a:lstStyle/>
          <a:p>
            <a:r>
              <a:rPr lang="en-US" sz="5400" b="1" dirty="0"/>
              <a:t>Ephesians 5:18</a:t>
            </a:r>
            <a:r>
              <a:rPr lang="en-US" sz="5400" b="1" baseline="30000" dirty="0"/>
              <a:t> </a:t>
            </a:r>
            <a:endParaRPr lang="en-US" sz="5400" b="1" baseline="30000" dirty="0" smtClean="0"/>
          </a:p>
          <a:p>
            <a:r>
              <a:rPr lang="en-US" sz="5400" dirty="0" smtClean="0"/>
              <a:t>And</a:t>
            </a:r>
            <a:r>
              <a:rPr lang="en-US" sz="5400" dirty="0"/>
              <a:t> do not get drunk with wine, </a:t>
            </a:r>
            <a:r>
              <a:rPr lang="en-US" sz="5400" dirty="0" smtClean="0"/>
              <a:t>for that is debauchery</a:t>
            </a:r>
            <a:r>
              <a:rPr lang="en-US" sz="5400" dirty="0"/>
              <a:t>, </a:t>
            </a:r>
            <a:endParaRPr lang="en-US" sz="5400" dirty="0" smtClean="0"/>
          </a:p>
          <a:p>
            <a:r>
              <a:rPr lang="en-US" sz="5400" dirty="0" smtClean="0"/>
              <a:t>but</a:t>
            </a:r>
            <a:r>
              <a:rPr lang="en-US" sz="5400" dirty="0"/>
              <a:t> be filled with the Spirit</a:t>
            </a:r>
          </a:p>
        </p:txBody>
      </p:sp>
    </p:spTree>
    <p:extLst>
      <p:ext uri="{BB962C8B-B14F-4D97-AF65-F5344CB8AC3E}">
        <p14:creationId xmlns:p14="http://schemas.microsoft.com/office/powerpoint/2010/main" val="139458522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18297</TotalTime>
  <Words>141</Words>
  <Application>Microsoft Macintosh PowerPoint</Application>
  <PresentationFormat>On-screen Show (16:9)</PresentationFormat>
  <Paragraphs>29</Paragraphs>
  <Slides>14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Robert J. Olla</cp:lastModifiedBy>
  <cp:revision>747</cp:revision>
  <dcterms:created xsi:type="dcterms:W3CDTF">2016-08-27T22:55:59Z</dcterms:created>
  <dcterms:modified xsi:type="dcterms:W3CDTF">2019-11-02T21:02:40Z</dcterms:modified>
</cp:coreProperties>
</file>