
<file path=[Content_Types].xml><?xml version="1.0" encoding="utf-8"?>
<Types xmlns="http://schemas.openxmlformats.org/package/2006/content-types">
  <Default Extension="xml" ContentType="application/xml"/>
  <Default Extension="docx" ContentType="application/vnd.openxmlformats-officedocument.wordprocessingml.document"/>
  <Default Extension="bin" ContentType="application/vnd.openxmlformats-officedocument.presentationml.printerSettings"/>
  <Default Extension="vml" ContentType="application/vnd.openxmlformats-officedocument.vmlDrawin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0"/>
  </p:notesMasterIdLst>
  <p:sldIdLst>
    <p:sldId id="376" r:id="rId2"/>
    <p:sldId id="397" r:id="rId3"/>
    <p:sldId id="398" r:id="rId4"/>
    <p:sldId id="420" r:id="rId5"/>
    <p:sldId id="354" r:id="rId6"/>
    <p:sldId id="335" r:id="rId7"/>
    <p:sldId id="369" r:id="rId8"/>
    <p:sldId id="345" r:id="rId9"/>
    <p:sldId id="305" r:id="rId10"/>
    <p:sldId id="399" r:id="rId11"/>
    <p:sldId id="380" r:id="rId12"/>
    <p:sldId id="421" r:id="rId13"/>
    <p:sldId id="422" r:id="rId14"/>
    <p:sldId id="423" r:id="rId15"/>
    <p:sldId id="424" r:id="rId16"/>
    <p:sldId id="425" r:id="rId17"/>
    <p:sldId id="426" r:id="rId18"/>
    <p:sldId id="261" r:id="rId19"/>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52303"/>
    <a:srgbClr val="E0690A"/>
    <a:srgbClr val="F9CD49"/>
    <a:srgbClr val="FFFF34"/>
    <a:srgbClr val="6711FF"/>
    <a:srgbClr val="21C1FF"/>
    <a:srgbClr val="044C97"/>
    <a:srgbClr val="FF024F"/>
    <a:srgbClr val="3C0113"/>
    <a:srgbClr val="F30A4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9" autoAdjust="0"/>
    <p:restoredTop sz="94607" autoAdjust="0"/>
  </p:normalViewPr>
  <p:slideViewPr>
    <p:cSldViewPr snapToGrid="0" snapToObjects="1">
      <p:cViewPr varScale="1">
        <p:scale>
          <a:sx n="105" d="100"/>
          <a:sy n="105" d="100"/>
        </p:scale>
        <p:origin x="-120" y="-2688"/>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notesMaster" Target="notesMasters/notesMaster1.xml"/><Relationship Id="rId21" Type="http://schemas.openxmlformats.org/officeDocument/2006/relationships/printerSettings" Target="printerSettings/printerSettings1.bin"/><Relationship Id="rId22" Type="http://schemas.openxmlformats.org/officeDocument/2006/relationships/presProps" Target="presProps.xml"/><Relationship Id="rId23" Type="http://schemas.openxmlformats.org/officeDocument/2006/relationships/viewProps" Target="viewProps.xml"/><Relationship Id="rId24" Type="http://schemas.openxmlformats.org/officeDocument/2006/relationships/theme" Target="theme/theme1.xml"/><Relationship Id="rId2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81B6699-FDD2-4944-B0EF-D6543AD99DD7}" type="datetimeFigureOut">
              <a:rPr lang="en-US" smtClean="0"/>
              <a:t>11/22/19</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4A16FF4-8795-B641-BBA6-070086CE5779}" type="slidenum">
              <a:rPr lang="en-US" smtClean="0"/>
              <a:t>‹#›</a:t>
            </a:fld>
            <a:endParaRPr lang="en-US" dirty="0"/>
          </a:p>
        </p:txBody>
      </p:sp>
    </p:spTree>
    <p:extLst>
      <p:ext uri="{BB962C8B-B14F-4D97-AF65-F5344CB8AC3E}">
        <p14:creationId xmlns:p14="http://schemas.microsoft.com/office/powerpoint/2010/main" val="46434616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2DEEB39-6905-2A4C-A514-F32CAB29EF98}" type="datetimeFigureOut">
              <a:rPr lang="en-US" smtClean="0"/>
              <a:t>11/22/19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2702019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DEEB39-6905-2A4C-A514-F32CAB29EF98}" type="datetimeFigureOut">
              <a:rPr lang="en-US" smtClean="0"/>
              <a:t>11/22/19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2949498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DEEB39-6905-2A4C-A514-F32CAB29EF98}" type="datetimeFigureOut">
              <a:rPr lang="en-US" smtClean="0"/>
              <a:t>11/22/19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1427941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DEEB39-6905-2A4C-A514-F32CAB29EF98}" type="datetimeFigureOut">
              <a:rPr lang="en-US" smtClean="0"/>
              <a:t>11/22/19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2275933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2DEEB39-6905-2A4C-A514-F32CAB29EF98}" type="datetimeFigureOut">
              <a:rPr lang="en-US" smtClean="0"/>
              <a:t>11/22/19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1798952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2DEEB39-6905-2A4C-A514-F32CAB29EF98}" type="datetimeFigureOut">
              <a:rPr lang="en-US" smtClean="0"/>
              <a:t>11/22/19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1034301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2DEEB39-6905-2A4C-A514-F32CAB29EF98}" type="datetimeFigureOut">
              <a:rPr lang="en-US" smtClean="0"/>
              <a:t>11/22/19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1417940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2DEEB39-6905-2A4C-A514-F32CAB29EF98}" type="datetimeFigureOut">
              <a:rPr lang="en-US" smtClean="0"/>
              <a:t>11/22/19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656067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DEEB39-6905-2A4C-A514-F32CAB29EF98}" type="datetimeFigureOut">
              <a:rPr lang="en-US" smtClean="0"/>
              <a:t>11/22/19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1249128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DEEB39-6905-2A4C-A514-F32CAB29EF98}" type="datetimeFigureOut">
              <a:rPr lang="en-US" smtClean="0"/>
              <a:t>11/22/19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2730116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DEEB39-6905-2A4C-A514-F32CAB29EF98}" type="datetimeFigureOut">
              <a:rPr lang="en-US" smtClean="0"/>
              <a:t>11/22/19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50657455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82DEEB39-6905-2A4C-A514-F32CAB29EF98}" type="datetimeFigureOut">
              <a:rPr lang="en-US" smtClean="0"/>
              <a:t>11/22/19</a:t>
            </a:fld>
            <a:endParaRPr lang="en-US"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3D5689CC-2951-A242-B0E2-3BABB9B5A26F}" type="slidenum">
              <a:rPr lang="en-US" smtClean="0"/>
              <a:t>‹#›</a:t>
            </a:fld>
            <a:endParaRPr lang="en-US" dirty="0"/>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package" Target="../embeddings/Microsoft_Word_Document1.docx"/><Relationship Id="rId5" Type="http://schemas.openxmlformats.org/officeDocument/2006/relationships/image" Target="../media/image1.png"/><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package" Target="../embeddings/Microsoft_Word_Document2.docx"/><Relationship Id="rId5" Type="http://schemas.openxmlformats.org/officeDocument/2006/relationships/image" Target="../media/image1.png"/><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203200" y="279400"/>
            <a:ext cx="8737600" cy="4572000"/>
          </a:xfrm>
          <a:prstGeom prst="rect">
            <a:avLst/>
          </a:prstGeom>
        </p:spPr>
      </p:pic>
      <p:graphicFrame>
        <p:nvGraphicFramePr>
          <p:cNvPr id="3" name="Object 2"/>
          <p:cNvGraphicFramePr>
            <a:graphicFrameLocks noChangeAspect="1"/>
          </p:cNvGraphicFramePr>
          <p:nvPr>
            <p:extLst>
              <p:ext uri="{D42A27DB-BD31-4B8C-83A1-F6EECF244321}">
                <p14:modId xmlns:p14="http://schemas.microsoft.com/office/powerpoint/2010/main" val="658440400"/>
              </p:ext>
            </p:extLst>
          </p:nvPr>
        </p:nvGraphicFramePr>
        <p:xfrm>
          <a:off x="0" y="0"/>
          <a:ext cx="9078702" cy="5143500"/>
        </p:xfrm>
        <a:graphic>
          <a:graphicData uri="http://schemas.openxmlformats.org/presentationml/2006/ole">
            <mc:AlternateContent xmlns:mc="http://schemas.openxmlformats.org/markup-compatibility/2006">
              <mc:Choice xmlns:v="urn:schemas-microsoft-com:vml" Requires="v">
                <p:oleObj spid="_x0000_s1160" name="Document" r:id="rId4" imgW="5486400" imgH="3238500" progId="Word.Document.12">
                  <p:embed/>
                </p:oleObj>
              </mc:Choice>
              <mc:Fallback>
                <p:oleObj name="Document" r:id="rId4" imgW="5486400" imgH="3238500" progId="Word.Document.12">
                  <p:embed/>
                  <p:pic>
                    <p:nvPicPr>
                      <p:cNvPr id="0" name=""/>
                      <p:cNvPicPr/>
                      <p:nvPr/>
                    </p:nvPicPr>
                    <p:blipFill>
                      <a:blip r:embed="rId5"/>
                      <a:stretch>
                        <a:fillRect/>
                      </a:stretch>
                    </p:blipFill>
                    <p:spPr>
                      <a:xfrm>
                        <a:off x="0" y="0"/>
                        <a:ext cx="9078702" cy="5143500"/>
                      </a:xfrm>
                      <a:prstGeom prst="rect">
                        <a:avLst/>
                      </a:prstGeom>
                    </p:spPr>
                  </p:pic>
                </p:oleObj>
              </mc:Fallback>
            </mc:AlternateContent>
          </a:graphicData>
        </a:graphic>
      </p:graphicFrame>
    </p:spTree>
    <p:extLst>
      <p:ext uri="{BB962C8B-B14F-4D97-AF65-F5344CB8AC3E}">
        <p14:creationId xmlns:p14="http://schemas.microsoft.com/office/powerpoint/2010/main" val="1022777010"/>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07999" y="508000"/>
            <a:ext cx="8140095" cy="3416320"/>
          </a:xfrm>
          <a:prstGeom prst="rect">
            <a:avLst/>
          </a:prstGeom>
        </p:spPr>
        <p:txBody>
          <a:bodyPr wrap="square">
            <a:spAutoFit/>
          </a:bodyPr>
          <a:lstStyle/>
          <a:p>
            <a:r>
              <a:rPr lang="en-US" sz="3600" b="1" u="sng" baseline="30000" dirty="0"/>
              <a:t>5 </a:t>
            </a:r>
            <a:r>
              <a:rPr lang="en-US" sz="3600" u="sng" dirty="0"/>
              <a:t>“Blessed are the meek, for they shall inherit the earth.</a:t>
            </a:r>
            <a:endParaRPr lang="en-US" sz="3600" dirty="0"/>
          </a:p>
          <a:p>
            <a:endParaRPr lang="en-US" sz="3600" b="1" dirty="0" smtClean="0"/>
          </a:p>
          <a:p>
            <a:r>
              <a:rPr lang="en-US" sz="3600" b="1" dirty="0" smtClean="0"/>
              <a:t>Psalm </a:t>
            </a:r>
            <a:r>
              <a:rPr lang="en-US" sz="3600" b="1" dirty="0"/>
              <a:t>37:11 </a:t>
            </a:r>
            <a:r>
              <a:rPr lang="en-US" sz="3600" dirty="0"/>
              <a:t>But the meek shall inherit the land and delight themselves in abundant peace.</a:t>
            </a:r>
            <a:endParaRPr lang="en-US" sz="3600" b="1" dirty="0"/>
          </a:p>
        </p:txBody>
      </p:sp>
    </p:spTree>
    <p:extLst>
      <p:ext uri="{BB962C8B-B14F-4D97-AF65-F5344CB8AC3E}">
        <p14:creationId xmlns:p14="http://schemas.microsoft.com/office/powerpoint/2010/main" val="3034778730"/>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83810" y="471714"/>
            <a:ext cx="8188476" cy="3970318"/>
          </a:xfrm>
          <a:prstGeom prst="rect">
            <a:avLst/>
          </a:prstGeom>
        </p:spPr>
        <p:txBody>
          <a:bodyPr wrap="square">
            <a:spAutoFit/>
          </a:bodyPr>
          <a:lstStyle/>
          <a:p>
            <a:r>
              <a:rPr lang="en-US" sz="3600" b="1" u="sng" baseline="30000" dirty="0"/>
              <a:t>6 </a:t>
            </a:r>
            <a:r>
              <a:rPr lang="en-US" sz="3600" u="sng" dirty="0"/>
              <a:t>“Blessed are those who hunger and thirst for righteousness, for they shall be satisfied.</a:t>
            </a:r>
            <a:endParaRPr lang="en-US" sz="3600" dirty="0"/>
          </a:p>
          <a:p>
            <a:endParaRPr lang="en-US" sz="3600" b="1" dirty="0" smtClean="0"/>
          </a:p>
          <a:p>
            <a:r>
              <a:rPr lang="en-US" sz="3600" b="1" dirty="0" smtClean="0"/>
              <a:t>Proverbs </a:t>
            </a:r>
            <a:r>
              <a:rPr lang="en-US" sz="3600" b="1" dirty="0"/>
              <a:t>21:21 </a:t>
            </a:r>
            <a:r>
              <a:rPr lang="en-US" sz="3600" dirty="0"/>
              <a:t>Whoever pursues righteousness and kindness will find life, righteousness, and honor.</a:t>
            </a:r>
            <a:endParaRPr lang="en-US" sz="3600" b="1" dirty="0"/>
          </a:p>
        </p:txBody>
      </p:sp>
    </p:spTree>
    <p:extLst>
      <p:ext uri="{BB962C8B-B14F-4D97-AF65-F5344CB8AC3E}">
        <p14:creationId xmlns:p14="http://schemas.microsoft.com/office/powerpoint/2010/main" val="3698298489"/>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83809" y="459619"/>
            <a:ext cx="8079619" cy="4401205"/>
          </a:xfrm>
          <a:prstGeom prst="rect">
            <a:avLst/>
          </a:prstGeom>
        </p:spPr>
        <p:txBody>
          <a:bodyPr wrap="square">
            <a:spAutoFit/>
          </a:bodyPr>
          <a:lstStyle/>
          <a:p>
            <a:r>
              <a:rPr lang="en-US" sz="4000" b="1" u="sng" baseline="30000" dirty="0"/>
              <a:t>7 </a:t>
            </a:r>
            <a:r>
              <a:rPr lang="en-US" sz="4000" u="sng" dirty="0"/>
              <a:t>“Blessed are the merciful, for they shall receive mercy.</a:t>
            </a:r>
            <a:endParaRPr lang="en-US" sz="4000" dirty="0"/>
          </a:p>
          <a:p>
            <a:endParaRPr lang="en-US" sz="4000" dirty="0" smtClean="0"/>
          </a:p>
          <a:p>
            <a:r>
              <a:rPr lang="en-US" sz="4000" dirty="0" smtClean="0"/>
              <a:t>James </a:t>
            </a:r>
            <a:r>
              <a:rPr lang="en-US" sz="4000" dirty="0"/>
              <a:t>2:13</a:t>
            </a:r>
            <a:r>
              <a:rPr lang="en-US" sz="4000" baseline="30000" dirty="0"/>
              <a:t> </a:t>
            </a:r>
            <a:r>
              <a:rPr lang="en-US" sz="4000" dirty="0"/>
              <a:t>For judgment is without mercy to one who has shown no mercy. Mercy triumphs over </a:t>
            </a:r>
            <a:r>
              <a:rPr lang="en-US" sz="4000" dirty="0" smtClean="0"/>
              <a:t>judgment. </a:t>
            </a:r>
            <a:endParaRPr lang="en-US" sz="4000" dirty="0"/>
          </a:p>
        </p:txBody>
      </p:sp>
    </p:spTree>
    <p:extLst>
      <p:ext uri="{BB962C8B-B14F-4D97-AF65-F5344CB8AC3E}">
        <p14:creationId xmlns:p14="http://schemas.microsoft.com/office/powerpoint/2010/main" val="3960431161"/>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83810" y="411238"/>
            <a:ext cx="8248952" cy="3785652"/>
          </a:xfrm>
          <a:prstGeom prst="rect">
            <a:avLst/>
          </a:prstGeom>
        </p:spPr>
        <p:txBody>
          <a:bodyPr wrap="square">
            <a:spAutoFit/>
          </a:bodyPr>
          <a:lstStyle/>
          <a:p>
            <a:r>
              <a:rPr lang="en-US" sz="4000" b="1" u="sng" baseline="30000" dirty="0"/>
              <a:t>8 </a:t>
            </a:r>
            <a:r>
              <a:rPr lang="en-US" sz="4000" u="sng" dirty="0"/>
              <a:t>“Blessed are the pure in heart, for they shall see God.</a:t>
            </a:r>
            <a:endParaRPr lang="en-US" sz="4000" dirty="0"/>
          </a:p>
          <a:p>
            <a:endParaRPr lang="en-US" sz="4000" b="1" dirty="0" smtClean="0"/>
          </a:p>
          <a:p>
            <a:r>
              <a:rPr lang="en-US" sz="4000" dirty="0" smtClean="0"/>
              <a:t>Proverbs </a:t>
            </a:r>
            <a:r>
              <a:rPr lang="en-US" sz="4000" dirty="0"/>
              <a:t>22:11 He who loves purity of heart, and whose speech </a:t>
            </a:r>
            <a:r>
              <a:rPr lang="en-US" sz="4000" dirty="0" smtClean="0"/>
              <a:t>is  gracious</a:t>
            </a:r>
            <a:r>
              <a:rPr lang="en-US" sz="4000" dirty="0"/>
              <a:t>, </a:t>
            </a:r>
            <a:r>
              <a:rPr lang="en-US" sz="4000" dirty="0" smtClean="0"/>
              <a:t> will </a:t>
            </a:r>
            <a:r>
              <a:rPr lang="en-US" sz="4000" dirty="0"/>
              <a:t>have the king as his friend.</a:t>
            </a:r>
          </a:p>
        </p:txBody>
      </p:sp>
    </p:spTree>
    <p:extLst>
      <p:ext uri="{BB962C8B-B14F-4D97-AF65-F5344CB8AC3E}">
        <p14:creationId xmlns:p14="http://schemas.microsoft.com/office/powerpoint/2010/main" val="3936548505"/>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08000" y="362858"/>
            <a:ext cx="8152190" cy="4031873"/>
          </a:xfrm>
          <a:prstGeom prst="rect">
            <a:avLst/>
          </a:prstGeom>
        </p:spPr>
        <p:txBody>
          <a:bodyPr wrap="square">
            <a:spAutoFit/>
          </a:bodyPr>
          <a:lstStyle/>
          <a:p>
            <a:r>
              <a:rPr lang="en-US" sz="3200" u="sng" baseline="30000" dirty="0"/>
              <a:t>9 </a:t>
            </a:r>
            <a:r>
              <a:rPr lang="en-US" sz="3200" u="sng" dirty="0"/>
              <a:t>“Blessed are the peacemakers, for they shall be called sons of God.</a:t>
            </a:r>
            <a:endParaRPr lang="en-US" sz="3200" dirty="0"/>
          </a:p>
          <a:p>
            <a:endParaRPr lang="en-US" sz="3200" dirty="0" smtClean="0"/>
          </a:p>
          <a:p>
            <a:r>
              <a:rPr lang="en-US" sz="3200" dirty="0" smtClean="0"/>
              <a:t>Luke </a:t>
            </a:r>
            <a:r>
              <a:rPr lang="en-US" sz="3200" dirty="0"/>
              <a:t>6:35 But love your enemies, and do good, and lend, expecting nothing in return, and your reward will be great, and you will be sons of the Most High, for he is kind to the ungrateful and the evil.</a:t>
            </a:r>
          </a:p>
        </p:txBody>
      </p:sp>
    </p:spTree>
    <p:extLst>
      <p:ext uri="{BB962C8B-B14F-4D97-AF65-F5344CB8AC3E}">
        <p14:creationId xmlns:p14="http://schemas.microsoft.com/office/powerpoint/2010/main" val="10004569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1238" y="362858"/>
            <a:ext cx="8248952" cy="4031873"/>
          </a:xfrm>
          <a:prstGeom prst="rect">
            <a:avLst/>
          </a:prstGeom>
        </p:spPr>
        <p:txBody>
          <a:bodyPr wrap="square">
            <a:spAutoFit/>
          </a:bodyPr>
          <a:lstStyle/>
          <a:p>
            <a:r>
              <a:rPr lang="en-US" sz="3200" u="sng" baseline="30000" dirty="0"/>
              <a:t>10 </a:t>
            </a:r>
            <a:r>
              <a:rPr lang="en-US" sz="3200" u="sng" dirty="0"/>
              <a:t>“Blessed are those who are persecuted for righteousness' sake, for theirs is the kingdom of heaven.</a:t>
            </a:r>
            <a:endParaRPr lang="en-US" sz="3200" b="1" dirty="0"/>
          </a:p>
          <a:p>
            <a:endParaRPr lang="en-US" sz="3200" dirty="0" smtClean="0"/>
          </a:p>
          <a:p>
            <a:r>
              <a:rPr lang="en-US" sz="3200" dirty="0" smtClean="0"/>
              <a:t>James </a:t>
            </a:r>
            <a:r>
              <a:rPr lang="en-US" sz="3200" dirty="0"/>
              <a:t>1:1</a:t>
            </a:r>
            <a:r>
              <a:rPr lang="en-US" sz="3200" baseline="30000" dirty="0"/>
              <a:t> </a:t>
            </a:r>
            <a:r>
              <a:rPr lang="en-US" sz="3200" dirty="0"/>
              <a:t>Blessed is the man who remains steadfast under trial, for when he has stood the test he will receive the crown of life, which God has promised to those who love him.</a:t>
            </a:r>
          </a:p>
        </p:txBody>
      </p:sp>
    </p:spTree>
    <p:extLst>
      <p:ext uri="{BB962C8B-B14F-4D97-AF65-F5344CB8AC3E}">
        <p14:creationId xmlns:p14="http://schemas.microsoft.com/office/powerpoint/2010/main" val="30196450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0763" y="350762"/>
            <a:ext cx="8442476" cy="3970318"/>
          </a:xfrm>
          <a:prstGeom prst="rect">
            <a:avLst/>
          </a:prstGeom>
        </p:spPr>
        <p:txBody>
          <a:bodyPr wrap="square">
            <a:spAutoFit/>
          </a:bodyPr>
          <a:lstStyle/>
          <a:p>
            <a:r>
              <a:rPr lang="en-US" sz="3600" b="1" u="sng" baseline="30000" dirty="0"/>
              <a:t>11 </a:t>
            </a:r>
            <a:r>
              <a:rPr lang="en-US" sz="3600" u="sng" dirty="0"/>
              <a:t>“Blessed are you when others revile you and persecute you and utter all kinds of evil against you falsely on my account</a:t>
            </a:r>
          </a:p>
          <a:p>
            <a:r>
              <a:rPr lang="en-US" sz="3600" b="1" dirty="0"/>
              <a:t> </a:t>
            </a:r>
            <a:endParaRPr lang="en-US" sz="3600" dirty="0"/>
          </a:p>
          <a:p>
            <a:r>
              <a:rPr lang="en-US" sz="3600" dirty="0"/>
              <a:t>1 Peter 4:14 </a:t>
            </a:r>
            <a:r>
              <a:rPr lang="en-US" sz="3600" dirty="0" smtClean="0"/>
              <a:t>If </a:t>
            </a:r>
            <a:r>
              <a:rPr lang="en-US" sz="3600" dirty="0"/>
              <a:t>you are insulted for the name of Christ, </a:t>
            </a:r>
            <a:r>
              <a:rPr lang="en-US" sz="3600" dirty="0" smtClean="0"/>
              <a:t> you </a:t>
            </a:r>
            <a:r>
              <a:rPr lang="en-US" sz="3600" dirty="0"/>
              <a:t>are blessed, because the Spirit of glory and of God rests upon you.</a:t>
            </a:r>
          </a:p>
        </p:txBody>
      </p:sp>
    </p:spTree>
    <p:extLst>
      <p:ext uri="{BB962C8B-B14F-4D97-AF65-F5344CB8AC3E}">
        <p14:creationId xmlns:p14="http://schemas.microsoft.com/office/powerpoint/2010/main" val="3942106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20095" y="471714"/>
            <a:ext cx="8164286" cy="4524315"/>
          </a:xfrm>
          <a:prstGeom prst="rect">
            <a:avLst/>
          </a:prstGeom>
        </p:spPr>
        <p:txBody>
          <a:bodyPr wrap="square">
            <a:spAutoFit/>
          </a:bodyPr>
          <a:lstStyle/>
          <a:p>
            <a:r>
              <a:rPr lang="en-US" sz="4800" b="1" dirty="0"/>
              <a:t>Philippians 1:27 </a:t>
            </a:r>
            <a:r>
              <a:rPr lang="en-US" sz="4800" dirty="0"/>
              <a:t>(NLT) </a:t>
            </a:r>
            <a:endParaRPr lang="en-US" sz="4800" dirty="0" smtClean="0"/>
          </a:p>
          <a:p>
            <a:r>
              <a:rPr lang="en-US" sz="4800" dirty="0" smtClean="0"/>
              <a:t>Above </a:t>
            </a:r>
            <a:r>
              <a:rPr lang="en-US" sz="4800" dirty="0"/>
              <a:t>all, you must live as citizens of heaven, conducting yourselves in a manner worthy of the Good News about Christ…..</a:t>
            </a:r>
            <a:endParaRPr lang="en-US" sz="4800" b="1" dirty="0"/>
          </a:p>
        </p:txBody>
      </p:sp>
    </p:spTree>
    <p:extLst>
      <p:ext uri="{BB962C8B-B14F-4D97-AF65-F5344CB8AC3E}">
        <p14:creationId xmlns:p14="http://schemas.microsoft.com/office/powerpoint/2010/main" val="32841797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203200" y="279400"/>
            <a:ext cx="8737600" cy="4572000"/>
          </a:xfrm>
          <a:prstGeom prst="rect">
            <a:avLst/>
          </a:prstGeom>
        </p:spPr>
      </p:pic>
      <p:graphicFrame>
        <p:nvGraphicFramePr>
          <p:cNvPr id="3" name="Object 2"/>
          <p:cNvGraphicFramePr>
            <a:graphicFrameLocks noChangeAspect="1"/>
          </p:cNvGraphicFramePr>
          <p:nvPr>
            <p:extLst>
              <p:ext uri="{D42A27DB-BD31-4B8C-83A1-F6EECF244321}">
                <p14:modId xmlns:p14="http://schemas.microsoft.com/office/powerpoint/2010/main" val="677356246"/>
              </p:ext>
            </p:extLst>
          </p:nvPr>
        </p:nvGraphicFramePr>
        <p:xfrm>
          <a:off x="0" y="0"/>
          <a:ext cx="9078702" cy="5143500"/>
        </p:xfrm>
        <a:graphic>
          <a:graphicData uri="http://schemas.openxmlformats.org/presentationml/2006/ole">
            <mc:AlternateContent xmlns:mc="http://schemas.openxmlformats.org/markup-compatibility/2006">
              <mc:Choice xmlns:v="urn:schemas-microsoft-com:vml" Requires="v">
                <p:oleObj spid="_x0000_s2376" name="Document" r:id="rId4" imgW="5486400" imgH="3238500" progId="Word.Document.12">
                  <p:embed/>
                </p:oleObj>
              </mc:Choice>
              <mc:Fallback>
                <p:oleObj name="Document" r:id="rId4" imgW="5486400" imgH="3238500" progId="Word.Document.12">
                  <p:embed/>
                  <p:pic>
                    <p:nvPicPr>
                      <p:cNvPr id="0" name=""/>
                      <p:cNvPicPr/>
                      <p:nvPr/>
                    </p:nvPicPr>
                    <p:blipFill>
                      <a:blip r:embed="rId5"/>
                      <a:stretch>
                        <a:fillRect/>
                      </a:stretch>
                    </p:blipFill>
                    <p:spPr>
                      <a:xfrm>
                        <a:off x="0" y="0"/>
                        <a:ext cx="9078702" cy="5143500"/>
                      </a:xfrm>
                      <a:prstGeom prst="rect">
                        <a:avLst/>
                      </a:prstGeom>
                    </p:spPr>
                  </p:pic>
                </p:oleObj>
              </mc:Fallback>
            </mc:AlternateContent>
          </a:graphicData>
        </a:graphic>
      </p:graphicFrame>
    </p:spTree>
    <p:extLst>
      <p:ext uri="{BB962C8B-B14F-4D97-AF65-F5344CB8AC3E}">
        <p14:creationId xmlns:p14="http://schemas.microsoft.com/office/powerpoint/2010/main" val="1818170761"/>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23359" y="2985291"/>
            <a:ext cx="8210939" cy="1938992"/>
          </a:xfrm>
          <a:prstGeom prst="rect">
            <a:avLst/>
          </a:prstGeom>
          <a:noFill/>
        </p:spPr>
        <p:txBody>
          <a:bodyPr wrap="square" rtlCol="0">
            <a:spAutoFit/>
          </a:bodyPr>
          <a:lstStyle/>
          <a:p>
            <a:pPr algn="ctr"/>
            <a:r>
              <a:rPr lang="en-US" sz="2400" dirty="0">
                <a:solidFill>
                  <a:schemeClr val="bg1"/>
                </a:solidFill>
              </a:rPr>
              <a:t>1 Peter 1:3 </a:t>
            </a:r>
          </a:p>
          <a:p>
            <a:pPr algn="ctr"/>
            <a:r>
              <a:rPr lang="en-US" sz="2400" dirty="0" smtClean="0">
                <a:solidFill>
                  <a:schemeClr val="bg1"/>
                </a:solidFill>
              </a:rPr>
              <a:t>Blessed </a:t>
            </a:r>
            <a:r>
              <a:rPr lang="en-US" sz="2400" dirty="0">
                <a:solidFill>
                  <a:schemeClr val="bg1"/>
                </a:solidFill>
              </a:rPr>
              <a:t>be the God and Father of our Lord Jesus Christ! According to his great mercy, </a:t>
            </a:r>
            <a:endParaRPr lang="en-US" sz="2400" dirty="0" smtClean="0">
              <a:solidFill>
                <a:schemeClr val="bg1"/>
              </a:solidFill>
            </a:endParaRPr>
          </a:p>
          <a:p>
            <a:pPr algn="ctr"/>
            <a:r>
              <a:rPr lang="en-US" sz="2400" dirty="0" smtClean="0">
                <a:solidFill>
                  <a:schemeClr val="bg1"/>
                </a:solidFill>
              </a:rPr>
              <a:t>he </a:t>
            </a:r>
            <a:r>
              <a:rPr lang="en-US" sz="2400" dirty="0">
                <a:solidFill>
                  <a:schemeClr val="bg1"/>
                </a:solidFill>
              </a:rPr>
              <a:t>has caused us to be born again to a living hope </a:t>
            </a:r>
            <a:endParaRPr lang="en-US" sz="2400" dirty="0" smtClean="0">
              <a:solidFill>
                <a:schemeClr val="bg1"/>
              </a:solidFill>
            </a:endParaRPr>
          </a:p>
          <a:p>
            <a:pPr algn="ctr"/>
            <a:r>
              <a:rPr lang="en-US" sz="2400" dirty="0" smtClean="0">
                <a:solidFill>
                  <a:schemeClr val="bg1"/>
                </a:solidFill>
              </a:rPr>
              <a:t>through </a:t>
            </a:r>
            <a:r>
              <a:rPr lang="en-US" sz="2400" dirty="0">
                <a:solidFill>
                  <a:schemeClr val="bg1"/>
                </a:solidFill>
              </a:rPr>
              <a:t>the resurrection of Jesus Christ from the </a:t>
            </a:r>
            <a:r>
              <a:rPr lang="en-US" sz="2400" dirty="0" smtClean="0">
                <a:solidFill>
                  <a:schemeClr val="bg1"/>
                </a:solidFill>
              </a:rPr>
              <a:t>dead.</a:t>
            </a:r>
            <a:endParaRPr lang="en-US" sz="2400" dirty="0">
              <a:solidFill>
                <a:schemeClr val="bg1"/>
              </a:solidFill>
            </a:endParaRPr>
          </a:p>
        </p:txBody>
      </p:sp>
      <p:pic>
        <p:nvPicPr>
          <p:cNvPr id="8" name="Picture 7"/>
          <p:cNvPicPr>
            <a:picLocks noChangeAspect="1"/>
          </p:cNvPicPr>
          <p:nvPr/>
        </p:nvPicPr>
        <p:blipFill>
          <a:blip r:embed="rId2"/>
          <a:stretch>
            <a:fillRect/>
          </a:stretch>
        </p:blipFill>
        <p:spPr>
          <a:xfrm>
            <a:off x="0" y="0"/>
            <a:ext cx="9144000" cy="5143500"/>
          </a:xfrm>
          <a:prstGeom prst="rect">
            <a:avLst/>
          </a:prstGeom>
        </p:spPr>
      </p:pic>
      <p:sp>
        <p:nvSpPr>
          <p:cNvPr id="9" name="Rectangle 8"/>
          <p:cNvSpPr/>
          <p:nvPr/>
        </p:nvSpPr>
        <p:spPr>
          <a:xfrm rot="265777">
            <a:off x="-136193" y="2866521"/>
            <a:ext cx="9174495" cy="923330"/>
          </a:xfrm>
          <a:prstGeom prst="rect">
            <a:avLst/>
          </a:prstGeom>
          <a:noFill/>
        </p:spPr>
        <p:txBody>
          <a:bodyPr wrap="none" lIns="91440" tIns="45720" rIns="91440" bIns="45720">
            <a:spAutoFit/>
          </a:bodyPr>
          <a:lstStyle/>
          <a:p>
            <a:pPr algn="ctr"/>
            <a:r>
              <a:rPr lang="en-US" sz="54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BlairMdITC TT-Medium"/>
                <a:cs typeface="BlairMdITC TT-Medium"/>
              </a:rPr>
              <a:t>Christ Followers</a:t>
            </a:r>
            <a:endParaRPr lang="en-US" sz="54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BlairMdITC TT-Medium"/>
              <a:cs typeface="BlairMdITC TT-Medium"/>
            </a:endParaRPr>
          </a:p>
        </p:txBody>
      </p:sp>
    </p:spTree>
    <p:extLst>
      <p:ext uri="{BB962C8B-B14F-4D97-AF65-F5344CB8AC3E}">
        <p14:creationId xmlns:p14="http://schemas.microsoft.com/office/powerpoint/2010/main" val="3573139530"/>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4000" y="157239"/>
            <a:ext cx="8599714" cy="5013522"/>
          </a:xfrm>
          <a:prstGeom prst="rect">
            <a:avLst/>
          </a:prstGeom>
        </p:spPr>
        <p:txBody>
          <a:bodyPr wrap="square">
            <a:spAutoFit/>
          </a:bodyPr>
          <a:lstStyle/>
          <a:p>
            <a:r>
              <a:rPr lang="en-US" sz="2800" dirty="0"/>
              <a:t>Matthew 4:23-25 </a:t>
            </a:r>
            <a:endParaRPr lang="en-US" sz="2800" dirty="0" smtClean="0"/>
          </a:p>
          <a:p>
            <a:r>
              <a:rPr lang="en-US" sz="2800" dirty="0" smtClean="0"/>
              <a:t>And </a:t>
            </a:r>
            <a:r>
              <a:rPr lang="en-US" sz="2800" dirty="0"/>
              <a:t>he went throughout all Galilee, teaching in their synagogues and proclaiming the gospel of the kingdom and healing every disease and every affliction among the people. </a:t>
            </a:r>
            <a:r>
              <a:rPr lang="en-US" sz="2800" baseline="30000" dirty="0"/>
              <a:t>24 </a:t>
            </a:r>
            <a:r>
              <a:rPr lang="en-US" sz="2800" dirty="0"/>
              <a:t>So his fame spread throughout all Syria, and they brought him all the sick, those afflicted with various diseases and pains, those oppressed by demons, those having seizures, and paralytics, and he healed them. </a:t>
            </a:r>
            <a:r>
              <a:rPr lang="en-US" sz="2800" baseline="30000" dirty="0"/>
              <a:t>25 </a:t>
            </a:r>
            <a:r>
              <a:rPr lang="en-US" sz="2800" dirty="0"/>
              <a:t>And great crowds followed him from Galilee and the Decapolis, and from Jerusalem and Judea, and from beyond the Jordan</a:t>
            </a:r>
            <a:r>
              <a:rPr lang="en-US" sz="2800" dirty="0"/>
              <a:t> </a:t>
            </a:r>
          </a:p>
        </p:txBody>
      </p:sp>
    </p:spTree>
    <p:extLst>
      <p:ext uri="{BB962C8B-B14F-4D97-AF65-F5344CB8AC3E}">
        <p14:creationId xmlns:p14="http://schemas.microsoft.com/office/powerpoint/2010/main" val="2887852545"/>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9143" y="350762"/>
            <a:ext cx="8357809" cy="4524315"/>
          </a:xfrm>
          <a:prstGeom prst="rect">
            <a:avLst/>
          </a:prstGeom>
        </p:spPr>
        <p:txBody>
          <a:bodyPr wrap="square">
            <a:spAutoFit/>
          </a:bodyPr>
          <a:lstStyle/>
          <a:p>
            <a:r>
              <a:rPr lang="en-US" sz="4800" dirty="0"/>
              <a:t>Matthew 5:1-2 </a:t>
            </a:r>
            <a:endParaRPr lang="en-US" sz="4800" dirty="0" smtClean="0"/>
          </a:p>
          <a:p>
            <a:r>
              <a:rPr lang="en-US" sz="4800" dirty="0" smtClean="0"/>
              <a:t>Seeing </a:t>
            </a:r>
            <a:r>
              <a:rPr lang="en-US" sz="4800" dirty="0"/>
              <a:t>the crowds, he went up on the mountain, and when he sat down, his disciples came to him. </a:t>
            </a:r>
            <a:r>
              <a:rPr lang="en-US" sz="4800" baseline="30000" dirty="0"/>
              <a:t>2 </a:t>
            </a:r>
            <a:r>
              <a:rPr lang="en-US" sz="4800" dirty="0"/>
              <a:t>And he opened his mouth and taught them, saying:</a:t>
            </a:r>
          </a:p>
        </p:txBody>
      </p:sp>
    </p:spTree>
    <p:extLst>
      <p:ext uri="{BB962C8B-B14F-4D97-AF65-F5344CB8AC3E}">
        <p14:creationId xmlns:p14="http://schemas.microsoft.com/office/powerpoint/2010/main" val="563094475"/>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86227" y="1509211"/>
            <a:ext cx="3865832" cy="461665"/>
          </a:xfrm>
          <a:prstGeom prst="rect">
            <a:avLst/>
          </a:prstGeom>
        </p:spPr>
        <p:txBody>
          <a:bodyPr wrap="square">
            <a:spAutoFit/>
          </a:bodyPr>
          <a:lstStyle/>
          <a:p>
            <a:pPr algn="ctr"/>
            <a:r>
              <a:rPr lang="en-US" sz="2400" b="1" dirty="0">
                <a:solidFill>
                  <a:schemeClr val="bg1"/>
                </a:solidFill>
              </a:rPr>
              <a:t>Jesus spoke to them, </a:t>
            </a:r>
            <a:r>
              <a:rPr lang="en-US" sz="2400" b="1" dirty="0" smtClean="0">
                <a:solidFill>
                  <a:schemeClr val="bg1"/>
                </a:solidFill>
              </a:rPr>
              <a:t>saying:</a:t>
            </a:r>
            <a:r>
              <a:rPr lang="en-US" sz="2400" dirty="0" smtClean="0">
                <a:solidFill>
                  <a:schemeClr val="bg1"/>
                </a:solidFill>
              </a:rPr>
              <a:t> </a:t>
            </a:r>
            <a:endParaRPr lang="en-US" sz="2400" dirty="0">
              <a:solidFill>
                <a:schemeClr val="bg1"/>
              </a:solidFill>
            </a:endParaRPr>
          </a:p>
        </p:txBody>
      </p:sp>
      <p:sp>
        <p:nvSpPr>
          <p:cNvPr id="3" name="Rectangle 2"/>
          <p:cNvSpPr/>
          <p:nvPr/>
        </p:nvSpPr>
        <p:spPr>
          <a:xfrm>
            <a:off x="350762" y="302381"/>
            <a:ext cx="8406190" cy="4401205"/>
          </a:xfrm>
          <a:prstGeom prst="rect">
            <a:avLst/>
          </a:prstGeom>
        </p:spPr>
        <p:txBody>
          <a:bodyPr wrap="square">
            <a:spAutoFit/>
          </a:bodyPr>
          <a:lstStyle/>
          <a:p>
            <a:r>
              <a:rPr lang="en-US" sz="2800" b="1" dirty="0"/>
              <a:t>Matthew 5:3-12 </a:t>
            </a:r>
            <a:r>
              <a:rPr lang="en-US" sz="2800" dirty="0"/>
              <a:t> </a:t>
            </a:r>
            <a:endParaRPr lang="en-US" sz="2800" dirty="0" smtClean="0"/>
          </a:p>
          <a:p>
            <a:r>
              <a:rPr lang="en-US" sz="2800" dirty="0" smtClean="0"/>
              <a:t>“</a:t>
            </a:r>
            <a:r>
              <a:rPr lang="en-US" sz="2800" dirty="0"/>
              <a:t>Blessed are the poor in spirit, for theirs is the kingdom of heaven.</a:t>
            </a:r>
          </a:p>
          <a:p>
            <a:r>
              <a:rPr lang="en-US" sz="2800" b="1" baseline="30000" dirty="0"/>
              <a:t>4 </a:t>
            </a:r>
            <a:r>
              <a:rPr lang="en-US" sz="2800" dirty="0"/>
              <a:t>“Blessed are those who mourn, for they shall be comforted.</a:t>
            </a:r>
          </a:p>
          <a:p>
            <a:r>
              <a:rPr lang="en-US" sz="2800" b="1" baseline="30000" dirty="0"/>
              <a:t>5 </a:t>
            </a:r>
            <a:r>
              <a:rPr lang="en-US" sz="2800" dirty="0"/>
              <a:t>“Blessed are the meek, for they shall inherit the earth.</a:t>
            </a:r>
          </a:p>
          <a:p>
            <a:r>
              <a:rPr lang="en-US" sz="2800" b="1" baseline="30000" dirty="0"/>
              <a:t>6 </a:t>
            </a:r>
            <a:r>
              <a:rPr lang="en-US" sz="2800" dirty="0"/>
              <a:t>“Blessed are those who hunger and thirst for righteousness, for they shall be satisfied.</a:t>
            </a:r>
          </a:p>
          <a:p>
            <a:r>
              <a:rPr lang="en-US" sz="2800" b="1" baseline="30000" dirty="0"/>
              <a:t>7 </a:t>
            </a:r>
            <a:r>
              <a:rPr lang="en-US" sz="2800" dirty="0"/>
              <a:t>“Blessed are the merciful, for they shall receive mercy.</a:t>
            </a:r>
          </a:p>
          <a:p>
            <a:r>
              <a:rPr lang="en-US" sz="2800" b="1" baseline="30000" dirty="0"/>
              <a:t>8 </a:t>
            </a:r>
            <a:r>
              <a:rPr lang="en-US" sz="2800" dirty="0"/>
              <a:t>“Blessed are the pure in heart, for they shall see God.</a:t>
            </a:r>
          </a:p>
        </p:txBody>
      </p:sp>
    </p:spTree>
    <p:extLst>
      <p:ext uri="{BB962C8B-B14F-4D97-AF65-F5344CB8AC3E}">
        <p14:creationId xmlns:p14="http://schemas.microsoft.com/office/powerpoint/2010/main" val="2329952190"/>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87047" y="387048"/>
            <a:ext cx="8297333" cy="4401205"/>
          </a:xfrm>
          <a:prstGeom prst="rect">
            <a:avLst/>
          </a:prstGeom>
        </p:spPr>
        <p:txBody>
          <a:bodyPr wrap="square">
            <a:spAutoFit/>
          </a:bodyPr>
          <a:lstStyle/>
          <a:p>
            <a:r>
              <a:rPr lang="en-US" sz="2800" b="1" baseline="30000" dirty="0"/>
              <a:t>9 </a:t>
            </a:r>
            <a:r>
              <a:rPr lang="en-US" sz="2800" dirty="0"/>
              <a:t>“Blessed are the peacemakers, for they shall be called sons of God.</a:t>
            </a:r>
          </a:p>
          <a:p>
            <a:r>
              <a:rPr lang="en-US" sz="2800" b="1" baseline="30000" dirty="0"/>
              <a:t>10 </a:t>
            </a:r>
            <a:r>
              <a:rPr lang="en-US" sz="2800" dirty="0"/>
              <a:t>“Blessed are those who are persecuted for righteousness' sake, for theirs is the kingdom of heaven.</a:t>
            </a:r>
          </a:p>
          <a:p>
            <a:r>
              <a:rPr lang="en-US" sz="2800" b="1" baseline="30000" dirty="0"/>
              <a:t>11 </a:t>
            </a:r>
            <a:r>
              <a:rPr lang="en-US" sz="2800" dirty="0"/>
              <a:t>“Blessed are you when others revile you and persecute you and utter all kinds of evil against you falsely on my account. </a:t>
            </a:r>
            <a:r>
              <a:rPr lang="en-US" sz="2800" b="1" baseline="30000" dirty="0"/>
              <a:t>12 </a:t>
            </a:r>
            <a:r>
              <a:rPr lang="en-US" sz="2800" dirty="0"/>
              <a:t>Rejoice and be glad, for your reward is great in heaven, for so they persecuted the prophets who were before you</a:t>
            </a:r>
            <a:r>
              <a:rPr lang="en-US" dirty="0"/>
              <a:t>.</a:t>
            </a:r>
          </a:p>
        </p:txBody>
      </p:sp>
    </p:spTree>
    <p:extLst>
      <p:ext uri="{BB962C8B-B14F-4D97-AF65-F5344CB8AC3E}">
        <p14:creationId xmlns:p14="http://schemas.microsoft.com/office/powerpoint/2010/main" val="1861144177"/>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73510" y="2317132"/>
            <a:ext cx="8441334" cy="1569660"/>
          </a:xfrm>
          <a:prstGeom prst="rect">
            <a:avLst/>
          </a:prstGeom>
        </p:spPr>
        <p:txBody>
          <a:bodyPr wrap="square">
            <a:spAutoFit/>
          </a:bodyPr>
          <a:lstStyle/>
          <a:p>
            <a:pPr algn="ctr"/>
            <a:r>
              <a:rPr lang="en-US" sz="2400" b="1" dirty="0" smtClean="0">
                <a:solidFill>
                  <a:schemeClr val="bg1"/>
                </a:solidFill>
              </a:rPr>
              <a:t>Psalm 16:11 </a:t>
            </a:r>
          </a:p>
          <a:p>
            <a:pPr algn="ctr"/>
            <a:r>
              <a:rPr lang="en-US" sz="2400" dirty="0" smtClean="0">
                <a:solidFill>
                  <a:schemeClr val="bg1"/>
                </a:solidFill>
              </a:rPr>
              <a:t>You </a:t>
            </a:r>
            <a:r>
              <a:rPr lang="en-US" sz="2400" dirty="0">
                <a:solidFill>
                  <a:schemeClr val="bg1"/>
                </a:solidFill>
              </a:rPr>
              <a:t>make known to me the path of life; in your presence there is fullness of joy; at your right hand are pleasures forevermore.</a:t>
            </a:r>
            <a:endParaRPr lang="en-US" sz="2400" b="1" dirty="0">
              <a:solidFill>
                <a:schemeClr val="bg1"/>
              </a:solidFill>
            </a:endParaRPr>
          </a:p>
          <a:p>
            <a:pPr algn="ctr"/>
            <a:r>
              <a:rPr lang="en-US" sz="2400" dirty="0">
                <a:solidFill>
                  <a:schemeClr val="bg1"/>
                </a:solidFill>
              </a:rPr>
              <a:t> </a:t>
            </a:r>
          </a:p>
        </p:txBody>
      </p:sp>
      <p:sp>
        <p:nvSpPr>
          <p:cNvPr id="3" name="Rectangle 2"/>
          <p:cNvSpPr/>
          <p:nvPr/>
        </p:nvSpPr>
        <p:spPr>
          <a:xfrm>
            <a:off x="266096" y="374952"/>
            <a:ext cx="8636000" cy="4154983"/>
          </a:xfrm>
          <a:prstGeom prst="rect">
            <a:avLst/>
          </a:prstGeom>
        </p:spPr>
        <p:txBody>
          <a:bodyPr wrap="square">
            <a:spAutoFit/>
          </a:bodyPr>
          <a:lstStyle/>
          <a:p>
            <a:r>
              <a:rPr lang="en-US" sz="4400" b="1" dirty="0"/>
              <a:t>Colossians 1:13-14 </a:t>
            </a:r>
            <a:endParaRPr lang="en-US" sz="4400" b="1" dirty="0" smtClean="0"/>
          </a:p>
          <a:p>
            <a:r>
              <a:rPr lang="en-US" sz="4400" dirty="0" smtClean="0"/>
              <a:t>He</a:t>
            </a:r>
            <a:r>
              <a:rPr lang="en-US" sz="4400" dirty="0"/>
              <a:t> has delivered us from the domain of darkness and transferred us to the kingdom of his beloved Son</a:t>
            </a:r>
            <a:r>
              <a:rPr lang="en-US" sz="4400" dirty="0" smtClean="0"/>
              <a:t>, </a:t>
            </a:r>
            <a:r>
              <a:rPr lang="en-US" sz="4400" baseline="30000" dirty="0" smtClean="0"/>
              <a:t>14</a:t>
            </a:r>
            <a:r>
              <a:rPr lang="en-US" sz="4400" baseline="30000" dirty="0"/>
              <a:t> </a:t>
            </a:r>
            <a:r>
              <a:rPr lang="en-US" sz="4400" dirty="0"/>
              <a:t>in whom we have redemption, </a:t>
            </a:r>
            <a:r>
              <a:rPr lang="en-US" sz="4400" dirty="0" smtClean="0"/>
              <a:t>the </a:t>
            </a:r>
            <a:r>
              <a:rPr lang="en-US" sz="4400" dirty="0"/>
              <a:t>forgiveness of sins.</a:t>
            </a:r>
            <a:endParaRPr lang="en-US" sz="4400" b="1" dirty="0"/>
          </a:p>
        </p:txBody>
      </p:sp>
    </p:spTree>
    <p:extLst>
      <p:ext uri="{BB962C8B-B14F-4D97-AF65-F5344CB8AC3E}">
        <p14:creationId xmlns:p14="http://schemas.microsoft.com/office/powerpoint/2010/main" val="1919828346"/>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71714" y="471714"/>
            <a:ext cx="8140096" cy="4031873"/>
          </a:xfrm>
          <a:prstGeom prst="rect">
            <a:avLst/>
          </a:prstGeom>
        </p:spPr>
        <p:txBody>
          <a:bodyPr wrap="square">
            <a:spAutoFit/>
          </a:bodyPr>
          <a:lstStyle/>
          <a:p>
            <a:r>
              <a:rPr lang="en-US" sz="3200" b="1" u="sng" baseline="30000" dirty="0"/>
              <a:t>3 </a:t>
            </a:r>
            <a:r>
              <a:rPr lang="en-US" sz="3200" u="sng" dirty="0"/>
              <a:t>“Blessed are the poor in spirit, for theirs is the kingdom of heaven.</a:t>
            </a:r>
            <a:endParaRPr lang="en-US" sz="3200" dirty="0"/>
          </a:p>
          <a:p>
            <a:endParaRPr lang="en-US" sz="3200" b="1" dirty="0" smtClean="0"/>
          </a:p>
          <a:p>
            <a:r>
              <a:rPr lang="en-US" sz="3200" b="1" dirty="0" smtClean="0"/>
              <a:t>Isaiah </a:t>
            </a:r>
            <a:r>
              <a:rPr lang="en-US" sz="3200" b="1" dirty="0"/>
              <a:t>66:2 </a:t>
            </a:r>
            <a:r>
              <a:rPr lang="en-US" sz="3200" dirty="0"/>
              <a:t>All these things my hand has made, and so all these things came to be</a:t>
            </a:r>
            <a:r>
              <a:rPr lang="en-US" sz="3200" dirty="0" smtClean="0"/>
              <a:t>, declares </a:t>
            </a:r>
            <a:r>
              <a:rPr lang="en-US" sz="3200" dirty="0"/>
              <a:t>the Lord. But this is the one to whom I will look: he who is humble and contrite in spirit and trembles at my word.</a:t>
            </a:r>
            <a:endParaRPr lang="en-US" sz="3200" b="1" dirty="0"/>
          </a:p>
        </p:txBody>
      </p:sp>
    </p:spTree>
    <p:extLst>
      <p:ext uri="{BB962C8B-B14F-4D97-AF65-F5344CB8AC3E}">
        <p14:creationId xmlns:p14="http://schemas.microsoft.com/office/powerpoint/2010/main" val="1581727554"/>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82606"/>
            <a:ext cx="9065273" cy="923330"/>
          </a:xfrm>
          <a:prstGeom prst="rect">
            <a:avLst/>
          </a:prstGeom>
        </p:spPr>
        <p:txBody>
          <a:bodyPr wrap="square">
            <a:spAutoFit/>
          </a:bodyPr>
          <a:lstStyle/>
          <a:p>
            <a:r>
              <a:rPr lang="en-US" sz="5400" b="1" dirty="0"/>
              <a:t> </a:t>
            </a:r>
            <a:r>
              <a:rPr lang="en-US" dirty="0"/>
              <a:t> </a:t>
            </a:r>
          </a:p>
        </p:txBody>
      </p:sp>
      <p:sp>
        <p:nvSpPr>
          <p:cNvPr id="4" name="TextBox 3"/>
          <p:cNvSpPr txBox="1"/>
          <p:nvPr/>
        </p:nvSpPr>
        <p:spPr>
          <a:xfrm>
            <a:off x="61740" y="4747712"/>
            <a:ext cx="8916887" cy="369332"/>
          </a:xfrm>
          <a:prstGeom prst="rect">
            <a:avLst/>
          </a:prstGeom>
          <a:solidFill>
            <a:schemeClr val="bg1"/>
          </a:solidFill>
        </p:spPr>
        <p:txBody>
          <a:bodyPr wrap="square" rtlCol="0">
            <a:spAutoFit/>
          </a:bodyPr>
          <a:lstStyle/>
          <a:p>
            <a:endParaRPr lang="en-US" dirty="0"/>
          </a:p>
        </p:txBody>
      </p:sp>
      <p:sp>
        <p:nvSpPr>
          <p:cNvPr id="2" name="Rectangle 1"/>
          <p:cNvSpPr/>
          <p:nvPr/>
        </p:nvSpPr>
        <p:spPr>
          <a:xfrm>
            <a:off x="483810" y="459619"/>
            <a:ext cx="8091714" cy="3539430"/>
          </a:xfrm>
          <a:prstGeom prst="rect">
            <a:avLst/>
          </a:prstGeom>
        </p:spPr>
        <p:txBody>
          <a:bodyPr wrap="square">
            <a:spAutoFit/>
          </a:bodyPr>
          <a:lstStyle/>
          <a:p>
            <a:r>
              <a:rPr lang="en-US" sz="3200" b="1" u="sng" baseline="30000" dirty="0"/>
              <a:t>4 </a:t>
            </a:r>
            <a:r>
              <a:rPr lang="en-US" sz="3200" u="sng" dirty="0"/>
              <a:t>“Blessed are those who mourn, for they shall be comforted.</a:t>
            </a:r>
            <a:endParaRPr lang="en-US" sz="3200" dirty="0"/>
          </a:p>
          <a:p>
            <a:endParaRPr lang="en-US" sz="3200" b="1" dirty="0" smtClean="0"/>
          </a:p>
          <a:p>
            <a:r>
              <a:rPr lang="en-US" sz="3200" b="1" dirty="0" smtClean="0"/>
              <a:t>Revelation </a:t>
            </a:r>
            <a:r>
              <a:rPr lang="en-US" sz="3200" b="1" dirty="0"/>
              <a:t>7:17 </a:t>
            </a:r>
            <a:r>
              <a:rPr lang="en-US" sz="3200" dirty="0"/>
              <a:t>For the Lamb in the midst of the throne will be their shepherd, and he will guide them to springs of living water, and God will wipe away every tear from their eyes.”</a:t>
            </a:r>
            <a:endParaRPr lang="en-US" sz="3200" b="1" dirty="0"/>
          </a:p>
        </p:txBody>
      </p:sp>
    </p:spTree>
    <p:extLst>
      <p:ext uri="{BB962C8B-B14F-4D97-AF65-F5344CB8AC3E}">
        <p14:creationId xmlns:p14="http://schemas.microsoft.com/office/powerpoint/2010/main" val="1394585226"/>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Blac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18516</TotalTime>
  <Words>105</Words>
  <Application>Microsoft Macintosh PowerPoint</Application>
  <PresentationFormat>On-screen Show (16:9)</PresentationFormat>
  <Paragraphs>55</Paragraphs>
  <Slides>18</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18</vt:i4>
      </vt:variant>
    </vt:vector>
  </HeadingPairs>
  <TitlesOfParts>
    <vt:vector size="20" baseType="lpstr">
      <vt:lpstr>Black</vt:lpstr>
      <vt:lpstr>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J. Olla</dc:creator>
  <cp:lastModifiedBy>Robert J. Olla</cp:lastModifiedBy>
  <cp:revision>758</cp:revision>
  <dcterms:created xsi:type="dcterms:W3CDTF">2016-08-27T22:55:59Z</dcterms:created>
  <dcterms:modified xsi:type="dcterms:W3CDTF">2019-11-22T23:55:54Z</dcterms:modified>
</cp:coreProperties>
</file>