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376" r:id="rId2"/>
    <p:sldId id="410" r:id="rId3"/>
    <p:sldId id="397" r:id="rId4"/>
    <p:sldId id="398" r:id="rId5"/>
    <p:sldId id="354" r:id="rId6"/>
    <p:sldId id="335" r:id="rId7"/>
    <p:sldId id="369" r:id="rId8"/>
    <p:sldId id="345" r:id="rId9"/>
    <p:sldId id="305" r:id="rId10"/>
    <p:sldId id="385" r:id="rId11"/>
    <p:sldId id="399" r:id="rId12"/>
    <p:sldId id="380" r:id="rId13"/>
    <p:sldId id="400" r:id="rId14"/>
    <p:sldId id="401" r:id="rId15"/>
    <p:sldId id="411" r:id="rId16"/>
    <p:sldId id="412" r:id="rId17"/>
    <p:sldId id="261"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FFF"/>
    <a:srgbClr val="F9CD49"/>
    <a:srgbClr val="FFFF34"/>
    <a:srgbClr val="6711FF"/>
    <a:srgbClr val="21C1FF"/>
    <a:srgbClr val="044C97"/>
    <a:srgbClr val="FF024F"/>
    <a:srgbClr val="3C0113"/>
    <a:srgbClr val="F30A4F"/>
    <a:srgbClr val="9707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42" d="100"/>
          <a:sy n="142" d="100"/>
        </p:scale>
        <p:origin x="-104" y="-18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8/24/19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8/24/19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8/24/19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8/24/19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8/24/19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8/24/19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8/24/19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8/24/19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8/24/19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8/24/19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165"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091" y="250413"/>
            <a:ext cx="8639789" cy="4524315"/>
          </a:xfrm>
          <a:prstGeom prst="rect">
            <a:avLst/>
          </a:prstGeom>
        </p:spPr>
        <p:txBody>
          <a:bodyPr wrap="square">
            <a:spAutoFit/>
          </a:bodyPr>
          <a:lstStyle/>
          <a:p>
            <a:r>
              <a:rPr lang="en-US" sz="3200" b="1" dirty="0"/>
              <a:t>Habakkuk 3:17-19 </a:t>
            </a:r>
            <a:endParaRPr lang="en-US" sz="3200" b="1" dirty="0" smtClean="0"/>
          </a:p>
          <a:p>
            <a:r>
              <a:rPr lang="en-US" sz="3200" dirty="0" smtClean="0"/>
              <a:t>Though </a:t>
            </a:r>
            <a:r>
              <a:rPr lang="en-US" sz="3200" dirty="0"/>
              <a:t>the fig tree should not blossom, nor fruit be on the vines, the produce of the olive fail and the fields yield no food, the flock be cut off from the fold and there be no herd in the stalls,</a:t>
            </a:r>
            <a:r>
              <a:rPr lang="en-US" sz="3200" baseline="30000" dirty="0"/>
              <a:t>18 </a:t>
            </a:r>
            <a:r>
              <a:rPr lang="en-US" sz="3200" dirty="0"/>
              <a:t>yet I will rejoice in the Lord;  I will take joy in the God of my salvation. </a:t>
            </a:r>
            <a:r>
              <a:rPr lang="en-US" sz="3200" baseline="30000" dirty="0"/>
              <a:t>19 </a:t>
            </a:r>
            <a:r>
              <a:rPr lang="en-US" sz="3200" dirty="0"/>
              <a:t>God, the Lord, is my strength; he makes my feet like the deer's; he makes me tread on my high places.</a:t>
            </a:r>
            <a:endParaRPr lang="en-US" sz="3200" b="1" dirty="0"/>
          </a:p>
        </p:txBody>
      </p:sp>
    </p:spTree>
    <p:extLst>
      <p:ext uri="{BB962C8B-B14F-4D97-AF65-F5344CB8AC3E}">
        <p14:creationId xmlns:p14="http://schemas.microsoft.com/office/powerpoint/2010/main" val="11921271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811" y="283489"/>
            <a:ext cx="8434080" cy="400110"/>
          </a:xfrm>
          <a:prstGeom prst="rect">
            <a:avLst/>
          </a:prstGeom>
        </p:spPr>
        <p:txBody>
          <a:bodyPr wrap="square">
            <a:spAutoFit/>
          </a:bodyPr>
          <a:lstStyle/>
          <a:p>
            <a:r>
              <a:rPr lang="en-US" sz="2000" dirty="0" smtClean="0"/>
              <a:t>.</a:t>
            </a:r>
            <a:endParaRPr lang="en-US" sz="2000" b="1" dirty="0"/>
          </a:p>
        </p:txBody>
      </p:sp>
      <p:sp>
        <p:nvSpPr>
          <p:cNvPr id="3" name="Rectangle 2"/>
          <p:cNvSpPr/>
          <p:nvPr/>
        </p:nvSpPr>
        <p:spPr>
          <a:xfrm>
            <a:off x="268316" y="216052"/>
            <a:ext cx="8586126" cy="4893647"/>
          </a:xfrm>
          <a:prstGeom prst="rect">
            <a:avLst/>
          </a:prstGeom>
        </p:spPr>
        <p:txBody>
          <a:bodyPr wrap="square">
            <a:spAutoFit/>
          </a:bodyPr>
          <a:lstStyle/>
          <a:p>
            <a:r>
              <a:rPr lang="en-US" sz="2400" b="1" dirty="0"/>
              <a:t>Acts 7:54-60 </a:t>
            </a:r>
            <a:r>
              <a:rPr lang="en-US" sz="2400" dirty="0"/>
              <a:t>Now when they heard these things they were enraged, and they ground their teeth at him. </a:t>
            </a:r>
            <a:r>
              <a:rPr lang="en-US" sz="2400" baseline="30000" dirty="0"/>
              <a:t>55 </a:t>
            </a:r>
            <a:r>
              <a:rPr lang="en-US" sz="2400" dirty="0"/>
              <a:t>But he, full of the Holy Spirit, gazed into heaven and saw the glory of God, and Jesus standing at the right hand of God. </a:t>
            </a:r>
            <a:r>
              <a:rPr lang="en-US" sz="2400" baseline="30000" dirty="0"/>
              <a:t>56 </a:t>
            </a:r>
            <a:r>
              <a:rPr lang="en-US" sz="2400" dirty="0"/>
              <a:t>And he said, “Behold, I see the heavens opened, and the Son of Man standing at the right hand of God.” </a:t>
            </a:r>
            <a:r>
              <a:rPr lang="en-US" sz="2400" baseline="30000" dirty="0"/>
              <a:t>57 </a:t>
            </a:r>
            <a:r>
              <a:rPr lang="en-US" sz="2400" dirty="0"/>
              <a:t>But they cried out with a loud voice and stopped their ears and rushed together at him. </a:t>
            </a:r>
            <a:r>
              <a:rPr lang="en-US" sz="2400" baseline="30000" dirty="0"/>
              <a:t>58 </a:t>
            </a:r>
            <a:r>
              <a:rPr lang="en-US" sz="2400" dirty="0"/>
              <a:t>Then they cast him out of the city and stoned him. And the witnesses laid down their garments at the feet of a young man named Saul. </a:t>
            </a:r>
            <a:r>
              <a:rPr lang="en-US" sz="2400" baseline="30000" dirty="0"/>
              <a:t>59 </a:t>
            </a:r>
            <a:r>
              <a:rPr lang="en-US" sz="2400" dirty="0"/>
              <a:t>And as they were stoning Stephen, he called out, “Lord Jesus, receive my spirit.” </a:t>
            </a:r>
            <a:r>
              <a:rPr lang="en-US" sz="2400" baseline="30000" dirty="0"/>
              <a:t>60 </a:t>
            </a:r>
            <a:r>
              <a:rPr lang="en-US" sz="2400" dirty="0"/>
              <a:t>And falling to his knees he cried out with a loud voice, “Lord, do not hold this sin against them.” And when he had said this, he fell asleep.</a:t>
            </a:r>
            <a:endParaRPr lang="en-US" sz="2400" b="1" dirty="0"/>
          </a:p>
          <a:p>
            <a:r>
              <a:rPr lang="en-US" sz="2400" dirty="0"/>
              <a:t> </a:t>
            </a:r>
          </a:p>
        </p:txBody>
      </p:sp>
    </p:spTree>
    <p:extLst>
      <p:ext uri="{BB962C8B-B14F-4D97-AF65-F5344CB8AC3E}">
        <p14:creationId xmlns:p14="http://schemas.microsoft.com/office/powerpoint/2010/main" val="30347787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4224" y="789667"/>
            <a:ext cx="8378220" cy="923330"/>
          </a:xfrm>
          <a:prstGeom prst="rect">
            <a:avLst/>
          </a:prstGeom>
          <a:noFill/>
        </p:spPr>
        <p:txBody>
          <a:bodyPr wrap="square" rtlCol="0">
            <a:spAutoFit/>
          </a:bodyPr>
          <a:lstStyle/>
          <a:p>
            <a:pPr algn="ctr"/>
            <a:r>
              <a:rPr lang="en-US" sz="5400" dirty="0" smtClean="0">
                <a:solidFill>
                  <a:schemeClr val="bg1"/>
                </a:solidFill>
                <a:latin typeface="Apple Chancery"/>
                <a:cs typeface="Apple Chancery"/>
              </a:rPr>
              <a:t>Sacrificial Love Remembered</a:t>
            </a:r>
            <a:endParaRPr lang="en-US" sz="5400" dirty="0">
              <a:solidFill>
                <a:schemeClr val="bg1"/>
              </a:solidFill>
              <a:latin typeface="Apple Chancery"/>
              <a:cs typeface="Apple Chancery"/>
            </a:endParaRPr>
          </a:p>
        </p:txBody>
      </p:sp>
      <p:pic>
        <p:nvPicPr>
          <p:cNvPr id="5" name="Picture 4"/>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5148" y="277241"/>
            <a:ext cx="8550350" cy="4524315"/>
          </a:xfrm>
          <a:prstGeom prst="rect">
            <a:avLst/>
          </a:prstGeom>
        </p:spPr>
        <p:txBody>
          <a:bodyPr wrap="square">
            <a:spAutoFit/>
          </a:bodyPr>
          <a:lstStyle/>
          <a:p>
            <a:r>
              <a:rPr lang="en-US" sz="3200" b="1" dirty="0"/>
              <a:t>Psalm 23:4-6 </a:t>
            </a:r>
            <a:endParaRPr lang="en-US" sz="3200" b="1" dirty="0"/>
          </a:p>
          <a:p>
            <a:r>
              <a:rPr lang="en-US" sz="3200" dirty="0" smtClean="0"/>
              <a:t>Even </a:t>
            </a:r>
            <a:r>
              <a:rPr lang="en-US" sz="3200" dirty="0"/>
              <a:t>though I walk through the valley of the shadow of death, I will fear no evil, for you are with me; your rod and your staff, they comfort me. </a:t>
            </a:r>
            <a:r>
              <a:rPr lang="en-US" sz="3200" baseline="30000" dirty="0"/>
              <a:t>5 </a:t>
            </a:r>
            <a:r>
              <a:rPr lang="en-US" sz="3200" dirty="0"/>
              <a:t>You prepare a table before me in the presence of my enemies; you anoint my head </a:t>
            </a:r>
            <a:endParaRPr lang="en-US" sz="3200" dirty="0" smtClean="0"/>
          </a:p>
          <a:p>
            <a:r>
              <a:rPr lang="en-US" sz="3200" dirty="0" smtClean="0"/>
              <a:t>with </a:t>
            </a:r>
            <a:r>
              <a:rPr lang="en-US" sz="3200" dirty="0"/>
              <a:t>oil; my cup overflows. </a:t>
            </a:r>
            <a:r>
              <a:rPr lang="en-US" sz="3200" baseline="30000" dirty="0"/>
              <a:t>6 </a:t>
            </a:r>
            <a:r>
              <a:rPr lang="en-US" sz="3200" dirty="0"/>
              <a:t>Surely goodness and mercy shall follow me all the days of my life, </a:t>
            </a:r>
            <a:r>
              <a:rPr lang="en-US" sz="3200" dirty="0" smtClean="0"/>
              <a:t>and</a:t>
            </a:r>
          </a:p>
          <a:p>
            <a:r>
              <a:rPr lang="en-US" sz="3200" dirty="0" smtClean="0"/>
              <a:t> </a:t>
            </a:r>
            <a:r>
              <a:rPr lang="en-US" sz="3200" dirty="0"/>
              <a:t>I shall dwell in the house of the Lord forever.</a:t>
            </a:r>
            <a:endParaRPr lang="en-US" sz="3200" b="1" dirty="0"/>
          </a:p>
        </p:txBody>
      </p:sp>
    </p:spTree>
    <p:extLst>
      <p:ext uri="{BB962C8B-B14F-4D97-AF65-F5344CB8AC3E}">
        <p14:creationId xmlns:p14="http://schemas.microsoft.com/office/powerpoint/2010/main" val="36476250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520" y="268299"/>
            <a:ext cx="8138931" cy="4524315"/>
          </a:xfrm>
          <a:prstGeom prst="rect">
            <a:avLst/>
          </a:prstGeom>
        </p:spPr>
        <p:txBody>
          <a:bodyPr wrap="square">
            <a:spAutoFit/>
          </a:bodyPr>
          <a:lstStyle/>
          <a:p>
            <a:r>
              <a:rPr lang="en-US" sz="3200" b="1" dirty="0"/>
              <a:t>Psalm 27:1-3 </a:t>
            </a:r>
            <a:endParaRPr lang="en-US" sz="3200" b="1" dirty="0" smtClean="0"/>
          </a:p>
          <a:p>
            <a:r>
              <a:rPr lang="en-US" sz="3200" dirty="0" smtClean="0"/>
              <a:t>The</a:t>
            </a:r>
            <a:r>
              <a:rPr lang="en-US" sz="3200" dirty="0"/>
              <a:t> Lord is my light and my salvation; whom shall I fear? The Lord is the stronghold of my life; of whom shall I be afraid? </a:t>
            </a:r>
            <a:r>
              <a:rPr lang="en-US" sz="3200" baseline="30000" dirty="0"/>
              <a:t>2 </a:t>
            </a:r>
            <a:r>
              <a:rPr lang="en-US" sz="3200" dirty="0"/>
              <a:t>When evildoers assail me to eat up my flesh, my adversaries and foes,  it is they who stumble and fall. </a:t>
            </a:r>
            <a:r>
              <a:rPr lang="en-US" sz="3200" baseline="30000" dirty="0"/>
              <a:t>3 </a:t>
            </a:r>
            <a:r>
              <a:rPr lang="en-US" sz="3200" dirty="0"/>
              <a:t>Though an army encamp against me, my heart shall not fear; though war arise against me, </a:t>
            </a:r>
            <a:r>
              <a:rPr lang="en-US" sz="3200" dirty="0" smtClean="0"/>
              <a:t>yet</a:t>
            </a:r>
          </a:p>
          <a:p>
            <a:r>
              <a:rPr lang="en-US" sz="3200" dirty="0"/>
              <a:t> I will be confident.</a:t>
            </a:r>
            <a:endParaRPr lang="en-US" sz="3200" b="1" dirty="0"/>
          </a:p>
        </p:txBody>
      </p:sp>
    </p:spTree>
    <p:extLst>
      <p:ext uri="{BB962C8B-B14F-4D97-AF65-F5344CB8AC3E}">
        <p14:creationId xmlns:p14="http://schemas.microsoft.com/office/powerpoint/2010/main" val="3085437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2148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8841" y="170179"/>
            <a:ext cx="8442257" cy="769441"/>
          </a:xfrm>
          <a:prstGeom prst="rect">
            <a:avLst/>
          </a:prstGeom>
        </p:spPr>
        <p:txBody>
          <a:bodyPr wrap="square">
            <a:spAutoFit/>
          </a:bodyPr>
          <a:lstStyle/>
          <a:p>
            <a:pPr algn="ctr"/>
            <a:r>
              <a:rPr lang="en-US" sz="4400" b="1" dirty="0" smtClean="0">
                <a:solidFill>
                  <a:schemeClr val="bg1"/>
                </a:solidFill>
                <a:latin typeface="Baskerville Old Face"/>
                <a:cs typeface="Baskerville Old Face"/>
              </a:rPr>
              <a:t>“</a:t>
            </a:r>
            <a:endParaRPr lang="en-US" sz="4400" b="1" dirty="0">
              <a:solidFill>
                <a:schemeClr val="bg1"/>
              </a:solidFill>
              <a:latin typeface="Baskerville Old Face"/>
              <a:cs typeface="Baskerville Old Face"/>
            </a:endParaRPr>
          </a:p>
        </p:txBody>
      </p:sp>
      <p:pic>
        <p:nvPicPr>
          <p:cNvPr id="3" name="Picture 2" descr="daniel-in-the-lions-den-mezzotint-by-j-b-pratt-with-hand-colouring_u-l-q1g8d7m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84" y="71546"/>
            <a:ext cx="8943880" cy="4981403"/>
          </a:xfrm>
          <a:prstGeom prst="rect">
            <a:avLst/>
          </a:prstGeom>
        </p:spPr>
      </p:pic>
      <p:sp>
        <p:nvSpPr>
          <p:cNvPr id="4" name="Rectangle 3"/>
          <p:cNvSpPr/>
          <p:nvPr/>
        </p:nvSpPr>
        <p:spPr>
          <a:xfrm>
            <a:off x="2988109" y="363823"/>
            <a:ext cx="5169841" cy="707886"/>
          </a:xfrm>
          <a:prstGeom prst="rect">
            <a:avLst/>
          </a:prstGeom>
        </p:spPr>
        <p:txBody>
          <a:bodyPr wrap="none">
            <a:spAutoFit/>
          </a:bodyPr>
          <a:lstStyle/>
          <a:p>
            <a:r>
              <a:rPr lang="en-US" sz="4000" b="1" dirty="0">
                <a:latin typeface="Apple Chancery"/>
                <a:cs typeface="Apple Chancery"/>
              </a:rPr>
              <a:t>Exercise Defiant Faith</a:t>
            </a:r>
            <a:endParaRPr lang="en-US" sz="4000" dirty="0">
              <a:latin typeface="Apple Chancery"/>
              <a:cs typeface="Apple Chancery"/>
            </a:endParaRPr>
          </a:p>
        </p:txBody>
      </p:sp>
    </p:spTree>
    <p:extLst>
      <p:ext uri="{BB962C8B-B14F-4D97-AF65-F5344CB8AC3E}">
        <p14:creationId xmlns:p14="http://schemas.microsoft.com/office/powerpoint/2010/main" val="27861608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381"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8841" y="170179"/>
            <a:ext cx="8442257" cy="769441"/>
          </a:xfrm>
          <a:prstGeom prst="rect">
            <a:avLst/>
          </a:prstGeom>
        </p:spPr>
        <p:txBody>
          <a:bodyPr wrap="square">
            <a:spAutoFit/>
          </a:bodyPr>
          <a:lstStyle/>
          <a:p>
            <a:pPr algn="ctr"/>
            <a:r>
              <a:rPr lang="en-US" sz="4400" b="1" dirty="0" smtClean="0">
                <a:solidFill>
                  <a:schemeClr val="bg1"/>
                </a:solidFill>
                <a:latin typeface="Baskerville Old Face"/>
                <a:cs typeface="Baskerville Old Face"/>
              </a:rPr>
              <a:t>“</a:t>
            </a:r>
            <a:endParaRPr lang="en-US" sz="4400" b="1" dirty="0">
              <a:solidFill>
                <a:schemeClr val="bg1"/>
              </a:solidFill>
              <a:latin typeface="Baskerville Old Face"/>
              <a:cs typeface="Baskerville Old Face"/>
            </a:endParaRPr>
          </a:p>
        </p:txBody>
      </p:sp>
      <p:pic>
        <p:nvPicPr>
          <p:cNvPr id="3" name="Picture 2" descr="daniel-in-the-lions-den-mezzotint-by-j-b-pratt-with-hand-colouring_u-l-q1g8d7m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84" y="71546"/>
            <a:ext cx="8943880" cy="4981403"/>
          </a:xfrm>
          <a:prstGeom prst="rect">
            <a:avLst/>
          </a:prstGeom>
        </p:spPr>
      </p:pic>
      <p:sp>
        <p:nvSpPr>
          <p:cNvPr id="4" name="Rectangle 3"/>
          <p:cNvSpPr/>
          <p:nvPr/>
        </p:nvSpPr>
        <p:spPr>
          <a:xfrm>
            <a:off x="2988109" y="363823"/>
            <a:ext cx="5169841" cy="707886"/>
          </a:xfrm>
          <a:prstGeom prst="rect">
            <a:avLst/>
          </a:prstGeom>
        </p:spPr>
        <p:txBody>
          <a:bodyPr wrap="none">
            <a:spAutoFit/>
          </a:bodyPr>
          <a:lstStyle/>
          <a:p>
            <a:r>
              <a:rPr lang="en-US" sz="4000" b="1" dirty="0">
                <a:latin typeface="Apple Chancery"/>
                <a:cs typeface="Apple Chancery"/>
              </a:rPr>
              <a:t>Exercise Defiant Faith</a:t>
            </a:r>
            <a:endParaRPr lang="en-US" sz="4000" dirty="0">
              <a:latin typeface="Apple Chancery"/>
              <a:cs typeface="Apple Chancery"/>
            </a:endParaRPr>
          </a:p>
        </p:txBody>
      </p:sp>
    </p:spTree>
    <p:extLst>
      <p:ext uri="{BB962C8B-B14F-4D97-AF65-F5344CB8AC3E}">
        <p14:creationId xmlns:p14="http://schemas.microsoft.com/office/powerpoint/2010/main" val="4517865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699" y="429277"/>
            <a:ext cx="8371472" cy="4401205"/>
          </a:xfrm>
          <a:prstGeom prst="rect">
            <a:avLst/>
          </a:prstGeom>
        </p:spPr>
        <p:txBody>
          <a:bodyPr wrap="square">
            <a:spAutoFit/>
          </a:bodyPr>
          <a:lstStyle/>
          <a:p>
            <a:r>
              <a:rPr lang="en-US" sz="4000" b="1" dirty="0"/>
              <a:t>Hebrews 10:35-36 </a:t>
            </a:r>
            <a:endParaRPr lang="en-US" sz="4000" b="1" dirty="0" smtClean="0"/>
          </a:p>
          <a:p>
            <a:r>
              <a:rPr lang="en-US" sz="4000" dirty="0" smtClean="0"/>
              <a:t>Therefore </a:t>
            </a:r>
            <a:r>
              <a:rPr lang="en-US" sz="4000" dirty="0"/>
              <a:t>do not throw away your confidence, which has a great reward. </a:t>
            </a:r>
            <a:r>
              <a:rPr lang="en-US" sz="4000" baseline="30000" dirty="0"/>
              <a:t>36 </a:t>
            </a:r>
            <a:r>
              <a:rPr lang="en-US" sz="4000" dirty="0"/>
              <a:t>For you have need of endurance, so that when you have done the will of God you may receive what is promised.</a:t>
            </a:r>
            <a:endParaRPr lang="en-US" sz="4000" b="1" dirty="0"/>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653" y="189222"/>
            <a:ext cx="8693452" cy="4893647"/>
          </a:xfrm>
          <a:prstGeom prst="rect">
            <a:avLst/>
          </a:prstGeom>
        </p:spPr>
        <p:txBody>
          <a:bodyPr wrap="square">
            <a:spAutoFit/>
          </a:bodyPr>
          <a:lstStyle/>
          <a:p>
            <a:r>
              <a:rPr lang="en-US" sz="2400" b="1" dirty="0"/>
              <a:t>Daniel 6:1-</a:t>
            </a:r>
            <a:r>
              <a:rPr lang="en-US" sz="2400" b="1" dirty="0" smtClean="0"/>
              <a:t>10</a:t>
            </a:r>
            <a:r>
              <a:rPr lang="en-US" sz="2400" dirty="0"/>
              <a:t> </a:t>
            </a:r>
            <a:r>
              <a:rPr lang="en-US" sz="2400" dirty="0" smtClean="0"/>
              <a:t>It </a:t>
            </a:r>
            <a:r>
              <a:rPr lang="en-US" sz="2400" dirty="0"/>
              <a:t>pleased Darius to set over the kingdom 120 satraps, to be throughout the whole kingdom; </a:t>
            </a:r>
            <a:r>
              <a:rPr lang="en-US" sz="2400" baseline="30000" dirty="0"/>
              <a:t>2 </a:t>
            </a:r>
            <a:r>
              <a:rPr lang="en-US" sz="2400" dirty="0"/>
              <a:t>and over them three high officials, of whom Daniel was one, to whom these satraps should give account, so that the king might suffer no loss. </a:t>
            </a:r>
            <a:r>
              <a:rPr lang="en-US" sz="2400" baseline="30000" dirty="0"/>
              <a:t>3 </a:t>
            </a:r>
            <a:r>
              <a:rPr lang="en-US" sz="2400" dirty="0"/>
              <a:t>Then this Daniel became distinguished above all the other high officials and satraps, because an excellent spirit was in him. And the king planned to set him over the whole kingdom. </a:t>
            </a:r>
            <a:r>
              <a:rPr lang="en-US" sz="2400" baseline="30000" dirty="0"/>
              <a:t>4 </a:t>
            </a:r>
            <a:r>
              <a:rPr lang="en-US" sz="2400" dirty="0"/>
              <a:t>Then the high officials and the satraps sought to find a ground for complaint against Daniel with regard to the kingdom, but they could find no ground for complaint or any fault, because he was faithful, and no error or fault was found in him. </a:t>
            </a:r>
            <a:r>
              <a:rPr lang="en-US" sz="2400" baseline="30000" dirty="0"/>
              <a:t>5 </a:t>
            </a:r>
            <a:r>
              <a:rPr lang="en-US" sz="2400" dirty="0"/>
              <a:t>Then these men said, “We shall not find any ground for complaint against this Daniel unless we find it in connection with the law of his God.</a:t>
            </a:r>
            <a:r>
              <a:rPr lang="en-US" sz="2400" dirty="0" smtClean="0"/>
              <a:t>”………..</a:t>
            </a:r>
            <a:endParaRPr lang="en-US" sz="2400" b="1" dirty="0"/>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821" y="126861"/>
            <a:ext cx="8747116" cy="4298613"/>
          </a:xfrm>
          <a:prstGeom prst="rect">
            <a:avLst/>
          </a:prstGeom>
        </p:spPr>
        <p:txBody>
          <a:bodyPr wrap="square">
            <a:spAutoFit/>
          </a:bodyPr>
          <a:lstStyle/>
          <a:p>
            <a:endParaRPr lang="en-US" sz="2000" baseline="30000" dirty="0" smtClean="0">
              <a:latin typeface="Arial"/>
              <a:cs typeface="Arial"/>
            </a:endParaRPr>
          </a:p>
          <a:p>
            <a:r>
              <a:rPr lang="en-US" sz="2000" baseline="30000" dirty="0" smtClean="0">
                <a:latin typeface="Arial"/>
                <a:cs typeface="Arial"/>
              </a:rPr>
              <a:t>………6</a:t>
            </a:r>
            <a:r>
              <a:rPr lang="en-US" sz="2000" baseline="30000" dirty="0">
                <a:latin typeface="Arial"/>
                <a:cs typeface="Arial"/>
              </a:rPr>
              <a:t> </a:t>
            </a:r>
            <a:r>
              <a:rPr lang="en-US" sz="2000" dirty="0">
                <a:latin typeface="Arial"/>
                <a:cs typeface="Arial"/>
              </a:rPr>
              <a:t>Then these high officials and satraps came by agreement to the king and said to him, “O King Darius, live forever! </a:t>
            </a:r>
            <a:r>
              <a:rPr lang="en-US" sz="2000" baseline="30000" dirty="0">
                <a:latin typeface="Arial"/>
                <a:cs typeface="Arial"/>
              </a:rPr>
              <a:t>7 </a:t>
            </a:r>
            <a:r>
              <a:rPr lang="en-US" sz="2000" dirty="0">
                <a:latin typeface="Arial"/>
                <a:cs typeface="Arial"/>
              </a:rPr>
              <a:t>All the high officials of the kingdom, the prefects and the satraps, the counselors and the governors are agreed that the king should establish an ordinance and enforce an injunction, that whoever makes petition to any god or man for thirty days, except to you, O king, shall be cast into the den of lions. </a:t>
            </a:r>
            <a:r>
              <a:rPr lang="en-US" sz="2000" baseline="30000" dirty="0">
                <a:latin typeface="Arial"/>
                <a:cs typeface="Arial"/>
              </a:rPr>
              <a:t>8 </a:t>
            </a:r>
            <a:r>
              <a:rPr lang="en-US" sz="2000" dirty="0">
                <a:latin typeface="Arial"/>
                <a:cs typeface="Arial"/>
              </a:rPr>
              <a:t>Now, O king, establish the injunction and sign the document, so that it cannot be changed, according to the law of the Medes and the Persians, which cannot be revoked.” </a:t>
            </a:r>
            <a:r>
              <a:rPr lang="en-US" sz="2000" baseline="30000" dirty="0">
                <a:latin typeface="Arial"/>
                <a:cs typeface="Arial"/>
              </a:rPr>
              <a:t>9 </a:t>
            </a:r>
            <a:r>
              <a:rPr lang="en-US" sz="2000" dirty="0">
                <a:latin typeface="Arial"/>
                <a:cs typeface="Arial"/>
              </a:rPr>
              <a:t>Therefore King Darius signed the document and injunction.</a:t>
            </a:r>
            <a:r>
              <a:rPr lang="en-US" sz="2000" baseline="30000" dirty="0">
                <a:latin typeface="Arial"/>
                <a:cs typeface="Arial"/>
              </a:rPr>
              <a:t>10 </a:t>
            </a:r>
            <a:r>
              <a:rPr lang="en-US" sz="2000" dirty="0">
                <a:latin typeface="Arial"/>
                <a:cs typeface="Arial"/>
              </a:rPr>
              <a:t>When Daniel knew that the document had been signed, he went to his house where he had windows in his upper chamber open toward Jerusalem. He got down on his knees three times a day and prayed and gave thanks before his God, as he had done previously.</a:t>
            </a:r>
            <a:endParaRPr lang="en-US" sz="2000" b="1" dirty="0">
              <a:latin typeface="Arial"/>
              <a:cs typeface="Arial"/>
            </a:endParaRP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857" y="447164"/>
            <a:ext cx="8174707" cy="4247317"/>
          </a:xfrm>
          <a:prstGeom prst="rect">
            <a:avLst/>
          </a:prstGeom>
        </p:spPr>
        <p:txBody>
          <a:bodyPr wrap="square">
            <a:spAutoFit/>
          </a:bodyPr>
          <a:lstStyle/>
          <a:p>
            <a:r>
              <a:rPr lang="en-US" sz="5400" dirty="0">
                <a:latin typeface="Apple Chancery"/>
                <a:cs typeface="Apple Chancery"/>
              </a:rPr>
              <a:t>Hebrews 1:14 </a:t>
            </a:r>
            <a:endParaRPr lang="en-US" sz="5400" dirty="0" smtClean="0">
              <a:latin typeface="Apple Chancery"/>
              <a:cs typeface="Apple Chancery"/>
            </a:endParaRPr>
          </a:p>
          <a:p>
            <a:r>
              <a:rPr lang="en-US" sz="5400" b="1" dirty="0" smtClean="0">
                <a:latin typeface="Apple Chancery"/>
                <a:cs typeface="Apple Chancery"/>
              </a:rPr>
              <a:t>Are </a:t>
            </a:r>
            <a:r>
              <a:rPr lang="en-US" sz="5400" b="1" dirty="0">
                <a:latin typeface="Apple Chancery"/>
                <a:cs typeface="Apple Chancery"/>
              </a:rPr>
              <a:t>they not all ministering spirits sent out to serve for the sake of those who are to inherit </a:t>
            </a:r>
            <a:r>
              <a:rPr lang="en-US" sz="5400" b="1" dirty="0" smtClean="0">
                <a:latin typeface="Apple Chancery"/>
                <a:cs typeface="Apple Chancery"/>
              </a:rPr>
              <a:t>salvation.</a:t>
            </a:r>
            <a:r>
              <a:rPr lang="en-US" sz="5400" dirty="0" smtClean="0">
                <a:latin typeface="Apple Chancery"/>
                <a:cs typeface="Apple Chancery"/>
              </a:rPr>
              <a:t> </a:t>
            </a:r>
            <a:endParaRPr lang="en-US" sz="5400" dirty="0">
              <a:latin typeface="Apple Chancery"/>
              <a:cs typeface="Apple Chancery"/>
            </a:endParaRP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a:solidFill>
                  <a:schemeClr val="bg1"/>
                </a:solidFill>
              </a:rPr>
              <a:t>Psalm 16:11 </a:t>
            </a:r>
            <a:endParaRPr lang="en-US" sz="2400" b="1" dirty="0" smtClean="0">
              <a:solidFill>
                <a:schemeClr val="bg1"/>
              </a:solidFill>
            </a:endParaRP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3" name="Rectangle 2"/>
          <p:cNvSpPr/>
          <p:nvPr/>
        </p:nvSpPr>
        <p:spPr>
          <a:xfrm>
            <a:off x="373510" y="384562"/>
            <a:ext cx="8302054" cy="4401205"/>
          </a:xfrm>
          <a:prstGeom prst="rect">
            <a:avLst/>
          </a:prstGeom>
        </p:spPr>
        <p:txBody>
          <a:bodyPr wrap="square">
            <a:spAutoFit/>
          </a:bodyPr>
          <a:lstStyle/>
          <a:p>
            <a:r>
              <a:rPr lang="en-US" sz="2800" b="1" dirty="0"/>
              <a:t>Daniel 6:25-27</a:t>
            </a:r>
            <a:r>
              <a:rPr lang="en-US" sz="2800" dirty="0"/>
              <a:t> </a:t>
            </a:r>
            <a:endParaRPr lang="en-US" sz="2800" dirty="0" smtClean="0"/>
          </a:p>
          <a:p>
            <a:r>
              <a:rPr lang="en-US" sz="2800" dirty="0" smtClean="0"/>
              <a:t>Then </a:t>
            </a:r>
            <a:r>
              <a:rPr lang="en-US" sz="2800" dirty="0"/>
              <a:t>King Darius wrote to all the peoples, nations, and languages that dwell in all the earth: “Peace be multiplied to you. </a:t>
            </a:r>
            <a:r>
              <a:rPr lang="en-US" sz="2800" baseline="30000" dirty="0"/>
              <a:t>26 </a:t>
            </a:r>
            <a:r>
              <a:rPr lang="en-US" sz="2800" dirty="0"/>
              <a:t>I make a decree, that in all my royal dominion people are to tremble and fear before the God of Daniel, for he is the living God, enduring forever; his kingdom shall never be destroyed, and his dominion shall be to the end. </a:t>
            </a:r>
            <a:r>
              <a:rPr lang="en-US" sz="2800" baseline="30000" dirty="0"/>
              <a:t>27 </a:t>
            </a:r>
            <a:r>
              <a:rPr lang="en-US" sz="2800" dirty="0"/>
              <a:t>He delivers and rescues; he works signs and wonders in heaven and on earth, he who has saved Daniel from the power of the lions.”</a:t>
            </a:r>
            <a:endParaRPr lang="en-US" sz="2800" b="1" dirty="0"/>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653" y="122025"/>
            <a:ext cx="8729228" cy="4893647"/>
          </a:xfrm>
          <a:prstGeom prst="rect">
            <a:avLst/>
          </a:prstGeom>
        </p:spPr>
        <p:txBody>
          <a:bodyPr wrap="square">
            <a:spAutoFit/>
          </a:bodyPr>
          <a:lstStyle/>
          <a:p>
            <a:r>
              <a:rPr lang="en-US" sz="2400" b="1" dirty="0"/>
              <a:t>Hebrews 11:24-30</a:t>
            </a:r>
            <a:r>
              <a:rPr lang="en-US" sz="2400" b="1" baseline="30000" dirty="0"/>
              <a:t> </a:t>
            </a:r>
            <a:endParaRPr lang="en-US" sz="2400" b="1" baseline="30000" dirty="0" smtClean="0"/>
          </a:p>
          <a:p>
            <a:r>
              <a:rPr lang="en-US" sz="2400" dirty="0" smtClean="0"/>
              <a:t>By </a:t>
            </a:r>
            <a:r>
              <a:rPr lang="en-US" sz="2400" dirty="0"/>
              <a:t>faith Moses, when he was grown up, refused to be called the son of Pharaoh's daughter, </a:t>
            </a:r>
            <a:r>
              <a:rPr lang="en-US" sz="2400" baseline="30000" dirty="0"/>
              <a:t>25 </a:t>
            </a:r>
            <a:r>
              <a:rPr lang="en-US" sz="2400" dirty="0"/>
              <a:t>choosing rather to be mistreated with the people of God than to enjoy the fleeting pleasures of sin. </a:t>
            </a:r>
            <a:r>
              <a:rPr lang="en-US" sz="2400" baseline="30000" dirty="0"/>
              <a:t>26 </a:t>
            </a:r>
            <a:r>
              <a:rPr lang="en-US" sz="2400" dirty="0"/>
              <a:t>He considered the reproach of Christ greater wealth than the treasures of Egypt, for he was looking to the reward. </a:t>
            </a:r>
            <a:r>
              <a:rPr lang="en-US" sz="2400" baseline="30000" dirty="0"/>
              <a:t>27 </a:t>
            </a:r>
            <a:r>
              <a:rPr lang="en-US" sz="2400" dirty="0"/>
              <a:t>By faith he left Egypt, not being afraid of the anger of the king, for he endured as seeing him who is invisible. </a:t>
            </a:r>
            <a:r>
              <a:rPr lang="en-US" sz="2400" baseline="30000" dirty="0"/>
              <a:t>28 </a:t>
            </a:r>
            <a:r>
              <a:rPr lang="en-US" sz="2400" dirty="0"/>
              <a:t>By faith he kept the Passover and sprinkled the blood, so that the Destroyer of the firstborn might not touch them.</a:t>
            </a:r>
            <a:r>
              <a:rPr lang="en-US" sz="2400" baseline="30000" dirty="0"/>
              <a:t>29 </a:t>
            </a:r>
            <a:r>
              <a:rPr lang="en-US" sz="2400" dirty="0"/>
              <a:t>By faith the people crossed the Red Sea as on dry land, but the Egyptians, when they attempted to do the same, were drowned. </a:t>
            </a:r>
            <a:r>
              <a:rPr lang="en-US" sz="2400" baseline="30000" dirty="0"/>
              <a:t>30 </a:t>
            </a:r>
            <a:r>
              <a:rPr lang="en-US" sz="2400" dirty="0"/>
              <a:t>By faith the walls of Jericho fell down after they had been encircled for seven days.</a:t>
            </a:r>
            <a:endParaRPr lang="en-US" sz="2400" b="1"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2" name="Rectangle 1"/>
          <p:cNvSpPr/>
          <p:nvPr/>
        </p:nvSpPr>
        <p:spPr>
          <a:xfrm>
            <a:off x="205709" y="171093"/>
            <a:ext cx="8639789" cy="4524315"/>
          </a:xfrm>
          <a:prstGeom prst="rect">
            <a:avLst/>
          </a:prstGeom>
        </p:spPr>
        <p:txBody>
          <a:bodyPr wrap="square">
            <a:spAutoFit/>
          </a:bodyPr>
          <a:lstStyle/>
          <a:p>
            <a:r>
              <a:rPr lang="en-US" sz="2400" b="1" dirty="0"/>
              <a:t>2 Kings 6:15-18 </a:t>
            </a:r>
            <a:endParaRPr lang="en-US" sz="2400" b="1" dirty="0" smtClean="0"/>
          </a:p>
          <a:p>
            <a:r>
              <a:rPr lang="en-US" sz="2400" dirty="0" smtClean="0"/>
              <a:t>When </a:t>
            </a:r>
            <a:r>
              <a:rPr lang="en-US" sz="2400" dirty="0"/>
              <a:t>the servant of the man of God rose early in the morning and went out, behold, an army with horses and chariots was all around the city. And the servant said, “Alas, my master! What shall we do?” </a:t>
            </a:r>
            <a:r>
              <a:rPr lang="en-US" sz="2400" baseline="30000" dirty="0"/>
              <a:t>16 </a:t>
            </a:r>
            <a:r>
              <a:rPr lang="en-US" sz="2400" dirty="0"/>
              <a:t>He said, “Do not be afraid, for those who are with us are more than those who are with them.”</a:t>
            </a:r>
            <a:r>
              <a:rPr lang="en-US" sz="2400" baseline="30000" dirty="0"/>
              <a:t>17 </a:t>
            </a:r>
            <a:r>
              <a:rPr lang="en-US" sz="2400" dirty="0"/>
              <a:t>Then Elisha prayed and said, “O Lord, please open his eyes that he may see</a:t>
            </a:r>
            <a:r>
              <a:rPr lang="en-US" sz="2400" dirty="0" smtClean="0"/>
              <a:t>. ”So the</a:t>
            </a:r>
            <a:r>
              <a:rPr lang="en-US" sz="2400" dirty="0"/>
              <a:t> Lord opened the eyes of the young man, and he saw, and behold, the mountain was full of horses and chariots of fire all around Elisha.</a:t>
            </a:r>
            <a:r>
              <a:rPr lang="en-US" sz="2400" baseline="30000" dirty="0"/>
              <a:t>18 </a:t>
            </a:r>
            <a:r>
              <a:rPr lang="en-US" sz="2400" dirty="0"/>
              <a:t>And when the Syrians came down against him, Elisha prayed to the Lord and said, “Please strike this people with blindness.” So he struck them with blindness in accordance with the prayer of Elisha.</a:t>
            </a:r>
            <a:endParaRPr lang="en-US" sz="2400" b="1" dirty="0"/>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20179</TotalTime>
  <Words>98</Words>
  <Application>Microsoft Macintosh PowerPoint</Application>
  <PresentationFormat>On-screen Show (16:9)</PresentationFormat>
  <Paragraphs>34</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768</cp:revision>
  <dcterms:created xsi:type="dcterms:W3CDTF">2016-08-27T22:55:59Z</dcterms:created>
  <dcterms:modified xsi:type="dcterms:W3CDTF">2019-08-24T21:58:20Z</dcterms:modified>
</cp:coreProperties>
</file>