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76" r:id="rId2"/>
    <p:sldId id="380" r:id="rId3"/>
    <p:sldId id="410" r:id="rId4"/>
    <p:sldId id="397" r:id="rId5"/>
    <p:sldId id="398" r:id="rId6"/>
    <p:sldId id="354" r:id="rId7"/>
    <p:sldId id="335" r:id="rId8"/>
    <p:sldId id="369" r:id="rId9"/>
    <p:sldId id="345" r:id="rId10"/>
    <p:sldId id="305" r:id="rId11"/>
    <p:sldId id="399" r:id="rId12"/>
    <p:sldId id="385" r:id="rId13"/>
    <p:sldId id="400" r:id="rId14"/>
    <p:sldId id="401" r:id="rId15"/>
    <p:sldId id="402" r:id="rId16"/>
    <p:sldId id="405" r:id="rId17"/>
    <p:sldId id="406" r:id="rId18"/>
    <p:sldId id="411" r:id="rId19"/>
    <p:sldId id="412" r:id="rId20"/>
    <p:sldId id="413" r:id="rId21"/>
    <p:sldId id="26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4" d="100"/>
          <a:sy n="114" d="100"/>
        </p:scale>
        <p:origin x="-96" y="-18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9/21/19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9/21/19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3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501345" y="378731"/>
            <a:ext cx="8210939" cy="4031873"/>
          </a:xfrm>
          <a:prstGeom prst="rect">
            <a:avLst/>
          </a:prstGeom>
        </p:spPr>
        <p:txBody>
          <a:bodyPr wrap="square">
            <a:spAutoFit/>
          </a:bodyPr>
          <a:lstStyle/>
          <a:p>
            <a:r>
              <a:rPr lang="en-US" sz="3200" b="1" dirty="0"/>
              <a:t>Matthew 24:9-12 </a:t>
            </a:r>
            <a:r>
              <a:rPr lang="en-US" sz="3200" dirty="0"/>
              <a:t>“Then you will be handed over to be persecuted and put to death, and you will be hated by all nations because of me. </a:t>
            </a:r>
            <a:r>
              <a:rPr lang="en-US" sz="3200" baseline="30000" dirty="0"/>
              <a:t>10 </a:t>
            </a:r>
            <a:r>
              <a:rPr lang="en-US" sz="3200" dirty="0"/>
              <a:t>At that time many will turn away from the faith and will betray and hate each other, </a:t>
            </a:r>
            <a:r>
              <a:rPr lang="en-US" sz="3200" baseline="30000" dirty="0"/>
              <a:t>11 </a:t>
            </a:r>
            <a:r>
              <a:rPr lang="en-US" sz="3200" dirty="0"/>
              <a:t>and many false prophets will appear and deceive many people. </a:t>
            </a:r>
            <a:r>
              <a:rPr lang="en-US" sz="3200" baseline="30000" dirty="0"/>
              <a:t>12 </a:t>
            </a:r>
            <a:r>
              <a:rPr lang="en-US" sz="3200" dirty="0"/>
              <a:t>Because of the increase of wickedness, the love of most will grow cold,</a:t>
            </a:r>
            <a:endParaRPr lang="en-US" sz="32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141" y="356453"/>
            <a:ext cx="7241670" cy="4524315"/>
          </a:xfrm>
          <a:prstGeom prst="rect">
            <a:avLst/>
          </a:prstGeom>
        </p:spPr>
        <p:txBody>
          <a:bodyPr wrap="square">
            <a:spAutoFit/>
          </a:bodyPr>
          <a:lstStyle/>
          <a:p>
            <a:r>
              <a:rPr lang="en-US" sz="4800" b="1" dirty="0"/>
              <a:t>1Timothy 4:1 </a:t>
            </a:r>
            <a:endParaRPr lang="en-US" sz="4800" b="1" dirty="0" smtClean="0"/>
          </a:p>
          <a:p>
            <a:r>
              <a:rPr lang="en-US" sz="4800" dirty="0" smtClean="0"/>
              <a:t>The </a:t>
            </a:r>
            <a:r>
              <a:rPr lang="en-US" sz="4800" dirty="0"/>
              <a:t>Spirit clearly says </a:t>
            </a:r>
            <a:endParaRPr lang="en-US" sz="4800" dirty="0" smtClean="0"/>
          </a:p>
          <a:p>
            <a:r>
              <a:rPr lang="en-US" sz="4800" dirty="0" smtClean="0"/>
              <a:t>that </a:t>
            </a:r>
            <a:r>
              <a:rPr lang="en-US" sz="4800" dirty="0"/>
              <a:t>in later times some </a:t>
            </a:r>
            <a:endParaRPr lang="en-US" sz="4800" dirty="0" smtClean="0"/>
          </a:p>
          <a:p>
            <a:r>
              <a:rPr lang="en-US" sz="4800" dirty="0" smtClean="0"/>
              <a:t>will </a:t>
            </a:r>
            <a:r>
              <a:rPr lang="en-US" sz="4800" dirty="0"/>
              <a:t>abandon the faith and follow deceiving spirits and things taught by demons.</a:t>
            </a:r>
            <a:endParaRPr lang="en-US" sz="4800" b="1"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795" y="690627"/>
            <a:ext cx="8244362" cy="3785652"/>
          </a:xfrm>
          <a:prstGeom prst="rect">
            <a:avLst/>
          </a:prstGeom>
        </p:spPr>
        <p:txBody>
          <a:bodyPr wrap="square">
            <a:spAutoFit/>
          </a:bodyPr>
          <a:lstStyle/>
          <a:p>
            <a:pPr algn="ctr"/>
            <a:r>
              <a:rPr lang="en-US" sz="6000" b="1" dirty="0"/>
              <a:t>Matthew 24:4 </a:t>
            </a:r>
            <a:endParaRPr lang="en-US" sz="6000" b="1" dirty="0" smtClean="0"/>
          </a:p>
          <a:p>
            <a:pPr algn="ctr"/>
            <a:r>
              <a:rPr lang="en-US" sz="6000" dirty="0" smtClean="0"/>
              <a:t>Jesus answered</a:t>
            </a:r>
            <a:r>
              <a:rPr lang="en-US" sz="6000" dirty="0"/>
              <a:t>: </a:t>
            </a:r>
            <a:endParaRPr lang="en-US" sz="6000" dirty="0" smtClean="0"/>
          </a:p>
          <a:p>
            <a:pPr algn="ctr"/>
            <a:r>
              <a:rPr lang="en-US" sz="6000" dirty="0" smtClean="0"/>
              <a:t>“</a:t>
            </a:r>
            <a:r>
              <a:rPr lang="en-US" sz="6000" dirty="0"/>
              <a:t>Watch out that no one deceives you</a:t>
            </a:r>
            <a:r>
              <a:rPr lang="en-US" sz="6000" dirty="0" smtClean="0"/>
              <a:t>.”</a:t>
            </a:r>
            <a:endParaRPr lang="en-US" sz="6000" b="1" dirty="0"/>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627" y="367592"/>
            <a:ext cx="8199799" cy="4524315"/>
          </a:xfrm>
          <a:prstGeom prst="rect">
            <a:avLst/>
          </a:prstGeom>
        </p:spPr>
        <p:txBody>
          <a:bodyPr wrap="square">
            <a:spAutoFit/>
          </a:bodyPr>
          <a:lstStyle/>
          <a:p>
            <a:r>
              <a:rPr lang="en-US" sz="3200" b="1" dirty="0"/>
              <a:t>Ezekiel 18:24 </a:t>
            </a:r>
            <a:endParaRPr lang="en-US" sz="3200" b="1" dirty="0" smtClean="0"/>
          </a:p>
          <a:p>
            <a:r>
              <a:rPr lang="en-US" sz="3200" dirty="0" smtClean="0"/>
              <a:t>“</a:t>
            </a:r>
            <a:r>
              <a:rPr lang="en-US" sz="3200" dirty="0"/>
              <a:t>But if a righteous person turns from their righteousness and commits sin and does the same detestable things the wicked person does, will they live? None of the righteous things that person has done will be remembered. Because of the unfaithfulness they are guilty of and because of the sins they have committed, they will die.</a:t>
            </a:r>
            <a:endParaRPr lang="en-US" sz="3200" b="1" dirty="0"/>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653" y="334174"/>
            <a:ext cx="8422619" cy="4154983"/>
          </a:xfrm>
          <a:prstGeom prst="rect">
            <a:avLst/>
          </a:prstGeom>
        </p:spPr>
        <p:txBody>
          <a:bodyPr wrap="square">
            <a:spAutoFit/>
          </a:bodyPr>
          <a:lstStyle/>
          <a:p>
            <a:r>
              <a:rPr lang="en-US" sz="2400" b="1" dirty="0"/>
              <a:t>Hebrews 6:4-8 </a:t>
            </a:r>
            <a:endParaRPr lang="en-US" sz="2400" b="1" dirty="0" smtClean="0"/>
          </a:p>
          <a:p>
            <a:r>
              <a:rPr lang="en-US" sz="2400" dirty="0" smtClean="0"/>
              <a:t>It </a:t>
            </a:r>
            <a:r>
              <a:rPr lang="en-US" sz="2400" dirty="0"/>
              <a:t>is impossible for those who have once been enlightened, who have tasted the heavenly gift, who have shared in the Holy Spirit, </a:t>
            </a:r>
            <a:r>
              <a:rPr lang="en-US" sz="2400" b="1" baseline="30000" dirty="0"/>
              <a:t>5 </a:t>
            </a:r>
            <a:r>
              <a:rPr lang="en-US" sz="2400" dirty="0"/>
              <a:t>who have tasted the goodness of the word of God and the powers of the coming age </a:t>
            </a:r>
            <a:r>
              <a:rPr lang="en-US" sz="2400" b="1" baseline="30000" dirty="0"/>
              <a:t>6 </a:t>
            </a:r>
            <a:r>
              <a:rPr lang="en-US" sz="2400" dirty="0"/>
              <a:t>and who have fallen away, to be brought back to repentance. To their loss they are crucifying the Son of God all over again and subjecting him to public disgrace</a:t>
            </a:r>
            <a:r>
              <a:rPr lang="en-US" sz="2400" dirty="0" smtClean="0"/>
              <a:t>.</a:t>
            </a:r>
          </a:p>
          <a:p>
            <a:r>
              <a:rPr lang="en-US" sz="2400" dirty="0"/>
              <a:t> </a:t>
            </a:r>
            <a:r>
              <a:rPr lang="en-US" sz="2400" b="1" baseline="30000" dirty="0"/>
              <a:t>7 </a:t>
            </a:r>
            <a:r>
              <a:rPr lang="en-US" sz="2400" dirty="0"/>
              <a:t>Land that drinks in the rain often falling on it and that produces a crop useful to those for whom it is farmed receives the blessing of God. </a:t>
            </a:r>
            <a:r>
              <a:rPr lang="en-US" sz="2400" b="1" baseline="30000" dirty="0"/>
              <a:t>8 </a:t>
            </a:r>
            <a:r>
              <a:rPr lang="en-US" sz="2400" dirty="0"/>
              <a:t>But land that produces thorns and thistles is worthless and is in danger of being cursed. In the end it will be burned.</a:t>
            </a: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6179" y="523541"/>
            <a:ext cx="7954695" cy="3970318"/>
          </a:xfrm>
          <a:prstGeom prst="rect">
            <a:avLst/>
          </a:prstGeom>
        </p:spPr>
        <p:txBody>
          <a:bodyPr wrap="square">
            <a:spAutoFit/>
          </a:bodyPr>
          <a:lstStyle/>
          <a:p>
            <a:r>
              <a:rPr lang="en-US" sz="2800" b="1" dirty="0"/>
              <a:t>2 Peter 2:20-21 </a:t>
            </a:r>
            <a:endParaRPr lang="en-US" sz="2800" b="1" dirty="0" smtClean="0"/>
          </a:p>
          <a:p>
            <a:r>
              <a:rPr lang="en-US" sz="2800" dirty="0" smtClean="0"/>
              <a:t>If </a:t>
            </a:r>
            <a:r>
              <a:rPr lang="en-US" sz="2800" dirty="0"/>
              <a:t>they have escaped the corruption of the world by knowing our Lord and Savior Jesus Christ and are again entangled in it and are overcome, they are worse off at the end than they were at the beginning. </a:t>
            </a:r>
            <a:r>
              <a:rPr lang="en-US" sz="2800" baseline="30000" dirty="0"/>
              <a:t>21 </a:t>
            </a:r>
            <a:r>
              <a:rPr lang="en-US" sz="2800" dirty="0"/>
              <a:t>It would have been better for them not to have known the way of righteousness, than to have known it and then to turn their backs on the sacred command that was passed on to them.</a:t>
            </a:r>
            <a:endParaRPr lang="en-US" sz="2800" b="1" dirty="0"/>
          </a:p>
        </p:txBody>
      </p:sp>
    </p:spTree>
    <p:extLst>
      <p:ext uri="{BB962C8B-B14F-4D97-AF65-F5344CB8AC3E}">
        <p14:creationId xmlns:p14="http://schemas.microsoft.com/office/powerpoint/2010/main" val="2572753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051" y="401009"/>
            <a:ext cx="7999259" cy="4401205"/>
          </a:xfrm>
          <a:prstGeom prst="rect">
            <a:avLst/>
          </a:prstGeom>
        </p:spPr>
        <p:txBody>
          <a:bodyPr wrap="square">
            <a:spAutoFit/>
          </a:bodyPr>
          <a:lstStyle/>
          <a:p>
            <a:r>
              <a:rPr lang="en-US" sz="4000" dirty="0"/>
              <a:t>Revelation 3:5 </a:t>
            </a:r>
            <a:endParaRPr lang="en-US" sz="4000" dirty="0" smtClean="0"/>
          </a:p>
          <a:p>
            <a:r>
              <a:rPr lang="en-US" sz="4000" dirty="0" smtClean="0"/>
              <a:t>The </a:t>
            </a:r>
            <a:r>
              <a:rPr lang="en-US" sz="4000" dirty="0"/>
              <a:t>one who is victorious will, like them, be dressed in white. I will never blot out the name of that person from the book of life, but will acknowledge that name before my Father and his angels.</a:t>
            </a:r>
            <a:r>
              <a:rPr lang="en-US" sz="4000" dirty="0"/>
              <a:t> </a:t>
            </a:r>
          </a:p>
        </p:txBody>
      </p:sp>
    </p:spTree>
    <p:extLst>
      <p:ext uri="{BB962C8B-B14F-4D97-AF65-F5344CB8AC3E}">
        <p14:creationId xmlns:p14="http://schemas.microsoft.com/office/powerpoint/2010/main" val="28203612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627" y="467844"/>
            <a:ext cx="7988119" cy="4154983"/>
          </a:xfrm>
          <a:prstGeom prst="rect">
            <a:avLst/>
          </a:prstGeom>
        </p:spPr>
        <p:txBody>
          <a:bodyPr wrap="square">
            <a:spAutoFit/>
          </a:bodyPr>
          <a:lstStyle/>
          <a:p>
            <a:pPr algn="ctr"/>
            <a:r>
              <a:rPr lang="en-US" sz="4400" dirty="0"/>
              <a:t>Luke 21:8 </a:t>
            </a:r>
            <a:endParaRPr lang="en-US" sz="4400" dirty="0" smtClean="0"/>
          </a:p>
          <a:p>
            <a:pPr algn="ctr"/>
            <a:r>
              <a:rPr lang="en-US" sz="4400" dirty="0" smtClean="0"/>
              <a:t>He </a:t>
            </a:r>
            <a:r>
              <a:rPr lang="en-US" sz="4400" dirty="0"/>
              <a:t>replied: “Watch out that you are not deceived. For many will come in my name, claiming, </a:t>
            </a:r>
            <a:endParaRPr lang="en-US" sz="4400" dirty="0" smtClean="0"/>
          </a:p>
          <a:p>
            <a:pPr algn="ctr"/>
            <a:r>
              <a:rPr lang="en-US" sz="4400" dirty="0" smtClean="0"/>
              <a:t>‘</a:t>
            </a:r>
            <a:r>
              <a:rPr lang="en-US" sz="4400" dirty="0"/>
              <a:t>I am he,’ and, ‘The time is near.’ </a:t>
            </a:r>
            <a:endParaRPr lang="en-US" sz="4400" dirty="0" smtClean="0"/>
          </a:p>
          <a:p>
            <a:pPr algn="ctr"/>
            <a:r>
              <a:rPr lang="en-US" sz="4400" dirty="0" smtClean="0"/>
              <a:t>Do </a:t>
            </a:r>
            <a:r>
              <a:rPr lang="en-US" sz="4400" dirty="0"/>
              <a:t>not follow them.</a:t>
            </a:r>
          </a:p>
        </p:txBody>
      </p:sp>
    </p:spTree>
    <p:extLst>
      <p:ext uri="{BB962C8B-B14F-4D97-AF65-F5344CB8AC3E}">
        <p14:creationId xmlns:p14="http://schemas.microsoft.com/office/powerpoint/2010/main" val="22331745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641" y="401009"/>
            <a:ext cx="8210939" cy="4154983"/>
          </a:xfrm>
          <a:prstGeom prst="rect">
            <a:avLst/>
          </a:prstGeom>
        </p:spPr>
        <p:txBody>
          <a:bodyPr wrap="square">
            <a:spAutoFit/>
          </a:bodyPr>
          <a:lstStyle/>
          <a:p>
            <a:r>
              <a:rPr lang="en-US" sz="6600" dirty="0"/>
              <a:t>1 Corinthians 16:13 </a:t>
            </a:r>
            <a:endParaRPr lang="en-US" sz="6600" dirty="0" smtClean="0"/>
          </a:p>
          <a:p>
            <a:r>
              <a:rPr lang="en-US" sz="6600" dirty="0" smtClean="0"/>
              <a:t>Be </a:t>
            </a:r>
            <a:r>
              <a:rPr lang="en-US" sz="6600" dirty="0"/>
              <a:t>watchful, stand firm in the faith, act like men, be strong.</a:t>
            </a:r>
            <a:r>
              <a:rPr lang="en-US" sz="6600" dirty="0"/>
              <a:t> </a:t>
            </a:r>
          </a:p>
        </p:txBody>
      </p:sp>
    </p:spTree>
    <p:extLst>
      <p:ext uri="{BB962C8B-B14F-4D97-AF65-F5344CB8AC3E}">
        <p14:creationId xmlns:p14="http://schemas.microsoft.com/office/powerpoint/2010/main" val="22968977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346" y="423287"/>
            <a:ext cx="8155234" cy="4524315"/>
          </a:xfrm>
          <a:prstGeom prst="rect">
            <a:avLst/>
          </a:prstGeom>
        </p:spPr>
        <p:txBody>
          <a:bodyPr wrap="square">
            <a:spAutoFit/>
          </a:bodyPr>
          <a:lstStyle/>
          <a:p>
            <a:pPr algn="ctr"/>
            <a:r>
              <a:rPr lang="en-US" sz="7200" b="1" dirty="0"/>
              <a:t>Mark 13:37 </a:t>
            </a:r>
            <a:endParaRPr lang="en-US" sz="7200" b="1" dirty="0" smtClean="0"/>
          </a:p>
          <a:p>
            <a:pPr algn="ctr"/>
            <a:r>
              <a:rPr lang="en-US" sz="7200" dirty="0" smtClean="0"/>
              <a:t>What </a:t>
            </a:r>
            <a:r>
              <a:rPr lang="en-US" sz="7200" dirty="0"/>
              <a:t>I say to you, </a:t>
            </a:r>
            <a:endParaRPr lang="en-US" sz="7200" dirty="0" smtClean="0"/>
          </a:p>
          <a:p>
            <a:pPr algn="ctr"/>
            <a:r>
              <a:rPr lang="en-US" sz="7200" dirty="0" smtClean="0"/>
              <a:t>I </a:t>
            </a:r>
            <a:r>
              <a:rPr lang="en-US" sz="7200" dirty="0"/>
              <a:t>say to everyone: ‘Watch!’”</a:t>
            </a:r>
            <a:endParaRPr lang="en-US" sz="7200" b="1" dirty="0"/>
          </a:p>
        </p:txBody>
      </p:sp>
    </p:spTree>
    <p:extLst>
      <p:ext uri="{BB962C8B-B14F-4D97-AF65-F5344CB8AC3E}">
        <p14:creationId xmlns:p14="http://schemas.microsoft.com/office/powerpoint/2010/main" val="21970467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09" y="456706"/>
            <a:ext cx="7988119" cy="4247317"/>
          </a:xfrm>
          <a:prstGeom prst="rect">
            <a:avLst/>
          </a:prstGeom>
        </p:spPr>
        <p:txBody>
          <a:bodyPr wrap="square">
            <a:spAutoFit/>
          </a:bodyPr>
          <a:lstStyle/>
          <a:p>
            <a:r>
              <a:rPr lang="en-US" sz="3600" dirty="0"/>
              <a:t>Luke 12:35-36 </a:t>
            </a:r>
            <a:endParaRPr lang="en-US" sz="3600" dirty="0" smtClean="0"/>
          </a:p>
          <a:p>
            <a:r>
              <a:rPr lang="en-US" sz="3600" dirty="0" smtClean="0"/>
              <a:t>“</a:t>
            </a:r>
            <a:r>
              <a:rPr lang="en-US" sz="3600" dirty="0"/>
              <a:t>Stay dressed for action and keep your lamps burning, </a:t>
            </a:r>
            <a:r>
              <a:rPr lang="en-US" sz="3600" baseline="30000" dirty="0"/>
              <a:t>36 </a:t>
            </a:r>
            <a:r>
              <a:rPr lang="en-US" sz="3600" dirty="0"/>
              <a:t>and be like men who are waiting for their master to come home from the wedding feast, so that they may open the door to him at once when he comes and knocks.</a:t>
            </a:r>
          </a:p>
          <a:p>
            <a:r>
              <a:rPr lang="en-US" dirty="0"/>
              <a:t> </a:t>
            </a:r>
          </a:p>
        </p:txBody>
      </p:sp>
    </p:spTree>
    <p:extLst>
      <p:ext uri="{BB962C8B-B14F-4D97-AF65-F5344CB8AC3E}">
        <p14:creationId xmlns:p14="http://schemas.microsoft.com/office/powerpoint/2010/main" val="17037832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5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porama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313044" y="198781"/>
            <a:ext cx="5477565" cy="830997"/>
          </a:xfrm>
          <a:prstGeom prst="rect">
            <a:avLst/>
          </a:prstGeom>
          <a:noFill/>
        </p:spPr>
        <p:txBody>
          <a:bodyPr wrap="square" rtlCol="0">
            <a:spAutoFit/>
          </a:bodyPr>
          <a:lstStyle/>
          <a:p>
            <a:pPr algn="ctr"/>
            <a:r>
              <a:rPr lang="en-US" sz="4800" b="1" dirty="0" smtClean="0">
                <a:effectLst>
                  <a:outerShdw blurRad="60007" dist="310007" dir="7680000" sy="30000" kx="1300200" algn="ctr" rotWithShape="0">
                    <a:prstClr val="black">
                      <a:alpha val="32000"/>
                    </a:prstClr>
                  </a:outerShdw>
                </a:effectLst>
              </a:rPr>
              <a:t>DRIFT PROTECTION</a:t>
            </a:r>
            <a:endParaRPr lang="en-US" sz="4800" b="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641" y="200504"/>
            <a:ext cx="8244362" cy="4832093"/>
          </a:xfrm>
          <a:prstGeom prst="rect">
            <a:avLst/>
          </a:prstGeom>
        </p:spPr>
        <p:txBody>
          <a:bodyPr wrap="square">
            <a:spAutoFit/>
          </a:bodyPr>
          <a:lstStyle/>
          <a:p>
            <a:r>
              <a:rPr lang="en-US" sz="2800" b="1" dirty="0"/>
              <a:t>Matthew 26:36-46 </a:t>
            </a:r>
            <a:endParaRPr lang="en-US" sz="2800" b="1" dirty="0" smtClean="0"/>
          </a:p>
          <a:p>
            <a:r>
              <a:rPr lang="en-US" sz="2800" dirty="0" smtClean="0"/>
              <a:t>Then </a:t>
            </a:r>
            <a:r>
              <a:rPr lang="en-US" sz="2800" dirty="0"/>
              <a:t>Jesus went with them to a place called Gethsemane, and he said to his disciples, </a:t>
            </a:r>
            <a:r>
              <a:rPr lang="en-US" sz="2800" dirty="0" smtClean="0"/>
              <a:t> “</a:t>
            </a:r>
            <a:r>
              <a:rPr lang="en-US" sz="2800" dirty="0"/>
              <a:t>Sit here, while I go over there and pray.” </a:t>
            </a:r>
            <a:r>
              <a:rPr lang="en-US" sz="2800" baseline="30000" dirty="0" smtClean="0"/>
              <a:t>37</a:t>
            </a:r>
            <a:r>
              <a:rPr lang="en-US" sz="2800" baseline="30000" dirty="0"/>
              <a:t> </a:t>
            </a:r>
            <a:r>
              <a:rPr lang="en-US" sz="2800" dirty="0"/>
              <a:t>And taking with him Peter and the two sons of Zebedee, he began to be sorrowful and troubled. </a:t>
            </a:r>
            <a:r>
              <a:rPr lang="en-US" sz="2800" baseline="30000" dirty="0" smtClean="0"/>
              <a:t>38</a:t>
            </a:r>
            <a:r>
              <a:rPr lang="en-US" sz="2800" baseline="30000" dirty="0"/>
              <a:t> </a:t>
            </a:r>
            <a:r>
              <a:rPr lang="en-US" sz="2800" dirty="0"/>
              <a:t>Then he said to them, “My soul is very sorrowful, even to death; remain here, and </a:t>
            </a:r>
            <a:r>
              <a:rPr lang="en-US" sz="2800" b="1" dirty="0"/>
              <a:t>watch with me</a:t>
            </a:r>
            <a:r>
              <a:rPr lang="en-US" sz="2800" dirty="0"/>
              <a:t>.” </a:t>
            </a:r>
            <a:r>
              <a:rPr lang="en-US" sz="2800" baseline="30000" dirty="0"/>
              <a:t>39 </a:t>
            </a:r>
            <a:r>
              <a:rPr lang="en-US" sz="2800" dirty="0"/>
              <a:t>And going a little farther he fell on his face and prayed, saying, “My Father, if it be possible, let this cup pass from me; nevertheless, not as I will, but as you will.” </a:t>
            </a:r>
            <a:endParaRPr lang="en-US" sz="2800" b="1"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13" y="322211"/>
            <a:ext cx="8266644" cy="4524315"/>
          </a:xfrm>
          <a:prstGeom prst="rect">
            <a:avLst/>
          </a:prstGeom>
        </p:spPr>
        <p:txBody>
          <a:bodyPr wrap="square">
            <a:spAutoFit/>
          </a:bodyPr>
          <a:lstStyle/>
          <a:p>
            <a:r>
              <a:rPr lang="en-US" sz="2400" baseline="30000" dirty="0"/>
              <a:t>40 </a:t>
            </a:r>
            <a:r>
              <a:rPr lang="en-US" sz="2400" dirty="0"/>
              <a:t>And he came to the disciples and found them sleeping. And he said to Peter, “</a:t>
            </a:r>
            <a:r>
              <a:rPr lang="en-US" sz="2400" b="1" dirty="0"/>
              <a:t>So, could you not watch with me </a:t>
            </a:r>
            <a:r>
              <a:rPr lang="en-US" sz="2400" dirty="0"/>
              <a:t>one hour? </a:t>
            </a:r>
            <a:r>
              <a:rPr lang="en-US" sz="2400" baseline="30000" dirty="0"/>
              <a:t>41 </a:t>
            </a:r>
            <a:r>
              <a:rPr lang="en-US" sz="2400" dirty="0"/>
              <a:t>Watch and pray that you may not enter into temptation. The spirit indeed is willing, but the flesh is weak.” </a:t>
            </a:r>
            <a:r>
              <a:rPr lang="en-US" sz="2400" baseline="30000" dirty="0"/>
              <a:t>42 </a:t>
            </a:r>
            <a:r>
              <a:rPr lang="en-US" sz="2400" dirty="0"/>
              <a:t>Again, for the second time, he went away and prayed, “My Father, if this cannot pass unless I drink it, your will be done.” </a:t>
            </a:r>
            <a:r>
              <a:rPr lang="en-US" sz="2400" baseline="30000" dirty="0"/>
              <a:t>43 </a:t>
            </a:r>
            <a:r>
              <a:rPr lang="en-US" sz="2400" dirty="0"/>
              <a:t>And again he came and found them sleeping, for their eyes were heavy. </a:t>
            </a:r>
            <a:r>
              <a:rPr lang="en-US" sz="2400" baseline="30000" dirty="0"/>
              <a:t>44 </a:t>
            </a:r>
            <a:r>
              <a:rPr lang="en-US" sz="2400" dirty="0"/>
              <a:t>So, leaving them again, he went away and prayed for the third time, saying the same words again. </a:t>
            </a:r>
            <a:r>
              <a:rPr lang="en-US" sz="2400" baseline="30000" dirty="0"/>
              <a:t>45 </a:t>
            </a:r>
            <a:r>
              <a:rPr lang="en-US" sz="2400" dirty="0"/>
              <a:t>Then he came to the disciples and said to them, “Sleep and take your rest later on. See, the hour is at hand, and the Son of Man is betrayed into the hands of sinners. </a:t>
            </a:r>
            <a:r>
              <a:rPr lang="en-US" sz="2400" baseline="30000" dirty="0"/>
              <a:t>46 </a:t>
            </a:r>
            <a:r>
              <a:rPr lang="en-US" sz="2400" dirty="0"/>
              <a:t>Rise, let us be going; see, my betrayer is at hand.”</a:t>
            </a:r>
            <a:endParaRPr lang="en-US" sz="24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311949" y="419113"/>
            <a:ext cx="8456041" cy="4093428"/>
          </a:xfrm>
          <a:prstGeom prst="rect">
            <a:avLst/>
          </a:prstGeom>
        </p:spPr>
        <p:txBody>
          <a:bodyPr wrap="square">
            <a:spAutoFit/>
          </a:bodyPr>
          <a:lstStyle/>
          <a:p>
            <a:r>
              <a:rPr lang="en-US" sz="2000" b="1" dirty="0"/>
              <a:t>Matthew 25:1-10 </a:t>
            </a:r>
            <a:endParaRPr lang="en-US" sz="2000" b="1" dirty="0" smtClean="0"/>
          </a:p>
          <a:p>
            <a:r>
              <a:rPr lang="en-US" sz="2000" dirty="0" smtClean="0"/>
              <a:t>“</a:t>
            </a:r>
            <a:r>
              <a:rPr lang="en-US" sz="2000" dirty="0"/>
              <a:t>At that time the kingdom of heaven will be like ten virgins who took their lamps and went out to meet the bridegroom. </a:t>
            </a:r>
            <a:r>
              <a:rPr lang="en-US" sz="2000" baseline="30000" dirty="0"/>
              <a:t>2 </a:t>
            </a:r>
            <a:r>
              <a:rPr lang="en-US" sz="2000" dirty="0"/>
              <a:t>Five of them were foolish and five were wise. </a:t>
            </a:r>
            <a:r>
              <a:rPr lang="en-US" sz="2000" baseline="30000" dirty="0"/>
              <a:t>3 </a:t>
            </a:r>
            <a:r>
              <a:rPr lang="en-US" sz="2000" dirty="0"/>
              <a:t>The foolish ones took their lamps but did not take any oil with them. </a:t>
            </a:r>
            <a:r>
              <a:rPr lang="en-US" sz="2000" baseline="30000" dirty="0"/>
              <a:t>4 </a:t>
            </a:r>
            <a:r>
              <a:rPr lang="en-US" sz="2000" dirty="0"/>
              <a:t>The wise ones, however, took oil in jars along with their lamps. </a:t>
            </a:r>
            <a:r>
              <a:rPr lang="en-US" sz="2000" baseline="30000" dirty="0"/>
              <a:t>5 </a:t>
            </a:r>
            <a:r>
              <a:rPr lang="en-US" sz="2000" dirty="0"/>
              <a:t>The bridegroom was a long time in coming, and they all became drowsy and fell asleep.</a:t>
            </a:r>
            <a:r>
              <a:rPr lang="en-US" sz="2000" baseline="30000" dirty="0"/>
              <a:t>6 </a:t>
            </a:r>
            <a:r>
              <a:rPr lang="en-US" sz="2000" dirty="0"/>
              <a:t>“At midnight the cry rang out: ‘Here’s the bridegroom! Come out to meet him!’</a:t>
            </a:r>
            <a:r>
              <a:rPr lang="en-US" sz="2000" baseline="30000" dirty="0"/>
              <a:t>7 </a:t>
            </a:r>
            <a:r>
              <a:rPr lang="en-US" sz="2000" dirty="0"/>
              <a:t>“Then all the virgins woke up and trimmed their lamps. </a:t>
            </a:r>
            <a:r>
              <a:rPr lang="en-US" sz="2000" baseline="30000" dirty="0"/>
              <a:t>8 </a:t>
            </a:r>
            <a:r>
              <a:rPr lang="en-US" sz="2000" dirty="0"/>
              <a:t>The foolish ones said to the wise, ‘Give us some of your oil; our lamps are going out.’</a:t>
            </a:r>
            <a:r>
              <a:rPr lang="en-US" sz="2000" baseline="30000" dirty="0"/>
              <a:t>9 </a:t>
            </a:r>
            <a:r>
              <a:rPr lang="en-US" sz="2000" dirty="0"/>
              <a:t>“‘No,’ they replied, ‘there may not be enough for both us and you. Instead, go to those who sell oil and buy some for yourselves.’</a:t>
            </a:r>
            <a:r>
              <a:rPr lang="en-US" sz="2000" baseline="30000" dirty="0"/>
              <a:t>10 </a:t>
            </a:r>
            <a:r>
              <a:rPr lang="en-US" sz="2000" dirty="0"/>
              <a:t>“But while they were on their way to buy the oil, the bridegroom arrived. The virgins who were ready went in with him to the wedding banquet. </a:t>
            </a:r>
            <a:r>
              <a:rPr lang="en-US" sz="2000" b="1" dirty="0"/>
              <a:t>And the door was shut.</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063" y="401009"/>
            <a:ext cx="8188657" cy="4247317"/>
          </a:xfrm>
          <a:prstGeom prst="rect">
            <a:avLst/>
          </a:prstGeom>
        </p:spPr>
        <p:txBody>
          <a:bodyPr wrap="square">
            <a:spAutoFit/>
          </a:bodyPr>
          <a:lstStyle/>
          <a:p>
            <a:r>
              <a:rPr lang="en-US" sz="5400" b="1" dirty="0"/>
              <a:t>Hebrews 2:1 </a:t>
            </a:r>
            <a:endParaRPr lang="en-US" sz="5400" b="1" dirty="0" smtClean="0"/>
          </a:p>
          <a:p>
            <a:r>
              <a:rPr lang="en-US" sz="5400" dirty="0" smtClean="0"/>
              <a:t>Therefore </a:t>
            </a:r>
            <a:r>
              <a:rPr lang="en-US" sz="5400" dirty="0"/>
              <a:t>we must pay much closer attention to what we have heard, lest we drift away from it.</a:t>
            </a:r>
            <a:endParaRPr lang="en-US" sz="54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278526" y="300757"/>
            <a:ext cx="8536318" cy="3785652"/>
          </a:xfrm>
          <a:prstGeom prst="rect">
            <a:avLst/>
          </a:prstGeom>
        </p:spPr>
        <p:txBody>
          <a:bodyPr wrap="square">
            <a:spAutoFit/>
          </a:bodyPr>
          <a:lstStyle/>
          <a:p>
            <a:r>
              <a:rPr lang="en-US" sz="2400" dirty="0"/>
              <a:t>Mark 13:28-33 </a:t>
            </a:r>
            <a:r>
              <a:rPr lang="en-US" sz="2400" baseline="30000" dirty="0"/>
              <a:t> </a:t>
            </a:r>
            <a:endParaRPr lang="en-US" sz="2400" baseline="30000" dirty="0" smtClean="0"/>
          </a:p>
          <a:p>
            <a:r>
              <a:rPr lang="en-US" sz="2400" dirty="0" smtClean="0"/>
              <a:t>“</a:t>
            </a:r>
            <a:r>
              <a:rPr lang="en-US" sz="2400" dirty="0"/>
              <a:t>From the fig tree learn its lesson: as soon as its branch becomes tender and puts out its leaves, you know that summer is near. </a:t>
            </a:r>
            <a:r>
              <a:rPr lang="en-US" sz="2400" baseline="30000" dirty="0"/>
              <a:t>29 </a:t>
            </a:r>
            <a:r>
              <a:rPr lang="en-US" sz="2400" dirty="0"/>
              <a:t>So also, when you see these things taking place, you know that he is near, at the very gates. </a:t>
            </a:r>
            <a:r>
              <a:rPr lang="en-US" sz="2400" baseline="30000" dirty="0"/>
              <a:t>30 </a:t>
            </a:r>
            <a:r>
              <a:rPr lang="en-US" sz="2400" dirty="0"/>
              <a:t>Truly, I say to you, this generation will not pass away until all these things take place. </a:t>
            </a:r>
            <a:r>
              <a:rPr lang="en-US" sz="2400" baseline="30000" dirty="0"/>
              <a:t>31 </a:t>
            </a:r>
            <a:r>
              <a:rPr lang="en-US" sz="2400" dirty="0"/>
              <a:t>Heaven and earth will pass away, but my words will not pass away.</a:t>
            </a:r>
            <a:r>
              <a:rPr lang="en-US" sz="2400" baseline="30000" dirty="0"/>
              <a:t>32 </a:t>
            </a:r>
            <a:r>
              <a:rPr lang="en-US" sz="2400" dirty="0"/>
              <a:t>“But concerning that day or that hour, no one knows, not even the angels in heaven, nor the Son, but only the Father. </a:t>
            </a:r>
            <a:r>
              <a:rPr lang="en-US" sz="2400" baseline="30000" dirty="0"/>
              <a:t>33 </a:t>
            </a:r>
            <a:r>
              <a:rPr lang="en-US" sz="2400" dirty="0"/>
              <a:t>Be on guard, keep awake. For you do not know when the time will come.</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474" y="445566"/>
            <a:ext cx="7887849" cy="4401205"/>
          </a:xfrm>
          <a:prstGeom prst="rect">
            <a:avLst/>
          </a:prstGeom>
        </p:spPr>
        <p:txBody>
          <a:bodyPr wrap="square">
            <a:spAutoFit/>
          </a:bodyPr>
          <a:lstStyle/>
          <a:p>
            <a:r>
              <a:rPr lang="en-US" sz="4000" b="1" dirty="0"/>
              <a:t>2 Peter 1:19 </a:t>
            </a:r>
            <a:r>
              <a:rPr lang="en-US" sz="4000" b="1" baseline="30000" dirty="0"/>
              <a:t> </a:t>
            </a:r>
            <a:endParaRPr lang="en-US" sz="4000" b="1" baseline="30000" dirty="0" smtClean="0"/>
          </a:p>
          <a:p>
            <a:r>
              <a:rPr lang="en-US" sz="4000" dirty="0" smtClean="0"/>
              <a:t>And</a:t>
            </a:r>
            <a:r>
              <a:rPr lang="en-US" sz="4000" dirty="0"/>
              <a:t> we have the prophetic word more fully confirmed, to which you will do well to pay attention as to a lamp shining in a dark place, until the day dawns and the morning star rises in your hearts,</a:t>
            </a:r>
            <a:r>
              <a:rPr lang="en-US" sz="4000" dirty="0"/>
              <a:t>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17905</TotalTime>
  <Words>103</Words>
  <Application>Microsoft Macintosh PowerPoint</Application>
  <PresentationFormat>On-screen Show (16:9)</PresentationFormat>
  <Paragraphs>47</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731</cp:revision>
  <dcterms:created xsi:type="dcterms:W3CDTF">2016-08-27T22:55:59Z</dcterms:created>
  <dcterms:modified xsi:type="dcterms:W3CDTF">2019-09-21T18:14:37Z</dcterms:modified>
</cp:coreProperties>
</file>