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410" r:id="rId3"/>
    <p:sldId id="397" r:id="rId4"/>
    <p:sldId id="398" r:id="rId5"/>
    <p:sldId id="354" r:id="rId6"/>
    <p:sldId id="335" r:id="rId7"/>
    <p:sldId id="369" r:id="rId8"/>
    <p:sldId id="345" r:id="rId9"/>
    <p:sldId id="305" r:id="rId10"/>
    <p:sldId id="399" r:id="rId11"/>
    <p:sldId id="385" r:id="rId12"/>
    <p:sldId id="400" r:id="rId13"/>
    <p:sldId id="401" r:id="rId14"/>
    <p:sldId id="402" r:id="rId15"/>
    <p:sldId id="405" r:id="rId16"/>
    <p:sldId id="406" r:id="rId17"/>
    <p:sldId id="411" r:id="rId18"/>
    <p:sldId id="380"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2" d="100"/>
          <a:sy n="142" d="100"/>
        </p:scale>
        <p:origin x="-104" y="-18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6/22/19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6/22/19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3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699" y="457762"/>
            <a:ext cx="8299921" cy="3785652"/>
          </a:xfrm>
          <a:prstGeom prst="rect">
            <a:avLst/>
          </a:prstGeom>
        </p:spPr>
        <p:txBody>
          <a:bodyPr wrap="square">
            <a:spAutoFit/>
          </a:bodyPr>
          <a:lstStyle/>
          <a:p>
            <a:r>
              <a:rPr lang="en-US" sz="2000" b="1" baseline="30000" dirty="0"/>
              <a:t>24 </a:t>
            </a:r>
            <a:r>
              <a:rPr lang="en-US" sz="2000" dirty="0"/>
              <a:t>Then King Nebuchadnezzar was astonished and rose up in haste. He declared to his counselors, “Did we not cast three men bound into the fire?” They answered and said to the king, “True, O king.”</a:t>
            </a:r>
            <a:r>
              <a:rPr lang="en-US" sz="2000" b="1" baseline="30000" dirty="0"/>
              <a:t>25 </a:t>
            </a:r>
            <a:r>
              <a:rPr lang="en-US" sz="2000" dirty="0"/>
              <a:t>He answered and said, “But I see four men unbound, walking in the midst of the fire, and they are not hurt; and the appearance of the fourth is like a son of the gods.” </a:t>
            </a:r>
            <a:r>
              <a:rPr lang="en-US" sz="2000" b="1" baseline="30000" dirty="0"/>
              <a:t>26 </a:t>
            </a:r>
            <a:r>
              <a:rPr lang="en-US" sz="2000" dirty="0"/>
              <a:t>Then Nebuchadnezzar came near to the door of the burning fiery furnace; he declared, “Shadrach, Meshach, and Abednego, servants of the Most High God, come out, and come here!” Then Shadrach, Meshach, and Abednego came out from the fire. </a:t>
            </a:r>
            <a:r>
              <a:rPr lang="en-US" sz="2000" b="1" baseline="30000" dirty="0"/>
              <a:t>27 </a:t>
            </a:r>
            <a:r>
              <a:rPr lang="en-US" sz="2000" dirty="0"/>
              <a:t>And the satraps, the prefects, the governors, and the king's counselors gathered together and saw that the fire had not had any power over the bodies of those men. The hair of their heads was not singed, their cloaks were not harmed, and no smell of fire had come upon them.</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577" y="429278"/>
            <a:ext cx="8058436" cy="4524316"/>
          </a:xfrm>
          <a:prstGeom prst="rect">
            <a:avLst/>
          </a:prstGeom>
        </p:spPr>
        <p:txBody>
          <a:bodyPr wrap="square">
            <a:spAutoFit/>
          </a:bodyPr>
          <a:lstStyle/>
          <a:p>
            <a:r>
              <a:rPr lang="en-US" sz="3600" b="1" dirty="0"/>
              <a:t>2 Corinthians 4:8-10 </a:t>
            </a:r>
            <a:endParaRPr lang="en-US" sz="3600" b="1" dirty="0" smtClean="0"/>
          </a:p>
          <a:p>
            <a:r>
              <a:rPr lang="en-US" sz="3600" dirty="0" smtClean="0"/>
              <a:t>We </a:t>
            </a:r>
            <a:r>
              <a:rPr lang="en-US" sz="3600" dirty="0"/>
              <a:t>are afflicted in every way, but not crushed; perplexed, but not driven to despair; </a:t>
            </a:r>
            <a:r>
              <a:rPr lang="en-US" sz="3600" baseline="30000" dirty="0"/>
              <a:t>9 </a:t>
            </a:r>
            <a:r>
              <a:rPr lang="en-US" sz="3600" dirty="0"/>
              <a:t>persecuted, but </a:t>
            </a:r>
            <a:r>
              <a:rPr lang="en-US" sz="3600" dirty="0" smtClean="0"/>
              <a:t>not forsaken</a:t>
            </a:r>
            <a:r>
              <a:rPr lang="en-US" sz="3600" dirty="0"/>
              <a:t>; struck down, but not destroyed; </a:t>
            </a:r>
            <a:r>
              <a:rPr lang="en-US" sz="3600" baseline="30000" dirty="0"/>
              <a:t>10 </a:t>
            </a:r>
            <a:r>
              <a:rPr lang="en-US" sz="3600" dirty="0"/>
              <a:t>always carrying in the body the death of Jesus, so that the life of Jesus may also be manifested in our bodies.</a:t>
            </a:r>
            <a:endParaRPr lang="en-US" sz="36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59" y="688632"/>
            <a:ext cx="7888503" cy="3046988"/>
          </a:xfrm>
          <a:prstGeom prst="rect">
            <a:avLst/>
          </a:prstGeom>
        </p:spPr>
        <p:txBody>
          <a:bodyPr wrap="square">
            <a:spAutoFit/>
          </a:bodyPr>
          <a:lstStyle/>
          <a:p>
            <a:r>
              <a:rPr lang="en-US" sz="4800" b="1" dirty="0"/>
              <a:t>Proverbs 18:10 </a:t>
            </a:r>
            <a:endParaRPr lang="en-US" sz="4800" b="1" dirty="0" smtClean="0"/>
          </a:p>
          <a:p>
            <a:r>
              <a:rPr lang="en-US" sz="4800" dirty="0" smtClean="0"/>
              <a:t>The </a:t>
            </a:r>
            <a:r>
              <a:rPr lang="en-US" sz="4800" dirty="0"/>
              <a:t>name of the Lord is a strong tower; the righteous man runs into it and is safe.</a:t>
            </a:r>
            <a:endParaRPr lang="en-US" sz="48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633" y="509768"/>
            <a:ext cx="7960054" cy="3539430"/>
          </a:xfrm>
          <a:prstGeom prst="rect">
            <a:avLst/>
          </a:prstGeom>
        </p:spPr>
        <p:txBody>
          <a:bodyPr wrap="square">
            <a:spAutoFit/>
          </a:bodyPr>
          <a:lstStyle/>
          <a:p>
            <a:r>
              <a:rPr lang="en-US" sz="3200" b="1" dirty="0"/>
              <a:t>Psalm 61:2-4 </a:t>
            </a:r>
            <a:endParaRPr lang="en-US" sz="3200" b="1" dirty="0" smtClean="0"/>
          </a:p>
          <a:p>
            <a:r>
              <a:rPr lang="en-US" sz="3200" dirty="0" smtClean="0"/>
              <a:t>from </a:t>
            </a:r>
            <a:r>
              <a:rPr lang="en-US" sz="3200" dirty="0"/>
              <a:t>the end of the earth I call to you when my heart is faint. Lead me to the rock that is higher than I, </a:t>
            </a:r>
            <a:r>
              <a:rPr lang="en-US" sz="3200" baseline="30000" dirty="0"/>
              <a:t>3 </a:t>
            </a:r>
            <a:r>
              <a:rPr lang="en-US" sz="3200" dirty="0"/>
              <a:t>for you have been my refuge</a:t>
            </a:r>
            <a:r>
              <a:rPr lang="en-US" sz="3200" dirty="0" smtClean="0"/>
              <a:t>, a </a:t>
            </a:r>
            <a:r>
              <a:rPr lang="en-US" sz="3200" dirty="0"/>
              <a:t>strong tower against the enemy. </a:t>
            </a:r>
            <a:r>
              <a:rPr lang="en-US" sz="3200" baseline="30000" dirty="0"/>
              <a:t>4 </a:t>
            </a:r>
            <a:r>
              <a:rPr lang="en-US" sz="3200" dirty="0"/>
              <a:t>Let me dwell in your tent forever! Let me take refuge under the shelter of your wings!</a:t>
            </a:r>
            <a:endParaRPr lang="en-US" sz="3200" b="1" dirty="0"/>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239" y="590256"/>
            <a:ext cx="7852727" cy="3170099"/>
          </a:xfrm>
          <a:prstGeom prst="rect">
            <a:avLst/>
          </a:prstGeom>
        </p:spPr>
        <p:txBody>
          <a:bodyPr wrap="square">
            <a:spAutoFit/>
          </a:bodyPr>
          <a:lstStyle/>
          <a:p>
            <a:r>
              <a:rPr lang="en-US" sz="4000" b="1" dirty="0"/>
              <a:t>Hebrews 4:16 </a:t>
            </a:r>
            <a:endParaRPr lang="en-US" sz="4000" b="1" dirty="0" smtClean="0"/>
          </a:p>
          <a:p>
            <a:r>
              <a:rPr lang="en-US" sz="4000" dirty="0" smtClean="0"/>
              <a:t>Let </a:t>
            </a:r>
            <a:r>
              <a:rPr lang="en-US" sz="4000" dirty="0"/>
              <a:t>us then with confidence draw near to the throne of grace, that we may receive mercy and find grace to help in time of need.</a:t>
            </a:r>
            <a:endParaRPr lang="en-US" sz="4000" b="1" dirty="0"/>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95" y="402447"/>
            <a:ext cx="8004773" cy="3970318"/>
          </a:xfrm>
          <a:prstGeom prst="rect">
            <a:avLst/>
          </a:prstGeom>
        </p:spPr>
        <p:txBody>
          <a:bodyPr wrap="square">
            <a:spAutoFit/>
          </a:bodyPr>
          <a:lstStyle/>
          <a:p>
            <a:r>
              <a:rPr lang="en-US" sz="3600" b="1" dirty="0"/>
              <a:t>Romans 8:38-39 </a:t>
            </a:r>
            <a:endParaRPr lang="en-US" sz="3600" b="1" dirty="0" smtClean="0"/>
          </a:p>
          <a:p>
            <a:r>
              <a:rPr lang="en-US" sz="3600" dirty="0" smtClean="0"/>
              <a:t>For </a:t>
            </a:r>
            <a:r>
              <a:rPr lang="en-US" sz="3600" dirty="0"/>
              <a:t>I am sure that neither death nor life, nor angels nor rulers, nor things present nor things to come, nor powers, </a:t>
            </a:r>
            <a:r>
              <a:rPr lang="en-US" sz="3600" baseline="30000" dirty="0"/>
              <a:t>39 </a:t>
            </a:r>
            <a:r>
              <a:rPr lang="en-US" sz="3600" dirty="0"/>
              <a:t>nor height nor depth, nor anything else in all creation, will be able to separate us from the love of God in Christ Jesus our Lord.</a:t>
            </a:r>
            <a:endParaRPr lang="en-US" sz="3600" b="1" dirty="0"/>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791" y="599199"/>
            <a:ext cx="7852727" cy="3046988"/>
          </a:xfrm>
          <a:prstGeom prst="rect">
            <a:avLst/>
          </a:prstGeom>
        </p:spPr>
        <p:txBody>
          <a:bodyPr wrap="square">
            <a:spAutoFit/>
          </a:bodyPr>
          <a:lstStyle/>
          <a:p>
            <a:r>
              <a:rPr lang="en-US" sz="3200" b="1" dirty="0"/>
              <a:t>Proverbs 3:5-7 </a:t>
            </a:r>
            <a:endParaRPr lang="en-US" sz="3200" b="1" dirty="0" smtClean="0"/>
          </a:p>
          <a:p>
            <a:r>
              <a:rPr lang="en-US" sz="3200" dirty="0" smtClean="0"/>
              <a:t>Trust </a:t>
            </a:r>
            <a:r>
              <a:rPr lang="en-US" sz="3200" dirty="0"/>
              <a:t>in the Lord with all your heart, and do not lean on your own understanding</a:t>
            </a:r>
            <a:r>
              <a:rPr lang="en-US" sz="3200" dirty="0" smtClean="0"/>
              <a:t>.</a:t>
            </a:r>
            <a:r>
              <a:rPr lang="en-US" sz="3200" baseline="30000" dirty="0" smtClean="0"/>
              <a:t>6</a:t>
            </a:r>
            <a:r>
              <a:rPr lang="en-US" sz="3200" baseline="30000" dirty="0"/>
              <a:t> </a:t>
            </a:r>
            <a:r>
              <a:rPr lang="en-US" sz="3200" dirty="0"/>
              <a:t>In all </a:t>
            </a:r>
            <a:r>
              <a:rPr lang="en-US" sz="3200" dirty="0" smtClean="0"/>
              <a:t>your ways</a:t>
            </a:r>
            <a:r>
              <a:rPr lang="en-US" sz="3200" dirty="0"/>
              <a:t> </a:t>
            </a:r>
            <a:r>
              <a:rPr lang="en-US" sz="3200" dirty="0" smtClean="0"/>
              <a:t>acknowledge </a:t>
            </a:r>
            <a:r>
              <a:rPr lang="en-US" sz="3200" dirty="0"/>
              <a:t>him, and he will make straight your paths. </a:t>
            </a:r>
            <a:r>
              <a:rPr lang="en-US" sz="3200" baseline="30000" dirty="0"/>
              <a:t>7 </a:t>
            </a:r>
            <a:r>
              <a:rPr lang="en-US" sz="3200" dirty="0"/>
              <a:t>Be not wise in your own eyes; fear the Lord, and turn away from evil.</a:t>
            </a:r>
            <a:endParaRPr lang="en-US" sz="3200" b="1" dirty="0"/>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118" y="491881"/>
            <a:ext cx="7790120" cy="3416320"/>
          </a:xfrm>
          <a:prstGeom prst="rect">
            <a:avLst/>
          </a:prstGeom>
        </p:spPr>
        <p:txBody>
          <a:bodyPr wrap="square">
            <a:spAutoFit/>
          </a:bodyPr>
          <a:lstStyle/>
          <a:p>
            <a:r>
              <a:rPr lang="en-US" sz="5400" b="1" dirty="0"/>
              <a:t>Proverbs 3:8 </a:t>
            </a:r>
            <a:endParaRPr lang="en-US" sz="5400" b="1" dirty="0" smtClean="0"/>
          </a:p>
          <a:p>
            <a:r>
              <a:rPr lang="en-US" sz="5400" dirty="0" smtClean="0"/>
              <a:t>It </a:t>
            </a:r>
            <a:r>
              <a:rPr lang="en-US" sz="5400" dirty="0"/>
              <a:t>will be healing to your flesh and refreshment</a:t>
            </a:r>
            <a:r>
              <a:rPr lang="en-US" sz="5400" baseline="30000" dirty="0"/>
              <a:t> </a:t>
            </a:r>
            <a:r>
              <a:rPr lang="en-US" sz="5400" dirty="0"/>
              <a:t>to your bones.</a:t>
            </a:r>
            <a:endParaRPr lang="en-US" sz="5400" b="1" dirty="0"/>
          </a:p>
        </p:txBody>
      </p:sp>
    </p:spTree>
    <p:extLst>
      <p:ext uri="{BB962C8B-B14F-4D97-AF65-F5344CB8AC3E}">
        <p14:creationId xmlns:p14="http://schemas.microsoft.com/office/powerpoint/2010/main" val="229689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4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“Jesus Teaches Kingdom Living” </a:t>
            </a:r>
            <a:endParaRPr lang="en-US" sz="4400" b="1" dirty="0">
              <a:solidFill>
                <a:schemeClr val="bg1"/>
              </a:solidFill>
              <a:latin typeface="Baskerville Old Face"/>
              <a:cs typeface="Baskerville Old Face"/>
            </a:endParaRPr>
          </a:p>
        </p:txBody>
      </p:sp>
      <p:pic>
        <p:nvPicPr>
          <p:cNvPr id="9" name="Picture 8"/>
          <p:cNvPicPr>
            <a:picLocks noChangeAspect="1"/>
          </p:cNvPicPr>
          <p:nvPr/>
        </p:nvPicPr>
        <p:blipFill>
          <a:blip r:embed="rId2"/>
          <a:stretch>
            <a:fillRect/>
          </a:stretch>
        </p:blipFill>
        <p:spPr>
          <a:xfrm>
            <a:off x="760230" y="-11922"/>
            <a:ext cx="7647017" cy="5181050"/>
          </a:xfrm>
          <a:prstGeom prst="rect">
            <a:avLst/>
          </a:prstGeom>
        </p:spPr>
      </p:pic>
      <p:sp>
        <p:nvSpPr>
          <p:cNvPr id="10" name="TextBox 9"/>
          <p:cNvSpPr txBox="1"/>
          <p:nvPr/>
        </p:nvSpPr>
        <p:spPr>
          <a:xfrm>
            <a:off x="2906761" y="1028476"/>
            <a:ext cx="3192966" cy="830997"/>
          </a:xfrm>
          <a:prstGeom prst="rect">
            <a:avLst/>
          </a:prstGeom>
          <a:noFill/>
        </p:spPr>
        <p:txBody>
          <a:bodyPr wrap="square" rtlCol="0">
            <a:spAutoFit/>
          </a:bodyPr>
          <a:lstStyle/>
          <a:p>
            <a:pPr algn="ctr"/>
            <a:r>
              <a:rPr lang="en-US" sz="4800" dirty="0" smtClean="0">
                <a:latin typeface="Chalkduster"/>
                <a:cs typeface="Chalkduster"/>
              </a:rPr>
              <a:t>OUR</a:t>
            </a:r>
            <a:endParaRPr lang="en-US" sz="4800" dirty="0">
              <a:latin typeface="Chalkduster"/>
              <a:cs typeface="Chalkduster"/>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475" y="500823"/>
            <a:ext cx="8264145" cy="4462760"/>
          </a:xfrm>
          <a:prstGeom prst="rect">
            <a:avLst/>
          </a:prstGeom>
        </p:spPr>
        <p:txBody>
          <a:bodyPr wrap="square">
            <a:spAutoFit/>
          </a:bodyPr>
          <a:lstStyle/>
          <a:p>
            <a:r>
              <a:rPr lang="en-US" sz="4000" b="1" dirty="0"/>
              <a:t>Psalm 91:1-2</a:t>
            </a:r>
            <a:r>
              <a:rPr lang="en-US" sz="4000" dirty="0"/>
              <a:t> </a:t>
            </a:r>
            <a:endParaRPr lang="en-US" sz="4000" dirty="0" smtClean="0"/>
          </a:p>
          <a:p>
            <a:r>
              <a:rPr lang="en-US" sz="4000" dirty="0" smtClean="0"/>
              <a:t>He </a:t>
            </a:r>
            <a:r>
              <a:rPr lang="en-US" sz="4000" dirty="0"/>
              <a:t>who dwells in the shelter of the Most High will abide in the shadow of the Almighty.</a:t>
            </a:r>
            <a:r>
              <a:rPr lang="en-US" sz="4000" b="1" baseline="30000" dirty="0"/>
              <a:t>2 </a:t>
            </a:r>
            <a:r>
              <a:rPr lang="en-US" sz="4000" dirty="0"/>
              <a:t>I will say to the Lord, “My refuge and my fortress, my God, in whom I trust.”</a:t>
            </a:r>
          </a:p>
          <a:p>
            <a:r>
              <a:rPr lang="en-US" sz="4400" dirty="0"/>
              <a:t> </a:t>
            </a:r>
            <a:endParaRPr lang="en-US" sz="4400" b="1"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96" y="465050"/>
            <a:ext cx="8085268" cy="4154983"/>
          </a:xfrm>
          <a:prstGeom prst="rect">
            <a:avLst/>
          </a:prstGeom>
        </p:spPr>
        <p:txBody>
          <a:bodyPr wrap="square">
            <a:spAutoFit/>
          </a:bodyPr>
          <a:lstStyle/>
          <a:p>
            <a:r>
              <a:rPr lang="en-US" sz="4400" b="1" dirty="0"/>
              <a:t>Psalm 18:2 </a:t>
            </a:r>
            <a:endParaRPr lang="en-US" sz="4400" b="1" dirty="0" smtClean="0"/>
          </a:p>
          <a:p>
            <a:r>
              <a:rPr lang="en-US" sz="4400" dirty="0" smtClean="0"/>
              <a:t>The</a:t>
            </a:r>
            <a:r>
              <a:rPr lang="en-US" sz="4400" dirty="0"/>
              <a:t> Lord is my rock </a:t>
            </a:r>
            <a:r>
              <a:rPr lang="en-US" sz="4400" dirty="0" smtClean="0"/>
              <a:t>and my</a:t>
            </a:r>
            <a:r>
              <a:rPr lang="en-US" sz="4400" dirty="0"/>
              <a:t> </a:t>
            </a:r>
            <a:r>
              <a:rPr lang="en-US" sz="4400" dirty="0" smtClean="0"/>
              <a:t> fortress </a:t>
            </a:r>
            <a:r>
              <a:rPr lang="en-US" sz="4400" dirty="0"/>
              <a:t>and my deliverer, </a:t>
            </a:r>
            <a:endParaRPr lang="en-US" sz="4400" dirty="0" smtClean="0"/>
          </a:p>
          <a:p>
            <a:r>
              <a:rPr lang="en-US" sz="4400" dirty="0" smtClean="0"/>
              <a:t>my </a:t>
            </a:r>
            <a:r>
              <a:rPr lang="en-US" sz="4400" dirty="0"/>
              <a:t>God, my rock, in whom I take refuge, my shield, and the horn of my salvation, my stronghold.</a:t>
            </a:r>
            <a:endParaRPr lang="en-US" sz="44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661847" y="518710"/>
            <a:ext cx="7843784" cy="4154983"/>
          </a:xfrm>
          <a:prstGeom prst="rect">
            <a:avLst/>
          </a:prstGeom>
        </p:spPr>
        <p:txBody>
          <a:bodyPr wrap="square">
            <a:spAutoFit/>
          </a:bodyPr>
          <a:lstStyle/>
          <a:p>
            <a:r>
              <a:rPr lang="en-US" sz="4400" b="1" dirty="0"/>
              <a:t>Isaiah 12:2 </a:t>
            </a:r>
            <a:endParaRPr lang="en-US" sz="4400" b="1" dirty="0" smtClean="0"/>
          </a:p>
          <a:p>
            <a:r>
              <a:rPr lang="en-US" sz="4400" dirty="0" smtClean="0"/>
              <a:t>“</a:t>
            </a:r>
            <a:r>
              <a:rPr lang="en-US" sz="4400" dirty="0"/>
              <a:t>Behold, God is my salvation</a:t>
            </a:r>
            <a:r>
              <a:rPr lang="en-US" sz="4400" dirty="0" smtClean="0"/>
              <a:t>;</a:t>
            </a:r>
          </a:p>
          <a:p>
            <a:r>
              <a:rPr lang="en-US" sz="4400" dirty="0"/>
              <a:t> I will trust, and will not be afraid</a:t>
            </a:r>
            <a:r>
              <a:rPr lang="en-US" sz="4400" dirty="0" smtClean="0"/>
              <a:t>; for</a:t>
            </a:r>
            <a:r>
              <a:rPr lang="en-US" sz="4400" dirty="0"/>
              <a:t> the Lord God is my strength and my song, and he has become my salvation.”</a:t>
            </a:r>
            <a:endParaRPr lang="en-US" sz="44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903" y="563426"/>
            <a:ext cx="7861671" cy="3785652"/>
          </a:xfrm>
          <a:prstGeom prst="rect">
            <a:avLst/>
          </a:prstGeom>
        </p:spPr>
        <p:txBody>
          <a:bodyPr wrap="square">
            <a:spAutoFit/>
          </a:bodyPr>
          <a:lstStyle/>
          <a:p>
            <a:r>
              <a:rPr lang="en-US" sz="4000" b="1" dirty="0"/>
              <a:t>Isaiah 26:3-4 </a:t>
            </a:r>
            <a:endParaRPr lang="en-US" sz="4000" b="1" dirty="0" smtClean="0"/>
          </a:p>
          <a:p>
            <a:r>
              <a:rPr lang="en-US" sz="4000" dirty="0" smtClean="0"/>
              <a:t>You </a:t>
            </a:r>
            <a:r>
              <a:rPr lang="en-US" sz="4000" dirty="0"/>
              <a:t>keep him in perfect peace whose mind is stayed on you, because he trusts in you</a:t>
            </a:r>
            <a:r>
              <a:rPr lang="en-US" sz="4000" dirty="0" smtClean="0"/>
              <a:t>.</a:t>
            </a:r>
          </a:p>
          <a:p>
            <a:r>
              <a:rPr lang="en-US" sz="4000" baseline="30000" dirty="0" smtClean="0"/>
              <a:t>4</a:t>
            </a:r>
            <a:r>
              <a:rPr lang="en-US" sz="4000" baseline="30000" dirty="0"/>
              <a:t> </a:t>
            </a:r>
            <a:r>
              <a:rPr lang="en-US" sz="4000" dirty="0"/>
              <a:t>Trust in the Lord forever, for the Lord God is an everlasting rock.</a:t>
            </a:r>
            <a:endParaRPr lang="en-US" sz="4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509801" y="375618"/>
            <a:ext cx="8147875" cy="4524315"/>
          </a:xfrm>
          <a:prstGeom prst="rect">
            <a:avLst/>
          </a:prstGeom>
        </p:spPr>
        <p:txBody>
          <a:bodyPr wrap="square">
            <a:spAutoFit/>
          </a:bodyPr>
          <a:lstStyle/>
          <a:p>
            <a:r>
              <a:rPr lang="en-US" sz="3200" b="1" dirty="0"/>
              <a:t>Psalm 91:3-6</a:t>
            </a:r>
            <a:r>
              <a:rPr lang="en-US" sz="3200" b="1" baseline="30000" dirty="0"/>
              <a:t> </a:t>
            </a:r>
            <a:endParaRPr lang="en-US" sz="3200" b="1" baseline="30000" dirty="0" smtClean="0"/>
          </a:p>
          <a:p>
            <a:r>
              <a:rPr lang="en-US" sz="3200" dirty="0" smtClean="0"/>
              <a:t>For </a:t>
            </a:r>
            <a:r>
              <a:rPr lang="en-US" sz="3200" dirty="0"/>
              <a:t>he will deliver you from the snare of the fowler and from the deadly pestilence.</a:t>
            </a:r>
            <a:r>
              <a:rPr lang="en-US" sz="3200" baseline="30000" dirty="0"/>
              <a:t>4 </a:t>
            </a:r>
            <a:r>
              <a:rPr lang="en-US" sz="3200" dirty="0"/>
              <a:t>He will cover you with his pinions and under his wings you will find refuge; his faithfulness is a shield and buckler.</a:t>
            </a:r>
            <a:r>
              <a:rPr lang="en-US" sz="3200" baseline="30000" dirty="0"/>
              <a:t>5 </a:t>
            </a:r>
            <a:r>
              <a:rPr lang="en-US" sz="3200" dirty="0"/>
              <a:t>You will not fear the terror of the night, nor the arrow that flies by day, </a:t>
            </a:r>
            <a:r>
              <a:rPr lang="en-US" sz="3200" baseline="30000" dirty="0"/>
              <a:t>6 </a:t>
            </a:r>
            <a:r>
              <a:rPr lang="en-US" sz="3200" dirty="0"/>
              <a:t>nor the pestilence that stalks in darkness, nor the destruction that wastes at noonday.</a:t>
            </a:r>
            <a:endParaRPr lang="en-US" sz="32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587" y="260526"/>
            <a:ext cx="8398304" cy="4524315"/>
          </a:xfrm>
          <a:prstGeom prst="rect">
            <a:avLst/>
          </a:prstGeom>
        </p:spPr>
        <p:txBody>
          <a:bodyPr wrap="square">
            <a:spAutoFit/>
          </a:bodyPr>
          <a:lstStyle/>
          <a:p>
            <a:pPr fontAlgn="base"/>
            <a:r>
              <a:rPr lang="en-US" sz="2400" b="1" dirty="0"/>
              <a:t>Daniel 3:15-27 </a:t>
            </a:r>
            <a:r>
              <a:rPr lang="en-US" sz="2400" dirty="0"/>
              <a:t>Now if you are ready when you hear the sound of the horn, pipe, lyre, trigon, harp, bagpipe, and every kind of music, to fall down and worship the image that I have made, well and good. But if you do not worship, you shall immediately be cast into a burning fiery furnace. And who is the god who will deliver you out of my hands?” </a:t>
            </a:r>
            <a:r>
              <a:rPr lang="en-US" sz="2400" b="1" baseline="30000" dirty="0"/>
              <a:t>16 </a:t>
            </a:r>
            <a:r>
              <a:rPr lang="en-US" sz="2400" dirty="0"/>
              <a:t>Shadrach, Meshach, and Abednego answered and said to the king, “O Nebuchadnezzar, we have no need to answer you in this matter. </a:t>
            </a:r>
            <a:r>
              <a:rPr lang="en-US" sz="2400" b="1" baseline="30000" dirty="0"/>
              <a:t>17 </a:t>
            </a:r>
            <a:r>
              <a:rPr lang="en-US" sz="2400" dirty="0"/>
              <a:t>If this be so, our God whom we serve is able to deliver us from the burning fiery furnace, and he will deliver us out of your hand, O king. </a:t>
            </a:r>
            <a:r>
              <a:rPr lang="en-US" sz="2400" b="1" baseline="30000" dirty="0"/>
              <a:t>18 </a:t>
            </a:r>
            <a:r>
              <a:rPr lang="en-US" sz="2400" dirty="0"/>
              <a:t>But if not, be it known to you, O king, that we will not serve your gods or worship the golden image that you have set up.”</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339867" y="283005"/>
            <a:ext cx="8443023" cy="4524315"/>
          </a:xfrm>
          <a:prstGeom prst="rect">
            <a:avLst/>
          </a:prstGeom>
        </p:spPr>
        <p:txBody>
          <a:bodyPr wrap="square">
            <a:spAutoFit/>
          </a:bodyPr>
          <a:lstStyle/>
          <a:p>
            <a:r>
              <a:rPr lang="en-US" sz="2400" b="1" baseline="30000" dirty="0"/>
              <a:t>19 </a:t>
            </a:r>
            <a:r>
              <a:rPr lang="en-US" sz="2400" dirty="0"/>
              <a:t>Then Nebuchadnezzar was filled with fury, and the expression of his face was changed against Shadrach, Meshach, and Abednego. He ordered the furnace heated seven times more than it was usually heated. </a:t>
            </a:r>
            <a:r>
              <a:rPr lang="en-US" sz="2400" b="1" baseline="30000" dirty="0"/>
              <a:t>20 </a:t>
            </a:r>
            <a:r>
              <a:rPr lang="en-US" sz="2400" dirty="0"/>
              <a:t>And he ordered some of the mighty men of his army to bind Shadrach, Meshach, and Abednego, and to cast them into the burning fiery furnace. </a:t>
            </a:r>
            <a:r>
              <a:rPr lang="en-US" sz="2400" b="1" baseline="30000" dirty="0"/>
              <a:t>21 </a:t>
            </a:r>
            <a:r>
              <a:rPr lang="en-US" sz="2400" dirty="0"/>
              <a:t>Then these men were bound in their cloaks, their tunics, their hats, and their other garments, and they were thrown into the burning fiery furnace. </a:t>
            </a:r>
            <a:r>
              <a:rPr lang="en-US" sz="2400" b="1" baseline="30000" dirty="0"/>
              <a:t>22 </a:t>
            </a:r>
            <a:r>
              <a:rPr lang="en-US" sz="2400" dirty="0"/>
              <a:t>Because the king's order was urgent and the furnace overheated, the flame of the fire killed those men who took up Shadrach, Meshach, and Abednego. </a:t>
            </a:r>
            <a:r>
              <a:rPr lang="en-US" sz="2400" b="1" baseline="30000" dirty="0"/>
              <a:t>23 </a:t>
            </a:r>
            <a:r>
              <a:rPr lang="en-US" sz="2400" dirty="0"/>
              <a:t>And these three men, Shadrach, Meshach, and Abednego, fell bound into the burning fiery furnace.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17763</TotalTime>
  <Words>101</Words>
  <Application>Microsoft Macintosh PowerPoint</Application>
  <PresentationFormat>On-screen Show (16:9)</PresentationFormat>
  <Paragraphs>39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720</cp:revision>
  <dcterms:created xsi:type="dcterms:W3CDTF">2016-08-27T22:55:59Z</dcterms:created>
  <dcterms:modified xsi:type="dcterms:W3CDTF">2019-06-22T16:40:49Z</dcterms:modified>
</cp:coreProperties>
</file>