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376" r:id="rId2"/>
    <p:sldId id="410" r:id="rId3"/>
    <p:sldId id="398" r:id="rId4"/>
    <p:sldId id="397" r:id="rId5"/>
    <p:sldId id="354" r:id="rId6"/>
    <p:sldId id="335" r:id="rId7"/>
    <p:sldId id="369" r:id="rId8"/>
    <p:sldId id="345" r:id="rId9"/>
    <p:sldId id="305" r:id="rId10"/>
    <p:sldId id="399" r:id="rId11"/>
    <p:sldId id="385" r:id="rId12"/>
    <p:sldId id="400" r:id="rId13"/>
    <p:sldId id="401" r:id="rId14"/>
    <p:sldId id="402" r:id="rId15"/>
    <p:sldId id="405" r:id="rId16"/>
    <p:sldId id="406" r:id="rId17"/>
    <p:sldId id="407" r:id="rId18"/>
    <p:sldId id="411" r:id="rId19"/>
    <p:sldId id="412" r:id="rId20"/>
    <p:sldId id="413" r:id="rId21"/>
    <p:sldId id="414" r:id="rId22"/>
    <p:sldId id="380" r:id="rId23"/>
    <p:sldId id="26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19" d="100"/>
          <a:sy n="119" d="100"/>
        </p:scale>
        <p:origin x="-96" y="-14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5/18/19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5/18/19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2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571" y="416175"/>
            <a:ext cx="8282164" cy="4154983"/>
          </a:xfrm>
          <a:prstGeom prst="rect">
            <a:avLst/>
          </a:prstGeom>
        </p:spPr>
        <p:txBody>
          <a:bodyPr wrap="square">
            <a:spAutoFit/>
          </a:bodyPr>
          <a:lstStyle/>
          <a:p>
            <a:r>
              <a:rPr lang="en-US" sz="2400" b="1" dirty="0">
                <a:latin typeface="Baskerville Old Face"/>
                <a:cs typeface="Baskerville Old Face"/>
              </a:rPr>
              <a:t>Isaiah 61:1-3 </a:t>
            </a:r>
            <a:endParaRPr lang="en-US" sz="2400" b="1" dirty="0" smtClean="0">
              <a:latin typeface="Baskerville Old Face"/>
              <a:cs typeface="Baskerville Old Face"/>
            </a:endParaRPr>
          </a:p>
          <a:p>
            <a:r>
              <a:rPr lang="en-US" sz="2400" dirty="0" smtClean="0">
                <a:latin typeface="Baskerville Old Face"/>
                <a:cs typeface="Baskerville Old Face"/>
              </a:rPr>
              <a:t>The </a:t>
            </a:r>
            <a:r>
              <a:rPr lang="en-US" sz="2400" dirty="0">
                <a:latin typeface="Baskerville Old Face"/>
                <a:cs typeface="Baskerville Old Face"/>
              </a:rPr>
              <a:t>Spirit of the Lord God is upon me, because the Lord has anointed me to bring good news to the poor; he has sent me to bind up the brokenhearted, to proclaim liberty to the captives, and the opening of the prison to those who are bound;</a:t>
            </a:r>
            <a:r>
              <a:rPr lang="en-US" sz="2400" baseline="30000" dirty="0">
                <a:latin typeface="Baskerville Old Face"/>
                <a:cs typeface="Baskerville Old Face"/>
              </a:rPr>
              <a:t>  </a:t>
            </a:r>
            <a:r>
              <a:rPr lang="en-US" sz="2400" dirty="0">
                <a:latin typeface="Baskerville Old Face"/>
                <a:cs typeface="Baskerville Old Face"/>
              </a:rPr>
              <a:t>to proclaim the year of the Lord's favor, and the day of vengeance of our God; to comfort all who mourn; </a:t>
            </a:r>
            <a:r>
              <a:rPr lang="en-US" sz="2400" baseline="30000" dirty="0">
                <a:latin typeface="Baskerville Old Face"/>
                <a:cs typeface="Baskerville Old Face"/>
              </a:rPr>
              <a:t>3 </a:t>
            </a:r>
            <a:r>
              <a:rPr lang="en-US" sz="2400" dirty="0">
                <a:latin typeface="Baskerville Old Face"/>
                <a:cs typeface="Baskerville Old Face"/>
              </a:rPr>
              <a:t>to grant to those who mourn in Zion—to give them a beautiful headdress instead of ashes, the oil of gladness instead of mourning, the garment of praise instead of a faint spirit; that they may be called oaks of righteousness, the planting of the Lord, that he may be </a:t>
            </a:r>
            <a:r>
              <a:rPr lang="en-US" sz="2400" dirty="0" smtClean="0">
                <a:latin typeface="Baskerville Old Face"/>
                <a:cs typeface="Baskerville Old Face"/>
              </a:rPr>
              <a:t>glorified.</a:t>
            </a:r>
            <a:endParaRPr lang="en-US" sz="2400" b="1" dirty="0">
              <a:latin typeface="Baskerville Old Face"/>
              <a:cs typeface="Baskerville Old Face"/>
            </a:endParaRP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916" y="416175"/>
            <a:ext cx="8314182" cy="4524315"/>
          </a:xfrm>
          <a:prstGeom prst="rect">
            <a:avLst/>
          </a:prstGeom>
        </p:spPr>
        <p:txBody>
          <a:bodyPr wrap="square">
            <a:spAutoFit/>
          </a:bodyPr>
          <a:lstStyle/>
          <a:p>
            <a:r>
              <a:rPr lang="en-US" sz="3200" b="1" dirty="0">
                <a:latin typeface="Baskerville Old Face"/>
                <a:cs typeface="Baskerville Old Face"/>
              </a:rPr>
              <a:t>Matthew 11:27-29 </a:t>
            </a:r>
            <a:r>
              <a:rPr lang="en-US" sz="3200" dirty="0">
                <a:latin typeface="Baskerville Old Face"/>
                <a:cs typeface="Baskerville Old Face"/>
              </a:rPr>
              <a:t>All things have been handed over to me by my Father, and no one knows the Son except the Father, and no one knows the Father except the Son and anyone to whom the Son chooses to reveal him. </a:t>
            </a:r>
            <a:r>
              <a:rPr lang="en-US" sz="3200" b="1" baseline="30000" dirty="0">
                <a:latin typeface="Baskerville Old Face"/>
                <a:cs typeface="Baskerville Old Face"/>
              </a:rPr>
              <a:t>28 </a:t>
            </a:r>
            <a:r>
              <a:rPr lang="en-US" sz="3200" dirty="0">
                <a:latin typeface="Baskerville Old Face"/>
                <a:cs typeface="Baskerville Old Face"/>
              </a:rPr>
              <a:t>Come to me, all who labor and are heavy laden, and I will give you rest. </a:t>
            </a:r>
            <a:r>
              <a:rPr lang="en-US" sz="3200" b="1" baseline="30000" dirty="0">
                <a:latin typeface="Baskerville Old Face"/>
                <a:cs typeface="Baskerville Old Face"/>
              </a:rPr>
              <a:t>29 </a:t>
            </a:r>
            <a:r>
              <a:rPr lang="en-US" sz="3200" dirty="0">
                <a:latin typeface="Baskerville Old Face"/>
                <a:cs typeface="Baskerville Old Face"/>
              </a:rPr>
              <a:t>Take my yoke upon you, and learn from me, for I am gentle and lowly in heart, and you will find rest for your souls.</a:t>
            </a: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972" y="458860"/>
            <a:ext cx="8068706" cy="4247317"/>
          </a:xfrm>
          <a:prstGeom prst="rect">
            <a:avLst/>
          </a:prstGeom>
        </p:spPr>
        <p:txBody>
          <a:bodyPr wrap="square">
            <a:spAutoFit/>
          </a:bodyPr>
          <a:lstStyle/>
          <a:p>
            <a:r>
              <a:rPr lang="en-US" sz="5400" b="1" dirty="0">
                <a:latin typeface="Baskerville Old Face"/>
                <a:cs typeface="Baskerville Old Face"/>
              </a:rPr>
              <a:t>Matthew 5:6</a:t>
            </a:r>
            <a:r>
              <a:rPr lang="en-US" sz="5400" b="1" baseline="30000" dirty="0">
                <a:latin typeface="Baskerville Old Face"/>
                <a:cs typeface="Baskerville Old Face"/>
              </a:rPr>
              <a:t> </a:t>
            </a:r>
            <a:endParaRPr lang="en-US" sz="5400" b="1" baseline="30000" dirty="0" smtClean="0">
              <a:latin typeface="Baskerville Old Face"/>
              <a:cs typeface="Baskerville Old Face"/>
            </a:endParaRPr>
          </a:p>
          <a:p>
            <a:r>
              <a:rPr lang="en-US" sz="5400" b="1" dirty="0" smtClean="0">
                <a:latin typeface="Baskerville Old Face"/>
                <a:cs typeface="Baskerville Old Face"/>
              </a:rPr>
              <a:t>“</a:t>
            </a:r>
            <a:r>
              <a:rPr lang="en-US" sz="5400" b="1" dirty="0">
                <a:latin typeface="Baskerville Old Face"/>
                <a:cs typeface="Baskerville Old Face"/>
              </a:rPr>
              <a:t>Blessed are those who hunger and thirst for righteousness, for they shall be satisfied</a:t>
            </a:r>
            <a:r>
              <a:rPr lang="en-US" sz="5400" dirty="0">
                <a:latin typeface="Baskerville Old Face"/>
                <a:cs typeface="Baskerville Old Face"/>
              </a:rPr>
              <a:t> </a:t>
            </a:r>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243" y="362820"/>
            <a:ext cx="8303510" cy="4360168"/>
          </a:xfrm>
          <a:prstGeom prst="rect">
            <a:avLst/>
          </a:prstGeom>
        </p:spPr>
        <p:txBody>
          <a:bodyPr wrap="square">
            <a:spAutoFit/>
          </a:bodyPr>
          <a:lstStyle/>
          <a:p>
            <a:r>
              <a:rPr lang="en-US" sz="3200" b="1" dirty="0">
                <a:latin typeface="Baskerville Old Face"/>
                <a:cs typeface="Baskerville Old Face"/>
              </a:rPr>
              <a:t>Psalm 11:7 </a:t>
            </a:r>
            <a:r>
              <a:rPr lang="en-US" sz="3200" dirty="0">
                <a:latin typeface="Baskerville Old Face"/>
                <a:cs typeface="Baskerville Old Face"/>
              </a:rPr>
              <a:t>For the Lord is righteous; he loves righteous deeds; the upright shall behold his face.</a:t>
            </a:r>
            <a:endParaRPr lang="en-US" sz="3200" b="1" dirty="0">
              <a:latin typeface="Baskerville Old Face"/>
              <a:cs typeface="Baskerville Old Face"/>
            </a:endParaRPr>
          </a:p>
          <a:p>
            <a:r>
              <a:rPr lang="en-US" sz="3200" b="1" dirty="0">
                <a:latin typeface="Baskerville Old Face"/>
                <a:cs typeface="Baskerville Old Face"/>
              </a:rPr>
              <a:t> </a:t>
            </a:r>
          </a:p>
          <a:p>
            <a:r>
              <a:rPr lang="en-US" sz="3200" b="1" dirty="0">
                <a:latin typeface="Baskerville Old Face"/>
                <a:cs typeface="Baskerville Old Face"/>
              </a:rPr>
              <a:t>Psalm 106:3 </a:t>
            </a:r>
            <a:r>
              <a:rPr lang="en-US" sz="3200" dirty="0">
                <a:latin typeface="Baskerville Old Face"/>
                <a:cs typeface="Baskerville Old Face"/>
              </a:rPr>
              <a:t>Blessed are they who observe justice, who do righteousness at all times!</a:t>
            </a:r>
            <a:endParaRPr lang="en-US" sz="3200" b="1" dirty="0">
              <a:latin typeface="Baskerville Old Face"/>
              <a:cs typeface="Baskerville Old Face"/>
            </a:endParaRPr>
          </a:p>
          <a:p>
            <a:r>
              <a:rPr lang="en-US" sz="3200" b="1" dirty="0">
                <a:latin typeface="Baskerville Old Face"/>
                <a:cs typeface="Baskerville Old Face"/>
              </a:rPr>
              <a:t> </a:t>
            </a:r>
          </a:p>
          <a:p>
            <a:r>
              <a:rPr lang="en-US" sz="3200" b="1" dirty="0">
                <a:latin typeface="Baskerville Old Face"/>
                <a:cs typeface="Baskerville Old Face"/>
              </a:rPr>
              <a:t>Proverbs 12:28</a:t>
            </a:r>
            <a:r>
              <a:rPr lang="en-US" sz="3200" b="1" baseline="30000" dirty="0">
                <a:latin typeface="Baskerville Old Face"/>
                <a:cs typeface="Baskerville Old Face"/>
              </a:rPr>
              <a:t> </a:t>
            </a:r>
            <a:r>
              <a:rPr lang="en-US" sz="3200" dirty="0">
                <a:latin typeface="Baskerville Old Face"/>
                <a:cs typeface="Baskerville Old Face"/>
              </a:rPr>
              <a:t>In the path of righteousness is life, and in its pathway there is no death.</a:t>
            </a:r>
            <a:endParaRPr lang="en-US" sz="3200" b="1" dirty="0">
              <a:latin typeface="Baskerville Old Face"/>
              <a:cs typeface="Baskerville Old Face"/>
            </a:endParaRPr>
          </a:p>
          <a:p>
            <a:pPr fontAlgn="base"/>
            <a:r>
              <a:rPr lang="en-US" sz="3200" baseline="30000" dirty="0">
                <a:latin typeface="Baskerville Old Face"/>
                <a:cs typeface="Baskerville Old Face"/>
              </a:rPr>
              <a:t> </a:t>
            </a:r>
            <a:endParaRPr lang="en-US" sz="3200" dirty="0">
              <a:latin typeface="Baskerville Old Face"/>
              <a:cs typeface="Baskerville Old Face"/>
            </a:endParaRPr>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7009" y="704298"/>
            <a:ext cx="7919286" cy="3785652"/>
          </a:xfrm>
          <a:prstGeom prst="rect">
            <a:avLst/>
          </a:prstGeom>
        </p:spPr>
        <p:txBody>
          <a:bodyPr wrap="square">
            <a:spAutoFit/>
          </a:bodyPr>
          <a:lstStyle/>
          <a:p>
            <a:pPr fontAlgn="base"/>
            <a:r>
              <a:rPr lang="en-US" sz="4000" b="1" dirty="0">
                <a:latin typeface="Baskerville Old Face"/>
                <a:cs typeface="Baskerville Old Face"/>
              </a:rPr>
              <a:t>Matthew 5:20 </a:t>
            </a:r>
            <a:endParaRPr lang="en-US" sz="4000" b="1" dirty="0" smtClean="0">
              <a:latin typeface="Baskerville Old Face"/>
              <a:cs typeface="Baskerville Old Face"/>
            </a:endParaRPr>
          </a:p>
          <a:p>
            <a:pPr fontAlgn="base"/>
            <a:r>
              <a:rPr lang="en-US" sz="4000" dirty="0" smtClean="0">
                <a:latin typeface="Baskerville Old Face"/>
                <a:cs typeface="Baskerville Old Face"/>
              </a:rPr>
              <a:t> </a:t>
            </a:r>
            <a:r>
              <a:rPr lang="en-US" sz="4000" dirty="0">
                <a:latin typeface="Baskerville Old Face"/>
                <a:cs typeface="Baskerville Old Face"/>
              </a:rPr>
              <a:t>For I tell you that unless your righteousness surpasses that of the Pharisees and the teachers of the law, you will certainly not enter the </a:t>
            </a:r>
            <a:r>
              <a:rPr lang="en-US" sz="4000" dirty="0" smtClean="0">
                <a:latin typeface="Baskerville Old Face"/>
                <a:cs typeface="Baskerville Old Face"/>
              </a:rPr>
              <a:t>Kingdom </a:t>
            </a:r>
            <a:r>
              <a:rPr lang="en-US" sz="4000" dirty="0">
                <a:latin typeface="Baskerville Old Face"/>
                <a:cs typeface="Baskerville Old Face"/>
              </a:rPr>
              <a:t>of heaven.</a:t>
            </a:r>
          </a:p>
        </p:txBody>
      </p:sp>
    </p:spTree>
    <p:extLst>
      <p:ext uri="{BB962C8B-B14F-4D97-AF65-F5344CB8AC3E}">
        <p14:creationId xmlns:p14="http://schemas.microsoft.com/office/powerpoint/2010/main" val="2572753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187" y="268036"/>
            <a:ext cx="8495622" cy="4093428"/>
          </a:xfrm>
          <a:prstGeom prst="rect">
            <a:avLst/>
          </a:prstGeom>
        </p:spPr>
        <p:txBody>
          <a:bodyPr wrap="square">
            <a:spAutoFit/>
          </a:bodyPr>
          <a:lstStyle/>
          <a:p>
            <a:r>
              <a:rPr lang="en-US" sz="2000" b="1" i="1" dirty="0"/>
              <a:t>Matthew 5:21–26</a:t>
            </a:r>
            <a:r>
              <a:rPr lang="en-US" sz="2000" dirty="0"/>
              <a:t> </a:t>
            </a:r>
            <a:endParaRPr lang="en-US" sz="2000" dirty="0" smtClean="0"/>
          </a:p>
          <a:p>
            <a:r>
              <a:rPr lang="en-US" sz="2000" i="1" dirty="0" smtClean="0">
                <a:latin typeface="Baskerville Old Face"/>
                <a:cs typeface="Baskerville Old Face"/>
              </a:rPr>
              <a:t>You </a:t>
            </a:r>
            <a:r>
              <a:rPr lang="en-US" sz="2000" i="1" dirty="0">
                <a:latin typeface="Baskerville Old Face"/>
                <a:cs typeface="Baskerville Old Face"/>
              </a:rPr>
              <a:t>have heard that it was said to the people long ago, ‘You shall not murder, and anyone who murders will be subject to judgment.’ </a:t>
            </a:r>
            <a:r>
              <a:rPr lang="en-US" sz="2000" b="1" i="1" baseline="30000" dirty="0">
                <a:latin typeface="Baskerville Old Face"/>
                <a:cs typeface="Baskerville Old Face"/>
              </a:rPr>
              <a:t>22 </a:t>
            </a:r>
            <a:r>
              <a:rPr lang="en-US" sz="2000" i="1" dirty="0">
                <a:latin typeface="Baskerville Old Face"/>
                <a:cs typeface="Baskerville Old Face"/>
              </a:rPr>
              <a:t>But I tell you that anyone who is angry with a brother or sister</a:t>
            </a:r>
            <a:r>
              <a:rPr lang="en-US" sz="2000" i="1" baseline="30000" dirty="0">
                <a:latin typeface="Baskerville Old Face"/>
                <a:cs typeface="Baskerville Old Face"/>
              </a:rPr>
              <a:t>[</a:t>
            </a:r>
            <a:r>
              <a:rPr lang="en-US" sz="2000" i="1" dirty="0">
                <a:latin typeface="Baskerville Old Face"/>
                <a:cs typeface="Baskerville Old Face"/>
              </a:rPr>
              <a:t> will be subject to judgment. Again, anyone who says to a brother or sister, ‘</a:t>
            </a:r>
            <a:r>
              <a:rPr lang="en-US" sz="2000" i="1" dirty="0" err="1">
                <a:latin typeface="Baskerville Old Face"/>
                <a:cs typeface="Baskerville Old Face"/>
              </a:rPr>
              <a:t>Raca</a:t>
            </a:r>
            <a:r>
              <a:rPr lang="en-US" sz="2000" i="1" dirty="0">
                <a:latin typeface="Baskerville Old Face"/>
                <a:cs typeface="Baskerville Old Face"/>
              </a:rPr>
              <a:t>,’ is answerable to the court. And anyone who says, ‘You fool!’ will be in danger of the fire of hell.</a:t>
            </a:r>
            <a:r>
              <a:rPr lang="en-US" sz="2000" b="1" i="1" baseline="30000" dirty="0">
                <a:latin typeface="Baskerville Old Face"/>
                <a:cs typeface="Baskerville Old Face"/>
              </a:rPr>
              <a:t>23 </a:t>
            </a:r>
            <a:r>
              <a:rPr lang="en-US" sz="2000" i="1" dirty="0">
                <a:latin typeface="Baskerville Old Face"/>
                <a:cs typeface="Baskerville Old Face"/>
              </a:rPr>
              <a:t>“Therefore, if you are offering your gift at the altar and there remember that your brother or sister has something against you,</a:t>
            </a:r>
            <a:r>
              <a:rPr lang="en-US" sz="2000" b="1" i="1" baseline="30000" dirty="0">
                <a:latin typeface="Baskerville Old Face"/>
                <a:cs typeface="Baskerville Old Face"/>
              </a:rPr>
              <a:t>24 </a:t>
            </a:r>
            <a:r>
              <a:rPr lang="en-US" sz="2000" i="1" dirty="0">
                <a:latin typeface="Baskerville Old Face"/>
                <a:cs typeface="Baskerville Old Face"/>
              </a:rPr>
              <a:t>leave your gift there in front of the altar. First go and be reconciled to them; then come and offer your gift</a:t>
            </a:r>
            <a:r>
              <a:rPr lang="en-US" sz="2000" i="1" dirty="0" smtClean="0">
                <a:latin typeface="Baskerville Old Face"/>
                <a:cs typeface="Baskerville Old Face"/>
              </a:rPr>
              <a:t>.</a:t>
            </a:r>
            <a:r>
              <a:rPr lang="en-US" sz="2000" dirty="0">
                <a:latin typeface="Baskerville Old Face"/>
                <a:cs typeface="Baskerville Old Face"/>
              </a:rPr>
              <a:t> </a:t>
            </a:r>
            <a:r>
              <a:rPr lang="en-US" sz="2000" b="1" i="1" baseline="30000" dirty="0" smtClean="0">
                <a:latin typeface="Baskerville Old Face"/>
                <a:cs typeface="Baskerville Old Face"/>
              </a:rPr>
              <a:t>25</a:t>
            </a:r>
            <a:r>
              <a:rPr lang="en-US" sz="2000" b="1" i="1" baseline="30000" dirty="0">
                <a:latin typeface="Baskerville Old Face"/>
                <a:cs typeface="Baskerville Old Face"/>
              </a:rPr>
              <a:t> </a:t>
            </a:r>
            <a:r>
              <a:rPr lang="en-US" sz="2000" i="1" dirty="0">
                <a:latin typeface="Baskerville Old Face"/>
                <a:cs typeface="Baskerville Old Face"/>
              </a:rPr>
              <a:t>“Settle matters quickly with your adversary who is taking you to court. Do it while you are still together on the way, or your adversary may hand you over to the judge, and the judge may hand you over to the officer, and you may be thrown into prison.</a:t>
            </a:r>
            <a:r>
              <a:rPr lang="en-US" sz="2000" b="1" i="1" baseline="30000" dirty="0">
                <a:latin typeface="Baskerville Old Face"/>
                <a:cs typeface="Baskerville Old Face"/>
              </a:rPr>
              <a:t>26 </a:t>
            </a:r>
            <a:r>
              <a:rPr lang="en-US" sz="2000" i="1" dirty="0">
                <a:latin typeface="Baskerville Old Face"/>
                <a:cs typeface="Baskerville Old Face"/>
              </a:rPr>
              <a:t>Truly I tell you, you will not get out until you have paid the last penny.</a:t>
            </a:r>
            <a:endParaRPr lang="en-US" sz="2000" dirty="0">
              <a:latin typeface="Baskerville Old Face"/>
              <a:cs typeface="Baskerville Old Face"/>
            </a:endParaRPr>
          </a:p>
        </p:txBody>
      </p:sp>
    </p:spTree>
    <p:extLst>
      <p:ext uri="{BB962C8B-B14F-4D97-AF65-F5344CB8AC3E}">
        <p14:creationId xmlns:p14="http://schemas.microsoft.com/office/powerpoint/2010/main" val="2820361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570" y="394833"/>
            <a:ext cx="8378219" cy="4678204"/>
          </a:xfrm>
          <a:prstGeom prst="rect">
            <a:avLst/>
          </a:prstGeom>
        </p:spPr>
        <p:txBody>
          <a:bodyPr wrap="square">
            <a:spAutoFit/>
          </a:bodyPr>
          <a:lstStyle/>
          <a:p>
            <a:r>
              <a:rPr lang="en-US" sz="2800" b="1" i="1" dirty="0">
                <a:latin typeface="Baskerville Old Face"/>
                <a:cs typeface="Baskerville Old Face"/>
              </a:rPr>
              <a:t>Matthew 5:</a:t>
            </a:r>
            <a:r>
              <a:rPr lang="en-US" sz="2800" b="1" dirty="0">
                <a:latin typeface="Baskerville Old Face"/>
                <a:cs typeface="Baskerville Old Face"/>
              </a:rPr>
              <a:t> 27–</a:t>
            </a:r>
            <a:r>
              <a:rPr lang="en-US" sz="2800" b="1" dirty="0" smtClean="0">
                <a:latin typeface="Baskerville Old Face"/>
                <a:cs typeface="Baskerville Old Face"/>
              </a:rPr>
              <a:t>30 </a:t>
            </a:r>
            <a:r>
              <a:rPr lang="en-US" sz="2800" dirty="0" smtClean="0">
                <a:latin typeface="Baskerville Old Face"/>
                <a:cs typeface="Baskerville Old Face"/>
              </a:rPr>
              <a:t>You </a:t>
            </a:r>
            <a:r>
              <a:rPr lang="en-US" sz="2800" dirty="0">
                <a:latin typeface="Baskerville Old Face"/>
                <a:cs typeface="Baskerville Old Face"/>
              </a:rPr>
              <a:t>have heard that it was said, ‘You shall not commit adultery. </a:t>
            </a:r>
            <a:r>
              <a:rPr lang="en-US" sz="2800" b="1" baseline="30000" dirty="0">
                <a:latin typeface="Baskerville Old Face"/>
                <a:cs typeface="Baskerville Old Face"/>
              </a:rPr>
              <a:t>28 </a:t>
            </a:r>
            <a:r>
              <a:rPr lang="en-US" sz="2800" dirty="0">
                <a:latin typeface="Baskerville Old Face"/>
                <a:cs typeface="Baskerville Old Face"/>
              </a:rPr>
              <a:t>But I tell you that anyone who looks at a woman lustfully has already committed adultery with her in his heart. </a:t>
            </a:r>
            <a:r>
              <a:rPr lang="en-US" sz="2800" b="1" baseline="30000" dirty="0">
                <a:latin typeface="Baskerville Old Face"/>
                <a:cs typeface="Baskerville Old Face"/>
              </a:rPr>
              <a:t>29 </a:t>
            </a:r>
            <a:r>
              <a:rPr lang="en-US" sz="2800" dirty="0">
                <a:latin typeface="Baskerville Old Face"/>
                <a:cs typeface="Baskerville Old Face"/>
              </a:rPr>
              <a:t>If your right eye causes you to stumble, gouge it out and throw it away. It is better for you to lose one part of your body than for your whole body to be thrown into hell. </a:t>
            </a:r>
            <a:r>
              <a:rPr lang="en-US" sz="2800" b="1" baseline="30000" dirty="0">
                <a:latin typeface="Baskerville Old Face"/>
                <a:cs typeface="Baskerville Old Face"/>
              </a:rPr>
              <a:t>30 </a:t>
            </a:r>
            <a:r>
              <a:rPr lang="en-US" sz="2800" dirty="0">
                <a:latin typeface="Baskerville Old Face"/>
                <a:cs typeface="Baskerville Old Face"/>
              </a:rPr>
              <a:t>And if your right hand causes you to stumble, cut it off and throw it away. It is better for you to lose one part of your body than for your whole body to go into hell.</a:t>
            </a:r>
          </a:p>
          <a:p>
            <a:r>
              <a:rPr lang="en-US" dirty="0" smtClean="0"/>
              <a:t>  </a:t>
            </a:r>
            <a:endParaRPr lang="en-US" dirty="0"/>
          </a:p>
        </p:txBody>
      </p:sp>
    </p:spTree>
    <p:extLst>
      <p:ext uri="{BB962C8B-B14F-4D97-AF65-F5344CB8AC3E}">
        <p14:creationId xmlns:p14="http://schemas.microsoft.com/office/powerpoint/2010/main" val="2233174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729" y="455604"/>
            <a:ext cx="8254677" cy="4524316"/>
          </a:xfrm>
          <a:prstGeom prst="rect">
            <a:avLst/>
          </a:prstGeom>
        </p:spPr>
        <p:txBody>
          <a:bodyPr wrap="square">
            <a:spAutoFit/>
          </a:bodyPr>
          <a:lstStyle/>
          <a:p>
            <a:r>
              <a:rPr lang="en-US" sz="3600" b="1" i="1" dirty="0">
                <a:latin typeface="Baskerville Old Face"/>
                <a:cs typeface="Baskerville Old Face"/>
              </a:rPr>
              <a:t>Matthew 5:31–</a:t>
            </a:r>
            <a:r>
              <a:rPr lang="en-US" sz="3600" b="1" i="1" dirty="0" smtClean="0">
                <a:latin typeface="Baskerville Old Face"/>
                <a:cs typeface="Baskerville Old Face"/>
              </a:rPr>
              <a:t>32 </a:t>
            </a:r>
            <a:r>
              <a:rPr lang="en-US" sz="3600" i="1" dirty="0">
                <a:latin typeface="Baskerville Old Face"/>
                <a:cs typeface="Baskerville Old Face"/>
              </a:rPr>
              <a:t>“It has been said, ‘Anyone who divorces his wife must give her a certificate of divorce.’ </a:t>
            </a:r>
            <a:r>
              <a:rPr lang="en-US" sz="3600" b="1" i="1" baseline="30000" dirty="0">
                <a:latin typeface="Baskerville Old Face"/>
                <a:cs typeface="Baskerville Old Face"/>
              </a:rPr>
              <a:t>32 </a:t>
            </a:r>
            <a:r>
              <a:rPr lang="en-US" sz="3600" i="1" dirty="0">
                <a:latin typeface="Baskerville Old Face"/>
                <a:cs typeface="Baskerville Old Face"/>
              </a:rPr>
              <a:t>But I tell you that anyone who divorces his wife, except for sexual immorality, makes her the victim of adultery, and anyone who marries a divorced woman commits adultery.</a:t>
            </a:r>
            <a:endParaRPr lang="en-US" sz="3600" dirty="0">
              <a:latin typeface="Baskerville Old Face"/>
              <a:cs typeface="Baskerville Old Face"/>
            </a:endParaRPr>
          </a:p>
          <a:p>
            <a:r>
              <a:rPr lang="en-US" sz="3600" dirty="0" smtClean="0">
                <a:latin typeface="Baskerville Old Face"/>
                <a:cs typeface="Baskerville Old Face"/>
              </a:rPr>
              <a:t> </a:t>
            </a:r>
            <a:endParaRPr lang="en-US" sz="3600" dirty="0">
              <a:latin typeface="Baskerville Old Face"/>
              <a:cs typeface="Baskerville Old Face"/>
            </a:endParaRPr>
          </a:p>
        </p:txBody>
      </p:sp>
    </p:spTree>
    <p:extLst>
      <p:ext uri="{BB962C8B-B14F-4D97-AF65-F5344CB8AC3E}">
        <p14:creationId xmlns:p14="http://schemas.microsoft.com/office/powerpoint/2010/main" val="6214028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915" y="288121"/>
            <a:ext cx="8228799" cy="5262980"/>
          </a:xfrm>
          <a:prstGeom prst="rect">
            <a:avLst/>
          </a:prstGeom>
        </p:spPr>
        <p:txBody>
          <a:bodyPr wrap="square">
            <a:spAutoFit/>
          </a:bodyPr>
          <a:lstStyle/>
          <a:p>
            <a:r>
              <a:rPr lang="en-US" sz="2800" b="1" i="1" dirty="0">
                <a:latin typeface="Baskerville Old Face"/>
                <a:cs typeface="Baskerville Old Face"/>
              </a:rPr>
              <a:t>Matthew 5:</a:t>
            </a:r>
            <a:r>
              <a:rPr lang="en-US" sz="2800" b="1" dirty="0">
                <a:latin typeface="Baskerville Old Face"/>
                <a:cs typeface="Baskerville Old Face"/>
              </a:rPr>
              <a:t>33–</a:t>
            </a:r>
            <a:r>
              <a:rPr lang="en-US" sz="2800" b="1" dirty="0" smtClean="0">
                <a:latin typeface="Baskerville Old Face"/>
                <a:cs typeface="Baskerville Old Face"/>
              </a:rPr>
              <a:t>37 </a:t>
            </a:r>
          </a:p>
          <a:p>
            <a:r>
              <a:rPr lang="en-US" sz="2800" dirty="0" smtClean="0">
                <a:latin typeface="Baskerville Old Face"/>
                <a:cs typeface="Baskerville Old Face"/>
              </a:rPr>
              <a:t>“</a:t>
            </a:r>
            <a:r>
              <a:rPr lang="en-US" sz="2800" dirty="0">
                <a:latin typeface="Baskerville Old Face"/>
                <a:cs typeface="Baskerville Old Face"/>
              </a:rPr>
              <a:t>Again, you have heard that it was said to the people long ago, ‘Do not break your oath, but fulfill to the Lord the vows you have made.’ </a:t>
            </a:r>
            <a:r>
              <a:rPr lang="en-US" sz="2800" b="1" baseline="30000" dirty="0">
                <a:latin typeface="Baskerville Old Face"/>
                <a:cs typeface="Baskerville Old Face"/>
              </a:rPr>
              <a:t>34 </a:t>
            </a:r>
            <a:r>
              <a:rPr lang="en-US" sz="2800" dirty="0">
                <a:latin typeface="Baskerville Old Face"/>
                <a:cs typeface="Baskerville Old Face"/>
              </a:rPr>
              <a:t>But I tell you, do not swear an oath at all: either by heaven, for it is God’s throne; </a:t>
            </a:r>
            <a:r>
              <a:rPr lang="en-US" sz="2800" b="1" baseline="30000" dirty="0">
                <a:latin typeface="Baskerville Old Face"/>
                <a:cs typeface="Baskerville Old Face"/>
              </a:rPr>
              <a:t>35 </a:t>
            </a:r>
            <a:r>
              <a:rPr lang="en-US" sz="2800" dirty="0">
                <a:latin typeface="Baskerville Old Face"/>
                <a:cs typeface="Baskerville Old Face"/>
              </a:rPr>
              <a:t>or by the earth, for it is his footstool; or by Jerusalem, for it is the city of the Great King.</a:t>
            </a:r>
            <a:r>
              <a:rPr lang="en-US" sz="2800" b="1" baseline="30000" dirty="0">
                <a:latin typeface="Baskerville Old Face"/>
                <a:cs typeface="Baskerville Old Face"/>
              </a:rPr>
              <a:t>36 </a:t>
            </a:r>
            <a:r>
              <a:rPr lang="en-US" sz="2800" dirty="0">
                <a:latin typeface="Baskerville Old Face"/>
                <a:cs typeface="Baskerville Old Face"/>
              </a:rPr>
              <a:t>And do not swear by your head, for you cannot make even one hair white or black. </a:t>
            </a:r>
            <a:r>
              <a:rPr lang="en-US" sz="2800" b="1" baseline="30000" dirty="0">
                <a:latin typeface="Baskerville Old Face"/>
                <a:cs typeface="Baskerville Old Face"/>
              </a:rPr>
              <a:t>37 </a:t>
            </a:r>
            <a:r>
              <a:rPr lang="en-US" sz="2800" dirty="0">
                <a:latin typeface="Baskerville Old Face"/>
                <a:cs typeface="Baskerville Old Face"/>
              </a:rPr>
              <a:t>All you need to say is simply ‘Yes’ or ‘No’; anything beyond this comes from the evil one</a:t>
            </a:r>
            <a:r>
              <a:rPr lang="en-US" sz="2800" dirty="0" smtClean="0">
                <a:latin typeface="Baskerville Old Face"/>
                <a:cs typeface="Baskerville Old Face"/>
              </a:rPr>
              <a:t>.” </a:t>
            </a:r>
            <a:endParaRPr lang="en-US" sz="2800" dirty="0">
              <a:latin typeface="Baskerville Old Face"/>
              <a:cs typeface="Baskerville Old Face"/>
            </a:endParaRPr>
          </a:p>
          <a:p>
            <a:r>
              <a:rPr lang="en-US" sz="2800" dirty="0">
                <a:latin typeface="Baskerville Old Face"/>
                <a:cs typeface="Baskerville Old Face"/>
              </a:rPr>
              <a:t> </a:t>
            </a:r>
          </a:p>
          <a:p>
            <a:r>
              <a:rPr lang="en-US" sz="2800" dirty="0" smtClean="0">
                <a:latin typeface="Baskerville Old Face"/>
                <a:cs typeface="Baskerville Old Face"/>
              </a:rPr>
              <a:t> </a:t>
            </a:r>
            <a:endParaRPr lang="en-US" sz="2800" dirty="0">
              <a:latin typeface="Baskerville Old Face"/>
              <a:cs typeface="Baskerville Old Face"/>
            </a:endParaRPr>
          </a:p>
        </p:txBody>
      </p:sp>
    </p:spTree>
    <p:extLst>
      <p:ext uri="{BB962C8B-B14F-4D97-AF65-F5344CB8AC3E}">
        <p14:creationId xmlns:p14="http://schemas.microsoft.com/office/powerpoint/2010/main" val="247067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224" y="277450"/>
            <a:ext cx="8431585" cy="5078313"/>
          </a:xfrm>
          <a:prstGeom prst="rect">
            <a:avLst/>
          </a:prstGeom>
        </p:spPr>
        <p:txBody>
          <a:bodyPr wrap="square">
            <a:spAutoFit/>
          </a:bodyPr>
          <a:lstStyle/>
          <a:p>
            <a:r>
              <a:rPr lang="en-US" sz="3200" i="1" dirty="0">
                <a:latin typeface="Baskerville Old Face"/>
                <a:cs typeface="Baskerville Old Face"/>
              </a:rPr>
              <a:t>Matthew 5:38–</a:t>
            </a:r>
            <a:r>
              <a:rPr lang="en-US" sz="3200" i="1" dirty="0" smtClean="0">
                <a:latin typeface="Baskerville Old Face"/>
                <a:cs typeface="Baskerville Old Face"/>
              </a:rPr>
              <a:t>42 “</a:t>
            </a:r>
            <a:r>
              <a:rPr lang="en-US" sz="3200" i="1" dirty="0">
                <a:latin typeface="Baskerville Old Face"/>
                <a:cs typeface="Baskerville Old Face"/>
              </a:rPr>
              <a:t>You have heard that it was said, ‘Eye for eye, and tooth for tooth.</a:t>
            </a:r>
            <a:r>
              <a:rPr lang="en-US" sz="3200" i="1" dirty="0" smtClean="0">
                <a:latin typeface="Baskerville Old Face"/>
                <a:cs typeface="Baskerville Old Face"/>
              </a:rPr>
              <a:t>’ </a:t>
            </a:r>
            <a:r>
              <a:rPr lang="en-US" sz="3200" b="1" i="1" baseline="30000" dirty="0" smtClean="0">
                <a:latin typeface="Baskerville Old Face"/>
                <a:cs typeface="Baskerville Old Face"/>
              </a:rPr>
              <a:t>39</a:t>
            </a:r>
            <a:r>
              <a:rPr lang="en-US" sz="3200" i="1" dirty="0" smtClean="0">
                <a:latin typeface="Baskerville Old Face"/>
                <a:cs typeface="Baskerville Old Face"/>
              </a:rPr>
              <a:t>But </a:t>
            </a:r>
            <a:r>
              <a:rPr lang="en-US" sz="3200" i="1" dirty="0">
                <a:latin typeface="Baskerville Old Face"/>
                <a:cs typeface="Baskerville Old Face"/>
              </a:rPr>
              <a:t>I tell you, do not resist an evil person. If anyone slaps you on the right cheek, turn to them the other cheek also.</a:t>
            </a:r>
            <a:r>
              <a:rPr lang="en-US" sz="3200" b="1" i="1" baseline="30000" dirty="0">
                <a:latin typeface="Baskerville Old Face"/>
                <a:cs typeface="Baskerville Old Face"/>
              </a:rPr>
              <a:t>40 </a:t>
            </a:r>
            <a:r>
              <a:rPr lang="en-US" sz="3200" i="1" dirty="0">
                <a:latin typeface="Baskerville Old Face"/>
                <a:cs typeface="Baskerville Old Face"/>
              </a:rPr>
              <a:t>And if anyone wants to sue you and take your shirt, hand over your coat as well</a:t>
            </a:r>
            <a:r>
              <a:rPr lang="en-US" sz="3200" i="1" dirty="0" smtClean="0">
                <a:latin typeface="Baskerville Old Face"/>
                <a:cs typeface="Baskerville Old Face"/>
              </a:rPr>
              <a:t>.</a:t>
            </a:r>
            <a:r>
              <a:rPr lang="en-US" sz="3200" b="1" i="1" baseline="30000" dirty="0" smtClean="0">
                <a:latin typeface="Baskerville Old Face"/>
                <a:cs typeface="Baskerville Old Face"/>
              </a:rPr>
              <a:t>41</a:t>
            </a:r>
            <a:r>
              <a:rPr lang="en-US" sz="3200" i="1" dirty="0" smtClean="0">
                <a:latin typeface="Baskerville Old Face"/>
                <a:cs typeface="Baskerville Old Face"/>
              </a:rPr>
              <a:t>If </a:t>
            </a:r>
            <a:r>
              <a:rPr lang="en-US" sz="3200" i="1" dirty="0">
                <a:latin typeface="Baskerville Old Face"/>
                <a:cs typeface="Baskerville Old Face"/>
              </a:rPr>
              <a:t>anyone forces you to go one mile, go with them </a:t>
            </a:r>
            <a:r>
              <a:rPr lang="en-US" sz="3200" i="1" dirty="0" smtClean="0">
                <a:latin typeface="Baskerville Old Face"/>
                <a:cs typeface="Baskerville Old Face"/>
              </a:rPr>
              <a:t>two miles</a:t>
            </a:r>
            <a:r>
              <a:rPr lang="en-US" sz="3200" i="1" dirty="0">
                <a:latin typeface="Baskerville Old Face"/>
                <a:cs typeface="Baskerville Old Face"/>
              </a:rPr>
              <a:t>. </a:t>
            </a:r>
            <a:endParaRPr lang="en-US" sz="3200" i="1" dirty="0" smtClean="0">
              <a:latin typeface="Baskerville Old Face"/>
              <a:cs typeface="Baskerville Old Face"/>
            </a:endParaRPr>
          </a:p>
          <a:p>
            <a:r>
              <a:rPr lang="en-US" sz="3200" b="1" i="1" baseline="30000" dirty="0" smtClean="0">
                <a:latin typeface="Baskerville Old Face"/>
                <a:cs typeface="Baskerville Old Face"/>
              </a:rPr>
              <a:t>42</a:t>
            </a:r>
            <a:r>
              <a:rPr lang="en-US" sz="3200" i="1" dirty="0" smtClean="0">
                <a:latin typeface="Baskerville Old Face"/>
                <a:cs typeface="Baskerville Old Face"/>
              </a:rPr>
              <a:t>Give </a:t>
            </a:r>
            <a:r>
              <a:rPr lang="en-US" sz="3200" i="1" dirty="0">
                <a:latin typeface="Baskerville Old Face"/>
                <a:cs typeface="Baskerville Old Face"/>
              </a:rPr>
              <a:t>to the one who asks you, and do not turn away from the one who wants to borrow from you.</a:t>
            </a:r>
            <a:endParaRPr lang="en-US" sz="3200" dirty="0">
              <a:latin typeface="Baskerville Old Face"/>
              <a:cs typeface="Baskerville Old Face"/>
            </a:endParaRPr>
          </a:p>
          <a:p>
            <a:r>
              <a:rPr lang="en-US" dirty="0"/>
              <a:t> </a:t>
            </a:r>
          </a:p>
          <a:p>
            <a:r>
              <a:rPr lang="en-US" i="1" dirty="0" smtClean="0"/>
              <a:t> </a:t>
            </a:r>
            <a:r>
              <a:rPr lang="en-US" dirty="0" smtClean="0"/>
              <a:t> </a:t>
            </a:r>
            <a:endParaRPr lang="en-US" dirty="0"/>
          </a:p>
        </p:txBody>
      </p:sp>
    </p:spTree>
    <p:extLst>
      <p:ext uri="{BB962C8B-B14F-4D97-AF65-F5344CB8AC3E}">
        <p14:creationId xmlns:p14="http://schemas.microsoft.com/office/powerpoint/2010/main" val="1294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cc_sermon_sermon-on-the-mount_1000-67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98841" y="170179"/>
            <a:ext cx="8442257" cy="769441"/>
          </a:xfrm>
          <a:prstGeom prst="rect">
            <a:avLst/>
          </a:prstGeom>
        </p:spPr>
        <p:txBody>
          <a:bodyPr wrap="square">
            <a:spAutoFit/>
          </a:bodyPr>
          <a:lstStyle/>
          <a:p>
            <a:pPr algn="ctr"/>
            <a:r>
              <a:rPr lang="en-US" sz="4400" b="1" dirty="0" smtClean="0">
                <a:solidFill>
                  <a:schemeClr val="bg1"/>
                </a:solidFill>
                <a:latin typeface="Baskerville Old Face"/>
                <a:cs typeface="Baskerville Old Face"/>
              </a:rPr>
              <a:t>“The </a:t>
            </a:r>
            <a:r>
              <a:rPr lang="en-US" sz="4400" b="1" dirty="0">
                <a:solidFill>
                  <a:schemeClr val="bg1"/>
                </a:solidFill>
                <a:latin typeface="Baskerville Old Face"/>
                <a:cs typeface="Baskerville Old Face"/>
              </a:rPr>
              <a:t>Character Of Kingdom </a:t>
            </a:r>
            <a:r>
              <a:rPr lang="en-US" sz="4400" b="1" dirty="0" smtClean="0">
                <a:solidFill>
                  <a:schemeClr val="bg1"/>
                </a:solidFill>
                <a:latin typeface="Baskerville Old Face"/>
                <a:cs typeface="Baskerville Old Face"/>
              </a:rPr>
              <a:t>Living” </a:t>
            </a:r>
            <a:endParaRPr lang="en-US" sz="4400" b="1" dirty="0">
              <a:solidFill>
                <a:schemeClr val="bg1"/>
              </a:solidFill>
              <a:latin typeface="Baskerville Old Face"/>
              <a:cs typeface="Baskerville Old Face"/>
            </a:endParaRPr>
          </a:p>
        </p:txBody>
      </p:sp>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244" y="362820"/>
            <a:ext cx="8292836" cy="3785652"/>
          </a:xfrm>
          <a:prstGeom prst="rect">
            <a:avLst/>
          </a:prstGeom>
        </p:spPr>
        <p:txBody>
          <a:bodyPr wrap="square">
            <a:spAutoFit/>
          </a:bodyPr>
          <a:lstStyle/>
          <a:p>
            <a:r>
              <a:rPr lang="en-US" sz="2400" b="1" i="1" dirty="0">
                <a:latin typeface="Baskerville Old Face"/>
                <a:cs typeface="Baskerville Old Face"/>
              </a:rPr>
              <a:t>Matthew 5:</a:t>
            </a:r>
            <a:r>
              <a:rPr lang="en-US" sz="2400" b="1" dirty="0">
                <a:latin typeface="Baskerville Old Face"/>
                <a:cs typeface="Baskerville Old Face"/>
              </a:rPr>
              <a:t>43–</a:t>
            </a:r>
            <a:r>
              <a:rPr lang="en-US" sz="2400" b="1" dirty="0" smtClean="0">
                <a:latin typeface="Baskerville Old Face"/>
                <a:cs typeface="Baskerville Old Face"/>
              </a:rPr>
              <a:t>48 </a:t>
            </a:r>
          </a:p>
          <a:p>
            <a:r>
              <a:rPr lang="en-US" sz="2400" dirty="0" smtClean="0">
                <a:latin typeface="Baskerville Old Face"/>
                <a:cs typeface="Baskerville Old Face"/>
              </a:rPr>
              <a:t>“</a:t>
            </a:r>
            <a:r>
              <a:rPr lang="en-US" sz="2400" dirty="0">
                <a:latin typeface="Baskerville Old Face"/>
                <a:cs typeface="Baskerville Old Face"/>
              </a:rPr>
              <a:t>You have heard that it was said, ‘Love your neighbor and hate your enemy.’ </a:t>
            </a:r>
            <a:r>
              <a:rPr lang="en-US" sz="2400" b="1" baseline="30000" dirty="0" smtClean="0">
                <a:latin typeface="Baskerville Old Face"/>
                <a:cs typeface="Baskerville Old Face"/>
              </a:rPr>
              <a:t>44</a:t>
            </a:r>
            <a:r>
              <a:rPr lang="en-US" sz="2400" dirty="0" smtClean="0">
                <a:latin typeface="Baskerville Old Face"/>
                <a:cs typeface="Baskerville Old Face"/>
              </a:rPr>
              <a:t>But </a:t>
            </a:r>
            <a:r>
              <a:rPr lang="en-US" sz="2400" dirty="0">
                <a:latin typeface="Baskerville Old Face"/>
                <a:cs typeface="Baskerville Old Face"/>
              </a:rPr>
              <a:t>I tell you, love your enemies and pray for those who persecute you, </a:t>
            </a:r>
            <a:r>
              <a:rPr lang="en-US" sz="2400" b="1" baseline="30000" dirty="0" smtClean="0">
                <a:latin typeface="Baskerville Old Face"/>
                <a:cs typeface="Baskerville Old Face"/>
              </a:rPr>
              <a:t>45</a:t>
            </a:r>
            <a:r>
              <a:rPr lang="en-US" sz="2400" dirty="0" smtClean="0">
                <a:latin typeface="Baskerville Old Face"/>
                <a:cs typeface="Baskerville Old Face"/>
              </a:rPr>
              <a:t>that </a:t>
            </a:r>
            <a:r>
              <a:rPr lang="en-US" sz="2400" dirty="0">
                <a:latin typeface="Baskerville Old Face"/>
                <a:cs typeface="Baskerville Old Face"/>
              </a:rPr>
              <a:t>you may be children of your Father in heaven. He causes his sun to rise on the evil and the good, and sends rain on the righteous and the unrighteous. </a:t>
            </a:r>
            <a:r>
              <a:rPr lang="en-US" sz="2400" b="1" baseline="30000" dirty="0" smtClean="0">
                <a:latin typeface="Baskerville Old Face"/>
                <a:cs typeface="Baskerville Old Face"/>
              </a:rPr>
              <a:t>46</a:t>
            </a:r>
            <a:r>
              <a:rPr lang="en-US" sz="2400" dirty="0" smtClean="0">
                <a:latin typeface="Baskerville Old Face"/>
                <a:cs typeface="Baskerville Old Face"/>
              </a:rPr>
              <a:t>If </a:t>
            </a:r>
            <a:r>
              <a:rPr lang="en-US" sz="2400" dirty="0">
                <a:latin typeface="Baskerville Old Face"/>
                <a:cs typeface="Baskerville Old Face"/>
              </a:rPr>
              <a:t>you love those who love you, what reward will you get? Are not even the tax collectors doing that? </a:t>
            </a:r>
            <a:r>
              <a:rPr lang="en-US" sz="2400" b="1" baseline="30000" dirty="0" smtClean="0">
                <a:latin typeface="Baskerville Old Face"/>
                <a:cs typeface="Baskerville Old Face"/>
              </a:rPr>
              <a:t>47</a:t>
            </a:r>
            <a:r>
              <a:rPr lang="en-US" sz="2400" dirty="0" smtClean="0">
                <a:latin typeface="Baskerville Old Face"/>
                <a:cs typeface="Baskerville Old Face"/>
              </a:rPr>
              <a:t>And </a:t>
            </a:r>
            <a:r>
              <a:rPr lang="en-US" sz="2400" dirty="0">
                <a:latin typeface="Baskerville Old Face"/>
                <a:cs typeface="Baskerville Old Face"/>
              </a:rPr>
              <a:t>if you greet only your own people, what are you doing more than others? Do not even pagans do that? </a:t>
            </a:r>
            <a:r>
              <a:rPr lang="en-US" sz="2400" b="1" baseline="30000" dirty="0" smtClean="0">
                <a:latin typeface="Baskerville Old Face"/>
                <a:cs typeface="Baskerville Old Face"/>
              </a:rPr>
              <a:t>48</a:t>
            </a:r>
            <a:r>
              <a:rPr lang="en-US" sz="2400" dirty="0" smtClean="0">
                <a:latin typeface="Baskerville Old Face"/>
                <a:cs typeface="Baskerville Old Face"/>
              </a:rPr>
              <a:t>Be </a:t>
            </a:r>
            <a:r>
              <a:rPr lang="en-US" sz="2400" dirty="0">
                <a:latin typeface="Baskerville Old Face"/>
                <a:cs typeface="Baskerville Old Face"/>
              </a:rPr>
              <a:t>perfect, therefore, as your heavenly Father is perfect.</a:t>
            </a:r>
            <a:r>
              <a:rPr lang="en-US" sz="2400" dirty="0">
                <a:latin typeface="Baskerville Old Face"/>
                <a:cs typeface="Baskerville Old Face"/>
              </a:rPr>
              <a:t> </a:t>
            </a:r>
            <a:r>
              <a:rPr lang="en-US" sz="2400" dirty="0" smtClean="0">
                <a:latin typeface="Baskerville Old Face"/>
                <a:cs typeface="Baskerville Old Face"/>
              </a:rPr>
              <a:t>  </a:t>
            </a:r>
            <a:endParaRPr lang="en-US" sz="2400" dirty="0">
              <a:latin typeface="Baskerville Old Face"/>
              <a:cs typeface="Baskerville Old Face"/>
            </a:endParaRPr>
          </a:p>
        </p:txBody>
      </p:sp>
    </p:spTree>
    <p:extLst>
      <p:ext uri="{BB962C8B-B14F-4D97-AF65-F5344CB8AC3E}">
        <p14:creationId xmlns:p14="http://schemas.microsoft.com/office/powerpoint/2010/main" val="3727899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551" y="384162"/>
            <a:ext cx="8356873" cy="4247317"/>
          </a:xfrm>
          <a:prstGeom prst="rect">
            <a:avLst/>
          </a:prstGeom>
        </p:spPr>
        <p:txBody>
          <a:bodyPr wrap="square">
            <a:spAutoFit/>
          </a:bodyPr>
          <a:lstStyle/>
          <a:p>
            <a:r>
              <a:rPr lang="en-US" sz="5400" b="1" dirty="0">
                <a:latin typeface="Baskerville Old Face"/>
                <a:cs typeface="Baskerville Old Face"/>
              </a:rPr>
              <a:t>Matthew 6:33 </a:t>
            </a:r>
            <a:endParaRPr lang="en-US" sz="5400" b="1" dirty="0" smtClean="0">
              <a:latin typeface="Baskerville Old Face"/>
              <a:cs typeface="Baskerville Old Face"/>
            </a:endParaRPr>
          </a:p>
          <a:p>
            <a:r>
              <a:rPr lang="en-US" sz="5400" dirty="0" smtClean="0">
                <a:latin typeface="Baskerville Old Face"/>
                <a:cs typeface="Baskerville Old Face"/>
              </a:rPr>
              <a:t>But</a:t>
            </a:r>
            <a:r>
              <a:rPr lang="en-US" sz="5400" dirty="0">
                <a:latin typeface="Baskerville Old Face"/>
                <a:cs typeface="Baskerville Old Face"/>
              </a:rPr>
              <a:t> seek </a:t>
            </a:r>
            <a:r>
              <a:rPr lang="en-US" sz="5400" dirty="0" smtClean="0">
                <a:latin typeface="Baskerville Old Face"/>
                <a:cs typeface="Baskerville Old Face"/>
              </a:rPr>
              <a:t>first the </a:t>
            </a:r>
            <a:r>
              <a:rPr lang="en-US" sz="5400" dirty="0">
                <a:latin typeface="Baskerville Old Face"/>
                <a:cs typeface="Baskerville Old Face"/>
              </a:rPr>
              <a:t>kingdom of God and </a:t>
            </a:r>
            <a:r>
              <a:rPr lang="en-US" sz="5400" dirty="0" smtClean="0">
                <a:latin typeface="Baskerville Old Face"/>
                <a:cs typeface="Baskerville Old Face"/>
              </a:rPr>
              <a:t>his righteousness, and </a:t>
            </a:r>
            <a:r>
              <a:rPr lang="en-US" sz="5400" dirty="0">
                <a:latin typeface="Baskerville Old Face"/>
                <a:cs typeface="Baskerville Old Face"/>
              </a:rPr>
              <a:t>all these things will be added to you.</a:t>
            </a:r>
            <a:endParaRPr lang="en-US" sz="5400" b="1" dirty="0">
              <a:latin typeface="Baskerville Old Face"/>
              <a:cs typeface="Baskerville Old Face"/>
            </a:endParaRPr>
          </a:p>
        </p:txBody>
      </p:sp>
    </p:spTree>
    <p:extLst>
      <p:ext uri="{BB962C8B-B14F-4D97-AF65-F5344CB8AC3E}">
        <p14:creationId xmlns:p14="http://schemas.microsoft.com/office/powerpoint/2010/main" val="610659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766" y="177800"/>
            <a:ext cx="8802467" cy="4777740"/>
          </a:xfrm>
          <a:prstGeom prst="rect">
            <a:avLst/>
          </a:prstGeom>
        </p:spPr>
      </p:pic>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3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7009" y="533558"/>
            <a:ext cx="7919286" cy="4154983"/>
          </a:xfrm>
          <a:prstGeom prst="rect">
            <a:avLst/>
          </a:prstGeom>
        </p:spPr>
        <p:txBody>
          <a:bodyPr wrap="square">
            <a:spAutoFit/>
          </a:bodyPr>
          <a:lstStyle/>
          <a:p>
            <a:r>
              <a:rPr lang="en-US" sz="4400" b="1" dirty="0">
                <a:latin typeface="Baskerville Old Face"/>
                <a:cs typeface="Baskerville Old Face"/>
              </a:rPr>
              <a:t>Matthew 5:1-2</a:t>
            </a:r>
            <a:r>
              <a:rPr lang="en-US" sz="4400" dirty="0">
                <a:latin typeface="Baskerville Old Face"/>
                <a:cs typeface="Baskerville Old Face"/>
              </a:rPr>
              <a:t> </a:t>
            </a:r>
            <a:endParaRPr lang="en-US" sz="4400" dirty="0" smtClean="0">
              <a:latin typeface="Baskerville Old Face"/>
              <a:cs typeface="Baskerville Old Face"/>
            </a:endParaRPr>
          </a:p>
          <a:p>
            <a:r>
              <a:rPr lang="en-US" sz="4400" dirty="0" smtClean="0">
                <a:latin typeface="Baskerville Old Face"/>
                <a:cs typeface="Baskerville Old Face"/>
              </a:rPr>
              <a:t>Seeing </a:t>
            </a:r>
            <a:r>
              <a:rPr lang="en-US" sz="4400" dirty="0">
                <a:latin typeface="Baskerville Old Face"/>
                <a:cs typeface="Baskerville Old Face"/>
              </a:rPr>
              <a:t>the crowds, he went up on the mountain, and when he sat down, his disciples came to him. </a:t>
            </a:r>
            <a:r>
              <a:rPr lang="en-US" sz="4400" b="1" baseline="30000" dirty="0">
                <a:latin typeface="Baskerville Old Face"/>
                <a:cs typeface="Baskerville Old Face"/>
              </a:rPr>
              <a:t>2 </a:t>
            </a:r>
            <a:r>
              <a:rPr lang="en-US" sz="4400" dirty="0">
                <a:latin typeface="Baskerville Old Face"/>
                <a:cs typeface="Baskerville Old Face"/>
              </a:rPr>
              <a:t>And he opened his mouth and taught them, </a:t>
            </a:r>
            <a:r>
              <a:rPr lang="en-US" sz="4400" dirty="0" smtClean="0">
                <a:latin typeface="Baskerville Old Face"/>
                <a:cs typeface="Baskerville Old Face"/>
              </a:rPr>
              <a:t>saying: </a:t>
            </a:r>
            <a:endParaRPr lang="en-US" sz="4400" dirty="0">
              <a:latin typeface="Baskerville Old Face"/>
              <a:cs typeface="Baskerville Old Face"/>
            </a:endParaRP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374" y="544229"/>
            <a:ext cx="8036687" cy="3046988"/>
          </a:xfrm>
          <a:prstGeom prst="rect">
            <a:avLst/>
          </a:prstGeom>
        </p:spPr>
        <p:txBody>
          <a:bodyPr wrap="square">
            <a:spAutoFit/>
          </a:bodyPr>
          <a:lstStyle/>
          <a:p>
            <a:r>
              <a:rPr lang="en-US" sz="4800" b="1" dirty="0">
                <a:latin typeface="Baskerville Old Face"/>
                <a:cs typeface="Baskerville Old Face"/>
              </a:rPr>
              <a:t>Matthew 5:3</a:t>
            </a:r>
            <a:r>
              <a:rPr lang="en-US" sz="4800" b="1" baseline="30000" dirty="0">
                <a:latin typeface="Baskerville Old Face"/>
                <a:cs typeface="Baskerville Old Face"/>
              </a:rPr>
              <a:t> </a:t>
            </a:r>
            <a:endParaRPr lang="en-US" sz="4800" b="1" baseline="30000" dirty="0" smtClean="0">
              <a:latin typeface="Baskerville Old Face"/>
              <a:cs typeface="Baskerville Old Face"/>
            </a:endParaRPr>
          </a:p>
          <a:p>
            <a:r>
              <a:rPr lang="en-US" sz="4800" b="1" dirty="0" smtClean="0">
                <a:latin typeface="Baskerville Old Face"/>
                <a:cs typeface="Baskerville Old Face"/>
              </a:rPr>
              <a:t>“</a:t>
            </a:r>
            <a:r>
              <a:rPr lang="en-US" sz="4800" b="1" dirty="0">
                <a:latin typeface="Baskerville Old Face"/>
                <a:cs typeface="Baskerville Old Face"/>
              </a:rPr>
              <a:t>Blessed are the poor in spirit, for theirs is the kingdom of heaven</a:t>
            </a:r>
            <a:r>
              <a:rPr lang="en-US" sz="4800" dirty="0" smtClean="0">
                <a:latin typeface="Baskerville Old Face"/>
                <a:cs typeface="Baskerville Old Face"/>
              </a:rPr>
              <a:t>.”</a:t>
            </a:r>
            <a:endParaRPr lang="en-US" sz="4800" dirty="0">
              <a:latin typeface="Baskerville Old Face"/>
              <a:cs typeface="Baskerville Old Face"/>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352205" y="202753"/>
            <a:ext cx="8495622" cy="5262980"/>
          </a:xfrm>
          <a:prstGeom prst="rect">
            <a:avLst/>
          </a:prstGeom>
        </p:spPr>
        <p:txBody>
          <a:bodyPr wrap="square">
            <a:spAutoFit/>
          </a:bodyPr>
          <a:lstStyle/>
          <a:p>
            <a:r>
              <a:rPr lang="en-US" sz="2800" b="1" dirty="0">
                <a:latin typeface="Baskerville Old Face"/>
                <a:cs typeface="Baskerville Old Face"/>
              </a:rPr>
              <a:t>Luke 18:9-13 </a:t>
            </a:r>
            <a:r>
              <a:rPr lang="en-US" sz="2800" dirty="0">
                <a:latin typeface="Baskerville Old Face"/>
                <a:cs typeface="Baskerville Old Face"/>
              </a:rPr>
              <a:t>He also told this parable to some who trusted in themselves that they were righteous, and treated others with contempt: </a:t>
            </a:r>
            <a:r>
              <a:rPr lang="en-US" sz="2800" baseline="30000" dirty="0">
                <a:latin typeface="Baskerville Old Face"/>
                <a:cs typeface="Baskerville Old Face"/>
              </a:rPr>
              <a:t>10 </a:t>
            </a:r>
            <a:r>
              <a:rPr lang="en-US" sz="2800" dirty="0">
                <a:latin typeface="Baskerville Old Face"/>
                <a:cs typeface="Baskerville Old Face"/>
              </a:rPr>
              <a:t>“Two men went up into the temple to pray, one a Pharisee and the other a tax collector. </a:t>
            </a:r>
            <a:r>
              <a:rPr lang="en-US" sz="2800" baseline="30000" dirty="0">
                <a:latin typeface="Baskerville Old Face"/>
                <a:cs typeface="Baskerville Old Face"/>
              </a:rPr>
              <a:t>11 </a:t>
            </a:r>
            <a:r>
              <a:rPr lang="en-US" sz="2800" dirty="0">
                <a:latin typeface="Baskerville Old Face"/>
                <a:cs typeface="Baskerville Old Face"/>
              </a:rPr>
              <a:t>The Pharisee, standing by himself, prayed thus: ‘God, I thank you that I am not like other men, </a:t>
            </a:r>
            <a:r>
              <a:rPr lang="en-US" sz="2800" dirty="0" err="1">
                <a:latin typeface="Baskerville Old Face"/>
                <a:cs typeface="Baskerville Old Face"/>
              </a:rPr>
              <a:t>extortioners</a:t>
            </a:r>
            <a:r>
              <a:rPr lang="en-US" sz="2800" dirty="0">
                <a:latin typeface="Baskerville Old Face"/>
                <a:cs typeface="Baskerville Old Face"/>
              </a:rPr>
              <a:t>, unjust, adulterers, or even like this tax collector. </a:t>
            </a:r>
            <a:r>
              <a:rPr lang="en-US" sz="2800" baseline="30000" dirty="0">
                <a:latin typeface="Baskerville Old Face"/>
                <a:cs typeface="Baskerville Old Face"/>
              </a:rPr>
              <a:t>12 </a:t>
            </a:r>
            <a:r>
              <a:rPr lang="en-US" sz="2800" dirty="0">
                <a:latin typeface="Baskerville Old Face"/>
                <a:cs typeface="Baskerville Old Face"/>
              </a:rPr>
              <a:t>I fast twice a week; I give tithes of all that I get.’ </a:t>
            </a:r>
            <a:r>
              <a:rPr lang="en-US" sz="2800" baseline="30000" dirty="0">
                <a:latin typeface="Baskerville Old Face"/>
                <a:cs typeface="Baskerville Old Face"/>
              </a:rPr>
              <a:t>13 </a:t>
            </a:r>
            <a:r>
              <a:rPr lang="en-US" sz="2800" dirty="0">
                <a:latin typeface="Baskerville Old Face"/>
                <a:cs typeface="Baskerville Old Face"/>
              </a:rPr>
              <a:t>But the tax collector, standing far off, would not even lift up his eyes to heaven, but beat his breast, saying, ‘God, be merciful to me, a sinner!’</a:t>
            </a:r>
            <a:endParaRPr lang="en-US" sz="2800" b="1" dirty="0">
              <a:latin typeface="Baskerville Old Face"/>
              <a:cs typeface="Baskerville Old Face"/>
            </a:endParaRPr>
          </a:p>
          <a:p>
            <a:r>
              <a:rPr lang="en-US" sz="2800" b="1" dirty="0">
                <a:latin typeface="Baskerville Old Face"/>
                <a:cs typeface="Baskerville Old Face"/>
              </a:rPr>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78" y="266779"/>
            <a:ext cx="8399566" cy="4524315"/>
          </a:xfrm>
          <a:prstGeom prst="rect">
            <a:avLst/>
          </a:prstGeom>
        </p:spPr>
        <p:txBody>
          <a:bodyPr wrap="square">
            <a:spAutoFit/>
          </a:bodyPr>
          <a:lstStyle/>
          <a:p>
            <a:r>
              <a:rPr lang="en-US" sz="3200" dirty="0">
                <a:latin typeface="Baskerville Old Face"/>
                <a:cs typeface="Baskerville Old Face"/>
              </a:rPr>
              <a:t>Revelation 3:17-18 </a:t>
            </a:r>
            <a:endParaRPr lang="en-US" sz="3200" dirty="0" smtClean="0">
              <a:latin typeface="Baskerville Old Face"/>
              <a:cs typeface="Baskerville Old Face"/>
            </a:endParaRPr>
          </a:p>
          <a:p>
            <a:r>
              <a:rPr lang="en-US" sz="3200" dirty="0" smtClean="0">
                <a:latin typeface="Baskerville Old Face"/>
                <a:cs typeface="Baskerville Old Face"/>
              </a:rPr>
              <a:t>For </a:t>
            </a:r>
            <a:r>
              <a:rPr lang="en-US" sz="3200" dirty="0">
                <a:latin typeface="Baskerville Old Face"/>
                <a:cs typeface="Baskerville Old Face"/>
              </a:rPr>
              <a:t>you say, I am rich, I have prospered, and I need nothing, not realizing that you are wretched, pitiable, poor, blind, and naked.</a:t>
            </a:r>
            <a:r>
              <a:rPr lang="en-US" sz="3200" baseline="30000" dirty="0">
                <a:latin typeface="Baskerville Old Face"/>
                <a:cs typeface="Baskerville Old Face"/>
              </a:rPr>
              <a:t>18 </a:t>
            </a:r>
            <a:r>
              <a:rPr lang="en-US" sz="3200" dirty="0">
                <a:latin typeface="Baskerville Old Face"/>
                <a:cs typeface="Baskerville Old Face"/>
              </a:rPr>
              <a:t>I counsel you to buy from me gold refined by fire, so that you may be rich, and white garments so that you may clothe yourself and the shame of your nakedness may not be seen, and salve to anoint your eyes, so that you may see</a:t>
            </a:r>
            <a:r>
              <a:rPr lang="en-US" sz="3200" dirty="0">
                <a:latin typeface="Baskerville Old Face"/>
                <a:cs typeface="Baskerville Old Face"/>
              </a:rPr>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672392" y="359789"/>
            <a:ext cx="7972650" cy="3416320"/>
          </a:xfrm>
          <a:prstGeom prst="rect">
            <a:avLst/>
          </a:prstGeom>
        </p:spPr>
        <p:txBody>
          <a:bodyPr wrap="square">
            <a:spAutoFit/>
          </a:bodyPr>
          <a:lstStyle/>
          <a:p>
            <a:r>
              <a:rPr lang="en-US" sz="5400" b="1" dirty="0">
                <a:latin typeface="Baskerville Old Face"/>
                <a:cs typeface="Baskerville Old Face"/>
              </a:rPr>
              <a:t>Matthew 5:4 </a:t>
            </a:r>
            <a:endParaRPr lang="en-US" sz="5400" b="1" dirty="0" smtClean="0">
              <a:latin typeface="Baskerville Old Face"/>
              <a:cs typeface="Baskerville Old Face"/>
            </a:endParaRPr>
          </a:p>
          <a:p>
            <a:r>
              <a:rPr lang="en-US" sz="5400" b="1" dirty="0" smtClean="0">
                <a:latin typeface="Baskerville Old Face"/>
                <a:cs typeface="Baskerville Old Face"/>
              </a:rPr>
              <a:t>“</a:t>
            </a:r>
            <a:r>
              <a:rPr lang="en-US" sz="5400" b="1" dirty="0">
                <a:latin typeface="Baskerville Old Face"/>
                <a:cs typeface="Baskerville Old Face"/>
              </a:rPr>
              <a:t>Blessed are those who mourn, for they shall be comforted</a:t>
            </a:r>
            <a:r>
              <a:rPr lang="en-US" sz="5400" dirty="0" smtClean="0">
                <a:latin typeface="Baskerville Old Face"/>
                <a:cs typeface="Baskerville Old Face"/>
              </a:rPr>
              <a:t>.” </a:t>
            </a:r>
            <a:endParaRPr lang="en-US" sz="5400" dirty="0">
              <a:latin typeface="Baskerville Old Face"/>
              <a:cs typeface="Baskerville Old Face"/>
            </a:endParaRP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755" y="1099130"/>
            <a:ext cx="7876595" cy="2585323"/>
          </a:xfrm>
          <a:prstGeom prst="rect">
            <a:avLst/>
          </a:prstGeom>
        </p:spPr>
        <p:txBody>
          <a:bodyPr wrap="square">
            <a:spAutoFit/>
          </a:bodyPr>
          <a:lstStyle/>
          <a:p>
            <a:r>
              <a:rPr lang="en-US" sz="5400" dirty="0">
                <a:latin typeface="Baskerville Old Face"/>
                <a:cs typeface="Baskerville Old Face"/>
              </a:rPr>
              <a:t>Matthew 5:</a:t>
            </a:r>
            <a:r>
              <a:rPr lang="en-US" sz="5400" dirty="0" smtClean="0">
                <a:latin typeface="Baskerville Old Face"/>
                <a:cs typeface="Baskerville Old Face"/>
              </a:rPr>
              <a:t>5</a:t>
            </a:r>
          </a:p>
          <a:p>
            <a:r>
              <a:rPr lang="en-US" sz="5400" dirty="0" smtClean="0">
                <a:latin typeface="Baskerville Old Face"/>
                <a:cs typeface="Baskerville Old Face"/>
              </a:rPr>
              <a:t>“</a:t>
            </a:r>
            <a:r>
              <a:rPr lang="en-US" sz="5400" dirty="0">
                <a:latin typeface="Baskerville Old Face"/>
                <a:cs typeface="Baskerville Old Face"/>
              </a:rPr>
              <a:t>Blessed are the meek, for they shall inherit the earth</a:t>
            </a:r>
            <a:r>
              <a:rPr lang="en-US" sz="5400" dirty="0" smtClean="0">
                <a:latin typeface="Baskerville Old Face"/>
                <a:cs typeface="Baskerville Old Face"/>
              </a:rPr>
              <a:t>.”</a:t>
            </a:r>
            <a:endParaRPr lang="en-US" sz="5400" dirty="0">
              <a:latin typeface="Baskerville Old Face"/>
              <a:cs typeface="Baskerville Old Face"/>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26916" y="512217"/>
            <a:ext cx="8260817" cy="3046988"/>
          </a:xfrm>
          <a:prstGeom prst="rect">
            <a:avLst/>
          </a:prstGeom>
        </p:spPr>
        <p:txBody>
          <a:bodyPr wrap="square">
            <a:spAutoFit/>
          </a:bodyPr>
          <a:lstStyle/>
          <a:p>
            <a:r>
              <a:rPr lang="en-US" sz="4800" dirty="0">
                <a:latin typeface="Baskerville Old Face"/>
                <a:cs typeface="Baskerville Old Face"/>
              </a:rPr>
              <a:t>Psalm 37:</a:t>
            </a:r>
            <a:r>
              <a:rPr lang="en-US" sz="4800" dirty="0" smtClean="0">
                <a:latin typeface="Baskerville Old Face"/>
                <a:cs typeface="Baskerville Old Face"/>
              </a:rPr>
              <a:t>11</a:t>
            </a:r>
          </a:p>
          <a:p>
            <a:r>
              <a:rPr lang="en-US" sz="4800" dirty="0" smtClean="0">
                <a:latin typeface="Baskerville Old Face"/>
                <a:cs typeface="Baskerville Old Face"/>
              </a:rPr>
              <a:t>But</a:t>
            </a:r>
            <a:r>
              <a:rPr lang="en-US" sz="4800" dirty="0">
                <a:latin typeface="Baskerville Old Face"/>
                <a:cs typeface="Baskerville Old Face"/>
              </a:rPr>
              <a:t> the meek shall inherit the land and delight themselves </a:t>
            </a:r>
            <a:r>
              <a:rPr lang="en-US" sz="4800" dirty="0" smtClean="0">
                <a:latin typeface="Baskerville Old Face"/>
                <a:cs typeface="Baskerville Old Face"/>
              </a:rPr>
              <a:t>in  abundant </a:t>
            </a:r>
            <a:r>
              <a:rPr lang="en-US" sz="4800" dirty="0">
                <a:latin typeface="Baskerville Old Face"/>
                <a:cs typeface="Baskerville Old Face"/>
              </a:rPr>
              <a:t>peace.</a:t>
            </a:r>
            <a:endParaRPr lang="en-US" sz="4800" b="1" dirty="0">
              <a:latin typeface="Baskerville Old Face"/>
              <a:cs typeface="Baskerville Old Face"/>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17424</TotalTime>
  <Words>285</Words>
  <Application>Microsoft Macintosh PowerPoint</Application>
  <PresentationFormat>On-screen Show (16:9)</PresentationFormat>
  <Paragraphs>52</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701</cp:revision>
  <dcterms:created xsi:type="dcterms:W3CDTF">2016-08-27T22:55:59Z</dcterms:created>
  <dcterms:modified xsi:type="dcterms:W3CDTF">2019-05-18T17:12:44Z</dcterms:modified>
</cp:coreProperties>
</file>