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376" r:id="rId2"/>
    <p:sldId id="380" r:id="rId3"/>
    <p:sldId id="356" r:id="rId4"/>
    <p:sldId id="279" r:id="rId5"/>
    <p:sldId id="398" r:id="rId6"/>
    <p:sldId id="397" r:id="rId7"/>
    <p:sldId id="354" r:id="rId8"/>
    <p:sldId id="335" r:id="rId9"/>
    <p:sldId id="369" r:id="rId10"/>
    <p:sldId id="345" r:id="rId11"/>
    <p:sldId id="305" r:id="rId12"/>
    <p:sldId id="399" r:id="rId13"/>
    <p:sldId id="385" r:id="rId14"/>
    <p:sldId id="400" r:id="rId15"/>
    <p:sldId id="401" r:id="rId16"/>
    <p:sldId id="261"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D49"/>
    <a:srgbClr val="FFFF34"/>
    <a:srgbClr val="6711FF"/>
    <a:srgbClr val="21C1FF"/>
    <a:srgbClr val="044C97"/>
    <a:srgbClr val="FF024F"/>
    <a:srgbClr val="3C0113"/>
    <a:srgbClr val="F30A4F"/>
    <a:srgbClr val="970731"/>
    <a:srgbClr val="FFD3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3" d="100"/>
          <a:sy n="123" d="100"/>
        </p:scale>
        <p:origin x="-96" y="-132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4/12/19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4/12/19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4/12/19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4/12/19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4/12/19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4/12/19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4/12/19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4/12/19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4/12/19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101"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7545" y="402703"/>
            <a:ext cx="8167005" cy="5632312"/>
          </a:xfrm>
          <a:prstGeom prst="rect">
            <a:avLst/>
          </a:prstGeom>
        </p:spPr>
        <p:txBody>
          <a:bodyPr wrap="square">
            <a:spAutoFit/>
          </a:bodyPr>
          <a:lstStyle/>
          <a:p>
            <a:r>
              <a:rPr lang="en-US" sz="4800" b="1" dirty="0">
                <a:latin typeface="Baskerville Old Face"/>
                <a:cs typeface="Baskerville Old Face"/>
              </a:rPr>
              <a:t>Luke 4:43 </a:t>
            </a:r>
            <a:r>
              <a:rPr lang="en-US" sz="4800" dirty="0">
                <a:latin typeface="Baskerville Old Face"/>
                <a:cs typeface="Baskerville Old Face"/>
              </a:rPr>
              <a:t>but he said to them, “I must preach the good news of the kingdom of God to the other towns as well; for I was sent for this purpose.”</a:t>
            </a:r>
            <a:endParaRPr lang="en-US" sz="4800" b="1" dirty="0">
              <a:latin typeface="Baskerville Old Face"/>
              <a:cs typeface="Baskerville Old Face"/>
            </a:endParaRPr>
          </a:p>
          <a:p>
            <a:r>
              <a:rPr lang="en-US" sz="4800" dirty="0">
                <a:latin typeface="Baskerville Old Face"/>
                <a:cs typeface="Baskerville Old Face"/>
              </a:rPr>
              <a:t> </a:t>
            </a:r>
          </a:p>
          <a:p>
            <a:endParaRPr lang="en-US" sz="3600" dirty="0">
              <a:latin typeface="Bookman Old Style"/>
              <a:cs typeface="Bookman Old Style"/>
            </a:endParaRPr>
          </a:p>
          <a:p>
            <a:r>
              <a:rPr lang="en-US" sz="3600" dirty="0">
                <a:latin typeface="Bookman Old Style"/>
                <a:cs typeface="Bookman Old Style"/>
              </a:rPr>
              <a:t> </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2" name="Rectangle 1"/>
          <p:cNvSpPr/>
          <p:nvPr/>
        </p:nvSpPr>
        <p:spPr>
          <a:xfrm>
            <a:off x="598845" y="671172"/>
            <a:ext cx="7929532" cy="3046988"/>
          </a:xfrm>
          <a:prstGeom prst="rect">
            <a:avLst/>
          </a:prstGeom>
        </p:spPr>
        <p:txBody>
          <a:bodyPr wrap="square">
            <a:spAutoFit/>
          </a:bodyPr>
          <a:lstStyle/>
          <a:p>
            <a:r>
              <a:rPr lang="en-US" sz="3200" b="1" dirty="0">
                <a:latin typeface="Baskerville Old Face"/>
                <a:cs typeface="Baskerville Old Face"/>
              </a:rPr>
              <a:t>Luke 4:18 </a:t>
            </a:r>
            <a:r>
              <a:rPr lang="en-US" sz="3200" b="1" baseline="30000" dirty="0">
                <a:latin typeface="Baskerville Old Face"/>
                <a:cs typeface="Baskerville Old Face"/>
              </a:rPr>
              <a:t> </a:t>
            </a:r>
            <a:endParaRPr lang="en-US" sz="3200" b="1" baseline="30000" dirty="0" smtClean="0">
              <a:latin typeface="Baskerville Old Face"/>
              <a:cs typeface="Baskerville Old Face"/>
            </a:endParaRPr>
          </a:p>
          <a:p>
            <a:r>
              <a:rPr lang="en-US" sz="3200" dirty="0" smtClean="0">
                <a:latin typeface="Baskerville Old Face"/>
                <a:cs typeface="Baskerville Old Face"/>
              </a:rPr>
              <a:t>“</a:t>
            </a:r>
            <a:r>
              <a:rPr lang="en-US" sz="3200" dirty="0">
                <a:latin typeface="Baskerville Old Face"/>
                <a:cs typeface="Baskerville Old Face"/>
              </a:rPr>
              <a:t>The Spirit of the Lord is upon me, because he has anointed me to proclaim good news to the poor. He has sent me to proclaim liberty to the captives and recovering of sight to the blind, to set at liberty those who are oppressed,</a:t>
            </a:r>
            <a:endParaRPr lang="en-US" sz="3200" b="1" dirty="0">
              <a:latin typeface="Baskerville Old Face"/>
              <a:cs typeface="Baskerville Old Face"/>
            </a:endParaRP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0469" y="382052"/>
            <a:ext cx="7815959" cy="4154983"/>
          </a:xfrm>
          <a:prstGeom prst="rect">
            <a:avLst/>
          </a:prstGeom>
        </p:spPr>
        <p:txBody>
          <a:bodyPr wrap="square">
            <a:spAutoFit/>
          </a:bodyPr>
          <a:lstStyle/>
          <a:p>
            <a:r>
              <a:rPr lang="en-US" sz="2400" b="1" dirty="0">
                <a:latin typeface="Baskerville Old Face"/>
                <a:cs typeface="Baskerville Old Face"/>
              </a:rPr>
              <a:t>Isaiah 61:1-3 </a:t>
            </a:r>
            <a:r>
              <a:rPr lang="en-US" sz="2400" dirty="0" smtClean="0">
                <a:latin typeface="Baskerville Old Face"/>
                <a:cs typeface="Baskerville Old Face"/>
              </a:rPr>
              <a:t>The </a:t>
            </a:r>
            <a:r>
              <a:rPr lang="en-US" sz="2400" dirty="0">
                <a:latin typeface="Baskerville Old Face"/>
                <a:cs typeface="Baskerville Old Face"/>
              </a:rPr>
              <a:t>Spirit of the Lord God is upon me, </a:t>
            </a:r>
            <a:r>
              <a:rPr lang="en-US" sz="2400" dirty="0" smtClean="0">
                <a:latin typeface="Baskerville Old Face"/>
                <a:cs typeface="Baskerville Old Face"/>
              </a:rPr>
              <a:t>because the</a:t>
            </a:r>
            <a:r>
              <a:rPr lang="en-US" sz="2400" dirty="0">
                <a:latin typeface="Baskerville Old Face"/>
                <a:cs typeface="Baskerville Old Face"/>
              </a:rPr>
              <a:t> Lord has anointed me to bring good news to the poor; he has sent me to bind up the brokenhearted, to proclaim liberty to the captives, and the opening of the prison to those who are bound; </a:t>
            </a:r>
            <a:r>
              <a:rPr lang="en-US" sz="2400" baseline="30000" dirty="0">
                <a:latin typeface="Baskerville Old Face"/>
                <a:cs typeface="Baskerville Old Face"/>
              </a:rPr>
              <a:t>2 </a:t>
            </a:r>
            <a:r>
              <a:rPr lang="en-US" sz="2400" dirty="0">
                <a:latin typeface="Baskerville Old Face"/>
                <a:cs typeface="Baskerville Old Face"/>
              </a:rPr>
              <a:t>to proclaim the year of the Lord's favor, and the day of vengeance of our God; to comfort all who mourn; </a:t>
            </a:r>
            <a:r>
              <a:rPr lang="en-US" sz="2400" baseline="30000" dirty="0">
                <a:latin typeface="Baskerville Old Face"/>
                <a:cs typeface="Baskerville Old Face"/>
              </a:rPr>
              <a:t>3 </a:t>
            </a:r>
            <a:r>
              <a:rPr lang="en-US" sz="2400" dirty="0">
                <a:latin typeface="Baskerville Old Face"/>
                <a:cs typeface="Baskerville Old Face"/>
              </a:rPr>
              <a:t>to grant to those who mourn in Zion— to give them a beautiful headdress instead of ashes, the oil of gladness instead of mourning, the garment of praise instead of a faint spirit; that they may be called oaks of righteousness, the planting of the Lord, that he may be glorified.</a:t>
            </a:r>
            <a:endParaRPr lang="en-US" sz="2400" b="1" dirty="0">
              <a:latin typeface="Baskerville Old Face"/>
              <a:cs typeface="Baskerville Old Face"/>
            </a:endParaRPr>
          </a:p>
        </p:txBody>
      </p:sp>
    </p:spTree>
    <p:extLst>
      <p:ext uri="{BB962C8B-B14F-4D97-AF65-F5344CB8AC3E}">
        <p14:creationId xmlns:p14="http://schemas.microsoft.com/office/powerpoint/2010/main" val="30347787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996" y="753779"/>
            <a:ext cx="8394154" cy="2800767"/>
          </a:xfrm>
          <a:prstGeom prst="rect">
            <a:avLst/>
          </a:prstGeom>
        </p:spPr>
        <p:txBody>
          <a:bodyPr wrap="square">
            <a:spAutoFit/>
          </a:bodyPr>
          <a:lstStyle/>
          <a:p>
            <a:r>
              <a:rPr lang="en-US" sz="4400" b="1" dirty="0">
                <a:latin typeface="Baskerville Old Face"/>
                <a:cs typeface="Baskerville Old Face"/>
              </a:rPr>
              <a:t>Matthew 12:28</a:t>
            </a:r>
            <a:r>
              <a:rPr lang="en-US" sz="4400" b="1" baseline="30000" dirty="0">
                <a:latin typeface="Baskerville Old Face"/>
                <a:cs typeface="Baskerville Old Face"/>
              </a:rPr>
              <a:t> </a:t>
            </a:r>
            <a:endParaRPr lang="en-US" sz="4400" b="1" baseline="30000" dirty="0" smtClean="0">
              <a:latin typeface="Baskerville Old Face"/>
              <a:cs typeface="Baskerville Old Face"/>
            </a:endParaRPr>
          </a:p>
          <a:p>
            <a:r>
              <a:rPr lang="en-US" sz="4400" dirty="0" smtClean="0">
                <a:latin typeface="Baskerville Old Face"/>
                <a:cs typeface="Baskerville Old Face"/>
              </a:rPr>
              <a:t>But </a:t>
            </a:r>
            <a:r>
              <a:rPr lang="en-US" sz="4400" dirty="0">
                <a:latin typeface="Baskerville Old Face"/>
                <a:cs typeface="Baskerville Old Face"/>
              </a:rPr>
              <a:t>if it is by the Spirit of God that I cast out demons, then the kingdom of God has come upon you.</a:t>
            </a:r>
            <a:endParaRPr lang="en-US" sz="4400" b="1" dirty="0">
              <a:latin typeface="Baskerville Old Face"/>
              <a:cs typeface="Baskerville Old Face"/>
            </a:endParaRPr>
          </a:p>
        </p:txBody>
      </p:sp>
    </p:spTree>
    <p:extLst>
      <p:ext uri="{BB962C8B-B14F-4D97-AF65-F5344CB8AC3E}">
        <p14:creationId xmlns:p14="http://schemas.microsoft.com/office/powerpoint/2010/main" val="11921271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5595" y="526612"/>
            <a:ext cx="8094731" cy="3970318"/>
          </a:xfrm>
          <a:prstGeom prst="rect">
            <a:avLst/>
          </a:prstGeom>
        </p:spPr>
        <p:txBody>
          <a:bodyPr wrap="square">
            <a:spAutoFit/>
          </a:bodyPr>
          <a:lstStyle/>
          <a:p>
            <a:r>
              <a:rPr lang="en-US" sz="3600" b="1" dirty="0">
                <a:latin typeface="Baskerville Old Face"/>
                <a:cs typeface="Baskerville Old Face"/>
              </a:rPr>
              <a:t>Ephesians 1:19-20 </a:t>
            </a:r>
            <a:endParaRPr lang="en-US" sz="3600" b="1" dirty="0" smtClean="0">
              <a:latin typeface="Baskerville Old Face"/>
              <a:cs typeface="Baskerville Old Face"/>
            </a:endParaRPr>
          </a:p>
          <a:p>
            <a:r>
              <a:rPr lang="en-US" sz="3600" dirty="0" smtClean="0">
                <a:latin typeface="Baskerville Old Face"/>
                <a:cs typeface="Baskerville Old Face"/>
              </a:rPr>
              <a:t>I </a:t>
            </a:r>
            <a:r>
              <a:rPr lang="en-US" sz="3600" dirty="0">
                <a:latin typeface="Baskerville Old Face"/>
                <a:cs typeface="Baskerville Old Face"/>
              </a:rPr>
              <a:t>also pray that you will understand the incredible greatness of God’s power for us who believe him. This is the same mighty power </a:t>
            </a:r>
            <a:r>
              <a:rPr lang="en-US" sz="3600" baseline="30000" dirty="0">
                <a:latin typeface="Baskerville Old Face"/>
                <a:cs typeface="Baskerville Old Face"/>
              </a:rPr>
              <a:t>20 </a:t>
            </a:r>
            <a:r>
              <a:rPr lang="en-US" sz="3600" dirty="0">
                <a:latin typeface="Baskerville Old Face"/>
                <a:cs typeface="Baskerville Old Face"/>
              </a:rPr>
              <a:t>that raised Christ from the dead and seated him in the place of honor at God’s right hand in the heavenly realms.</a:t>
            </a:r>
            <a:endParaRPr lang="en-US" sz="3600" b="1" dirty="0">
              <a:latin typeface="Baskerville Old Face"/>
              <a:cs typeface="Baskerville Old Face"/>
            </a:endParaRPr>
          </a:p>
        </p:txBody>
      </p:sp>
    </p:spTree>
    <p:extLst>
      <p:ext uri="{BB962C8B-B14F-4D97-AF65-F5344CB8AC3E}">
        <p14:creationId xmlns:p14="http://schemas.microsoft.com/office/powerpoint/2010/main" val="36476250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5921" y="464657"/>
            <a:ext cx="8177330" cy="4585871"/>
          </a:xfrm>
          <a:prstGeom prst="rect">
            <a:avLst/>
          </a:prstGeom>
        </p:spPr>
        <p:txBody>
          <a:bodyPr wrap="square">
            <a:spAutoFit/>
          </a:bodyPr>
          <a:lstStyle/>
          <a:p>
            <a:r>
              <a:rPr lang="en-US" sz="3200" b="1" dirty="0">
                <a:latin typeface="Baskerville Old Face"/>
                <a:cs typeface="Baskerville Old Face"/>
              </a:rPr>
              <a:t>Matthew 28:18-20 </a:t>
            </a:r>
            <a:r>
              <a:rPr lang="en-US" sz="3200" dirty="0">
                <a:latin typeface="Baskerville Old Face"/>
                <a:cs typeface="Baskerville Old Face"/>
              </a:rPr>
              <a:t>And Jesus came and said to them, “All authority in heaven and on earth has been given to me. </a:t>
            </a:r>
            <a:r>
              <a:rPr lang="en-US" sz="3200" b="1" baseline="30000" dirty="0">
                <a:latin typeface="Baskerville Old Face"/>
                <a:cs typeface="Baskerville Old Face"/>
              </a:rPr>
              <a:t>19 </a:t>
            </a:r>
            <a:r>
              <a:rPr lang="en-US" sz="3200" dirty="0">
                <a:latin typeface="Baskerville Old Face"/>
                <a:cs typeface="Baskerville Old Face"/>
              </a:rPr>
              <a:t>Go therefore and make disciples of all nations, baptizing them in</a:t>
            </a:r>
            <a:r>
              <a:rPr lang="en-US" sz="3200" u="sng" baseline="30000" dirty="0">
                <a:latin typeface="Baskerville Old Face"/>
                <a:cs typeface="Baskerville Old Face"/>
              </a:rPr>
              <a:t> </a:t>
            </a:r>
            <a:r>
              <a:rPr lang="en-US" sz="3200" dirty="0">
                <a:latin typeface="Baskerville Old Face"/>
                <a:cs typeface="Baskerville Old Face"/>
              </a:rPr>
              <a:t>the name of the Father and of the Son and of the Holy Spirit,</a:t>
            </a:r>
            <a:r>
              <a:rPr lang="en-US" sz="3200" b="1" baseline="30000" dirty="0">
                <a:latin typeface="Baskerville Old Face"/>
                <a:cs typeface="Baskerville Old Face"/>
              </a:rPr>
              <a:t>20 </a:t>
            </a:r>
            <a:r>
              <a:rPr lang="en-US" sz="3200" dirty="0">
                <a:latin typeface="Baskerville Old Face"/>
                <a:cs typeface="Baskerville Old Face"/>
              </a:rPr>
              <a:t>teaching them to observe all that I have commanded you. And behold, I am with you always, to the end of the age.”</a:t>
            </a:r>
          </a:p>
          <a:p>
            <a:endParaRPr lang="en-US" sz="3600" dirty="0">
              <a:latin typeface="Bookman Old Style"/>
              <a:cs typeface="Bookman Old Style"/>
            </a:endParaRPr>
          </a:p>
        </p:txBody>
      </p:sp>
    </p:spTree>
    <p:extLst>
      <p:ext uri="{BB962C8B-B14F-4D97-AF65-F5344CB8AC3E}">
        <p14:creationId xmlns:p14="http://schemas.microsoft.com/office/powerpoint/2010/main" val="3085437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317"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1697" y="185865"/>
            <a:ext cx="8383828" cy="4832093"/>
          </a:xfrm>
          <a:prstGeom prst="rect">
            <a:avLst/>
          </a:prstGeom>
        </p:spPr>
        <p:txBody>
          <a:bodyPr wrap="square">
            <a:spAutoFit/>
          </a:bodyPr>
          <a:lstStyle/>
          <a:p>
            <a:r>
              <a:rPr lang="en-US" sz="2800" dirty="0">
                <a:latin typeface="Bookman Old Style"/>
                <a:cs typeface="Bookman Old Style"/>
              </a:rPr>
              <a:t>Matthew 26:26-29 Now as they were eating, Jesus took bread, and after blessing it broke it and gave it to the disciples, and said, “Take, eat; this is my body.” </a:t>
            </a:r>
            <a:r>
              <a:rPr lang="en-US" sz="2800" baseline="30000" dirty="0">
                <a:latin typeface="Bookman Old Style"/>
                <a:cs typeface="Bookman Old Style"/>
              </a:rPr>
              <a:t>27 </a:t>
            </a:r>
            <a:r>
              <a:rPr lang="en-US" sz="2800" dirty="0">
                <a:latin typeface="Bookman Old Style"/>
                <a:cs typeface="Bookman Old Style"/>
              </a:rPr>
              <a:t>And he took a cup, and when he had given thanks he gave it to them, saying, “Drink of it, all of you, </a:t>
            </a:r>
            <a:r>
              <a:rPr lang="en-US" sz="2800" baseline="30000" dirty="0">
                <a:latin typeface="Bookman Old Style"/>
                <a:cs typeface="Bookman Old Style"/>
              </a:rPr>
              <a:t>28 </a:t>
            </a:r>
            <a:r>
              <a:rPr lang="en-US" sz="2800" dirty="0">
                <a:latin typeface="Bookman Old Style"/>
                <a:cs typeface="Bookman Old Style"/>
              </a:rPr>
              <a:t>for this is my blood of the</a:t>
            </a:r>
            <a:r>
              <a:rPr lang="en-US" sz="2800" baseline="30000" dirty="0">
                <a:latin typeface="Bookman Old Style"/>
                <a:cs typeface="Bookman Old Style"/>
              </a:rPr>
              <a:t> </a:t>
            </a:r>
            <a:r>
              <a:rPr lang="en-US" sz="2800" dirty="0">
                <a:latin typeface="Bookman Old Style"/>
                <a:cs typeface="Bookman Old Style"/>
              </a:rPr>
              <a:t>covenant, which is poured out for many for the forgiveness of sins. </a:t>
            </a:r>
            <a:r>
              <a:rPr lang="en-US" sz="2800" baseline="30000" dirty="0">
                <a:latin typeface="Bookman Old Style"/>
                <a:cs typeface="Bookman Old Style"/>
              </a:rPr>
              <a:t>29 </a:t>
            </a:r>
            <a:r>
              <a:rPr lang="en-US" sz="2800" dirty="0">
                <a:latin typeface="Bookman Old Style"/>
                <a:cs typeface="Bookman Old Style"/>
              </a:rPr>
              <a:t>I tell you I will not drink again of this fruit of the vine until that day when I drink it new with you in my Father's kingdom.”</a:t>
            </a:r>
          </a:p>
        </p:txBody>
      </p:sp>
    </p:spTree>
    <p:extLst>
      <p:ext uri="{BB962C8B-B14F-4D97-AF65-F5344CB8AC3E}">
        <p14:creationId xmlns:p14="http://schemas.microsoft.com/office/powerpoint/2010/main" val="2654528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40" y="0"/>
            <a:ext cx="9124960" cy="110799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600" b="1" dirty="0">
                <a:ln/>
                <a:solidFill>
                  <a:srgbClr val="000000"/>
                </a:solidFill>
              </a:rPr>
              <a:t> </a:t>
            </a:r>
            <a:endParaRPr lang="en-US" sz="7200" b="1" dirty="0">
              <a:ln/>
              <a:solidFill>
                <a:schemeClr val="accent3"/>
              </a:solidFill>
            </a:endParaRPr>
          </a:p>
        </p:txBody>
      </p:sp>
      <p:sp>
        <p:nvSpPr>
          <p:cNvPr id="7" name="TextBox 6"/>
          <p:cNvSpPr txBox="1"/>
          <p:nvPr/>
        </p:nvSpPr>
        <p:spPr>
          <a:xfrm rot="21390767">
            <a:off x="1241922" y="397920"/>
            <a:ext cx="2175697" cy="1200329"/>
          </a:xfrm>
          <a:prstGeom prst="rect">
            <a:avLst/>
          </a:prstGeom>
          <a:noFill/>
        </p:spPr>
        <p:txBody>
          <a:bodyPr wrap="square" rtlCol="0">
            <a:spAutoFit/>
          </a:bodyPr>
          <a:lstStyle/>
          <a:p>
            <a:pPr algn="ctr"/>
            <a:r>
              <a:rPr lang="en-US" sz="7200" dirty="0" smtClean="0">
                <a:solidFill>
                  <a:schemeClr val="bg1"/>
                </a:solidFill>
                <a:latin typeface="Comic Sans MS"/>
                <a:cs typeface="Comic Sans MS"/>
              </a:rPr>
              <a:t>THE</a:t>
            </a:r>
            <a:endParaRPr lang="en-US" sz="7200" dirty="0">
              <a:solidFill>
                <a:schemeClr val="bg1"/>
              </a:solidFill>
              <a:latin typeface="Comic Sans MS"/>
              <a:cs typeface="Comic Sans MS"/>
            </a:endParaRPr>
          </a:p>
        </p:txBody>
      </p:sp>
      <p:sp>
        <p:nvSpPr>
          <p:cNvPr id="8" name="TextBox 7"/>
          <p:cNvSpPr txBox="1"/>
          <p:nvPr/>
        </p:nvSpPr>
        <p:spPr>
          <a:xfrm rot="365149">
            <a:off x="4650204" y="390570"/>
            <a:ext cx="4407422" cy="1200329"/>
          </a:xfrm>
          <a:prstGeom prst="rect">
            <a:avLst/>
          </a:prstGeom>
          <a:noFill/>
        </p:spPr>
        <p:txBody>
          <a:bodyPr wrap="square" rtlCol="0">
            <a:spAutoFit/>
          </a:bodyPr>
          <a:lstStyle/>
          <a:p>
            <a:r>
              <a:rPr lang="en-US" sz="7200" dirty="0" smtClean="0">
                <a:solidFill>
                  <a:srgbClr val="000000"/>
                </a:solidFill>
                <a:latin typeface="Comic Sans MS"/>
                <a:cs typeface="Comic Sans MS"/>
              </a:rPr>
              <a:t>OTHERS</a:t>
            </a:r>
            <a:endParaRPr lang="en-US" sz="7200" dirty="0">
              <a:solidFill>
                <a:srgbClr val="000000"/>
              </a:solidFill>
              <a:latin typeface="Comic Sans MS"/>
              <a:cs typeface="Comic Sans MS"/>
            </a:endParaRPr>
          </a:p>
        </p:txBody>
      </p:sp>
      <p:sp>
        <p:nvSpPr>
          <p:cNvPr id="9" name="Rectangle 8"/>
          <p:cNvSpPr/>
          <p:nvPr/>
        </p:nvSpPr>
        <p:spPr>
          <a:xfrm>
            <a:off x="505922" y="640194"/>
            <a:ext cx="8063756" cy="3785652"/>
          </a:xfrm>
          <a:prstGeom prst="rect">
            <a:avLst/>
          </a:prstGeom>
          <a:solidFill>
            <a:srgbClr val="970731"/>
          </a:solidFill>
        </p:spPr>
        <p:txBody>
          <a:bodyPr wrap="square">
            <a:spAutoFit/>
          </a:bodyPr>
          <a:lstStyle/>
          <a:p>
            <a:pPr algn="ctr"/>
            <a:r>
              <a:rPr lang="en-US" sz="8000" b="1" dirty="0">
                <a:latin typeface="Apple Chancery"/>
                <a:cs typeface="Apple Chancery"/>
              </a:rPr>
              <a:t>The </a:t>
            </a:r>
            <a:endParaRPr lang="en-US" sz="8000" b="1" dirty="0" smtClean="0">
              <a:latin typeface="Apple Chancery"/>
              <a:cs typeface="Apple Chancery"/>
            </a:endParaRPr>
          </a:p>
          <a:p>
            <a:pPr algn="ctr"/>
            <a:r>
              <a:rPr lang="en-US" sz="8000" b="1" dirty="0" smtClean="0">
                <a:latin typeface="Apple Chancery"/>
                <a:cs typeface="Apple Chancery"/>
              </a:rPr>
              <a:t>Kingdom of </a:t>
            </a:r>
            <a:r>
              <a:rPr lang="en-US" sz="8000" b="1" dirty="0">
                <a:latin typeface="Apple Chancery"/>
                <a:cs typeface="Apple Chancery"/>
              </a:rPr>
              <a:t>God</a:t>
            </a:r>
            <a:endParaRPr lang="en-US" sz="8000" dirty="0">
              <a:latin typeface="Apple Chancery"/>
              <a:cs typeface="Apple Chancery"/>
            </a:endParaRPr>
          </a:p>
          <a:p>
            <a:pPr algn="ctr"/>
            <a:r>
              <a:rPr lang="en-US" sz="8000" dirty="0">
                <a:latin typeface="Apple Chancery"/>
                <a:cs typeface="Apple Chancery"/>
              </a:rPr>
              <a:t> </a:t>
            </a: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927" y="448276"/>
            <a:ext cx="8058485" cy="5016758"/>
          </a:xfrm>
          <a:prstGeom prst="rect">
            <a:avLst/>
          </a:prstGeom>
        </p:spPr>
        <p:txBody>
          <a:bodyPr wrap="square">
            <a:spAutoFit/>
          </a:bodyPr>
          <a:lstStyle/>
          <a:p>
            <a:r>
              <a:rPr lang="en-US" sz="3600" b="1" dirty="0">
                <a:latin typeface="Baskerville Old Face"/>
                <a:cs typeface="Baskerville Old Face"/>
              </a:rPr>
              <a:t>Daniel 2:44 </a:t>
            </a:r>
            <a:endParaRPr lang="en-US" sz="3600" b="1" dirty="0" smtClean="0">
              <a:latin typeface="Baskerville Old Face"/>
              <a:cs typeface="Baskerville Old Face"/>
            </a:endParaRPr>
          </a:p>
          <a:p>
            <a:r>
              <a:rPr lang="en-US" sz="3600" dirty="0" smtClean="0">
                <a:latin typeface="Baskerville Old Face"/>
                <a:cs typeface="Baskerville Old Face"/>
              </a:rPr>
              <a:t>And </a:t>
            </a:r>
            <a:r>
              <a:rPr lang="en-US" sz="3600" dirty="0">
                <a:latin typeface="Baskerville Old Face"/>
                <a:cs typeface="Baskerville Old Face"/>
              </a:rPr>
              <a:t>in the days of those kings the God of heaven will set up a kingdom that shall never be destroyed, nor shall the kingdom be left to another people. It shall break in pieces all these kingdoms and bring them to an end, and it shall stand forever,</a:t>
            </a:r>
            <a:endParaRPr lang="en-US" sz="3600" b="1" dirty="0">
              <a:latin typeface="Baskerville Old Face"/>
              <a:cs typeface="Baskerville Old Face"/>
            </a:endParaRPr>
          </a:p>
          <a:p>
            <a:r>
              <a:rPr lang="en-US" sz="3200" dirty="0"/>
              <a:t> </a:t>
            </a:r>
          </a:p>
          <a:p>
            <a:r>
              <a:rPr lang="en-US" sz="3600" dirty="0"/>
              <a:t> </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0200" y="326868"/>
            <a:ext cx="8263916" cy="4524315"/>
          </a:xfrm>
          <a:prstGeom prst="rect">
            <a:avLst/>
          </a:prstGeom>
        </p:spPr>
        <p:txBody>
          <a:bodyPr wrap="square">
            <a:spAutoFit/>
          </a:bodyPr>
          <a:lstStyle/>
          <a:p>
            <a:r>
              <a:rPr lang="en-US" sz="2400" b="1" dirty="0"/>
              <a:t>Isaiah 2:2-4 </a:t>
            </a:r>
            <a:r>
              <a:rPr lang="en-US" sz="2400" dirty="0"/>
              <a:t>It shall come to pass in the latter days that the mountain of the house of the Lord shall be established as the highest of the mountains, and shall be lifted up above the hills; and all the nations shall flow to it, </a:t>
            </a:r>
            <a:r>
              <a:rPr lang="en-US" sz="2400" baseline="30000" dirty="0"/>
              <a:t>3</a:t>
            </a:r>
            <a:r>
              <a:rPr lang="en-US" sz="2400" dirty="0"/>
              <a:t>and many peoples shall come, and say: “Come, let us go up to the mountain of the Lord, to the house of the God of Jacob, that he may teach us his ways and that we may walk in his paths.” For out of Zion shall go forth the law, and the word of the Lord from Jerusalem. </a:t>
            </a:r>
            <a:r>
              <a:rPr lang="en-US" sz="2400" baseline="30000" dirty="0"/>
              <a:t>4 </a:t>
            </a:r>
            <a:r>
              <a:rPr lang="en-US" sz="2400" dirty="0"/>
              <a:t>He shall judge between the nations, and shall decide disputes for many peoples; and they shall beat their swords into plowshares, and their spears into pruning hooks; nation shall not lift up sword against nation, neither shall they learn war anymore.</a:t>
            </a:r>
            <a:endParaRPr lang="en-US" sz="2400" b="1" dirty="0"/>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227" y="1509211"/>
            <a:ext cx="3865832" cy="461665"/>
          </a:xfrm>
          <a:prstGeom prst="rect">
            <a:avLst/>
          </a:prstGeom>
        </p:spPr>
        <p:txBody>
          <a:bodyPr wrap="square">
            <a:spAutoFit/>
          </a:bodyPr>
          <a:lstStyle/>
          <a:p>
            <a:pPr algn="ctr"/>
            <a:r>
              <a:rPr lang="en-US" sz="2400" b="1" dirty="0">
                <a:solidFill>
                  <a:schemeClr val="bg1"/>
                </a:solidFill>
              </a:rPr>
              <a:t>Jesus spoke to them, </a:t>
            </a:r>
            <a:r>
              <a:rPr lang="en-US" sz="2400" b="1" dirty="0" smtClean="0">
                <a:solidFill>
                  <a:schemeClr val="bg1"/>
                </a:solidFill>
              </a:rPr>
              <a:t>saying:</a:t>
            </a:r>
            <a:r>
              <a:rPr lang="en-US" sz="2400" dirty="0" smtClean="0">
                <a:solidFill>
                  <a:schemeClr val="bg1"/>
                </a:solidFill>
              </a:rPr>
              <a:t> </a:t>
            </a:r>
            <a:endParaRPr lang="en-US" sz="2400" dirty="0">
              <a:solidFill>
                <a:schemeClr val="bg1"/>
              </a:solidFill>
            </a:endParaRPr>
          </a:p>
        </p:txBody>
      </p:sp>
      <p:sp>
        <p:nvSpPr>
          <p:cNvPr id="2" name="Rectangle 1"/>
          <p:cNvSpPr/>
          <p:nvPr/>
        </p:nvSpPr>
        <p:spPr>
          <a:xfrm>
            <a:off x="361372" y="382052"/>
            <a:ext cx="8363177" cy="4031873"/>
          </a:xfrm>
          <a:prstGeom prst="rect">
            <a:avLst/>
          </a:prstGeom>
        </p:spPr>
        <p:txBody>
          <a:bodyPr wrap="square">
            <a:spAutoFit/>
          </a:bodyPr>
          <a:lstStyle/>
          <a:p>
            <a:r>
              <a:rPr lang="en-US" sz="3200" b="1" dirty="0">
                <a:latin typeface="Baskerville Old Face"/>
                <a:cs typeface="Baskerville Old Face"/>
              </a:rPr>
              <a:t>Matthew 9:35-36 </a:t>
            </a:r>
            <a:endParaRPr lang="en-US" sz="3200" b="1" dirty="0" smtClean="0">
              <a:latin typeface="Baskerville Old Face"/>
              <a:cs typeface="Baskerville Old Face"/>
            </a:endParaRPr>
          </a:p>
          <a:p>
            <a:r>
              <a:rPr lang="en-US" sz="3200" dirty="0" smtClean="0">
                <a:latin typeface="Baskerville Old Face"/>
                <a:cs typeface="Baskerville Old Face"/>
              </a:rPr>
              <a:t>And </a:t>
            </a:r>
            <a:r>
              <a:rPr lang="en-US" sz="3200" dirty="0">
                <a:latin typeface="Baskerville Old Face"/>
                <a:cs typeface="Baskerville Old Face"/>
              </a:rPr>
              <a:t>Jesus went throughout all the cities and villages, teaching in their synagogues and proclaiming the gospel of the kingdom and healing every disease and every affliction. </a:t>
            </a:r>
            <a:r>
              <a:rPr lang="en-US" sz="3200" baseline="30000" dirty="0">
                <a:latin typeface="Baskerville Old Face"/>
                <a:cs typeface="Baskerville Old Face"/>
              </a:rPr>
              <a:t>36 </a:t>
            </a:r>
            <a:r>
              <a:rPr lang="en-US" sz="3200" dirty="0">
                <a:latin typeface="Baskerville Old Face"/>
                <a:cs typeface="Baskerville Old Face"/>
              </a:rPr>
              <a:t>When he saw the crowds, he had compassion for them, because they were harassed and helpless, like sheep without a shepherd.</a:t>
            </a:r>
            <a:endParaRPr lang="en-US" sz="3200" b="1" dirty="0">
              <a:latin typeface="Baskerville Old Face"/>
              <a:cs typeface="Baskerville Old Face"/>
            </a:endParaRP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7219" y="526611"/>
            <a:ext cx="7981157" cy="3785652"/>
          </a:xfrm>
          <a:prstGeom prst="rect">
            <a:avLst/>
          </a:prstGeom>
        </p:spPr>
        <p:txBody>
          <a:bodyPr wrap="square">
            <a:spAutoFit/>
          </a:bodyPr>
          <a:lstStyle/>
          <a:p>
            <a:r>
              <a:rPr lang="en-US" sz="4000" b="1" dirty="0">
                <a:latin typeface="Baskerville Old Face"/>
                <a:cs typeface="Baskerville Old Face"/>
              </a:rPr>
              <a:t>Mark 1:14-15</a:t>
            </a:r>
            <a:r>
              <a:rPr lang="en-US" sz="4000" b="1" baseline="30000" dirty="0">
                <a:latin typeface="Baskerville Old Face"/>
                <a:cs typeface="Baskerville Old Face"/>
              </a:rPr>
              <a:t> </a:t>
            </a:r>
            <a:r>
              <a:rPr lang="en-US" sz="4000" dirty="0">
                <a:latin typeface="Baskerville Old Face"/>
                <a:cs typeface="Baskerville Old Face"/>
              </a:rPr>
              <a:t>Now after John was arrested, Jesus came into Galilee, proclaiming the gospel of God, </a:t>
            </a:r>
            <a:r>
              <a:rPr lang="en-US" sz="4000" b="1" baseline="30000" dirty="0">
                <a:latin typeface="Baskerville Old Face"/>
                <a:cs typeface="Baskerville Old Face"/>
              </a:rPr>
              <a:t>15 </a:t>
            </a:r>
            <a:r>
              <a:rPr lang="en-US" sz="4000" dirty="0">
                <a:latin typeface="Baskerville Old Face"/>
                <a:cs typeface="Baskerville Old Face"/>
              </a:rPr>
              <a:t>and saying, “The time is fulfilled, and the kingdom of God is at hand; repent and believe in the gospel.”</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a:solidFill>
                  <a:schemeClr val="bg1"/>
                </a:solidFill>
              </a:rPr>
              <a:t>Psalm 16:11 </a:t>
            </a:r>
            <a:endParaRPr lang="en-US" sz="2400" b="1" dirty="0" smtClean="0">
              <a:solidFill>
                <a:schemeClr val="bg1"/>
              </a:solidFill>
            </a:endParaRP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3" name="Rectangle 2"/>
          <p:cNvSpPr/>
          <p:nvPr/>
        </p:nvSpPr>
        <p:spPr>
          <a:xfrm>
            <a:off x="373510" y="276146"/>
            <a:ext cx="8350223" cy="4093428"/>
          </a:xfrm>
          <a:prstGeom prst="rect">
            <a:avLst/>
          </a:prstGeom>
        </p:spPr>
        <p:txBody>
          <a:bodyPr wrap="square">
            <a:spAutoFit/>
          </a:bodyPr>
          <a:lstStyle/>
          <a:p>
            <a:r>
              <a:rPr lang="en-US" sz="2000" b="1" dirty="0">
                <a:latin typeface="Arial"/>
                <a:cs typeface="Arial"/>
              </a:rPr>
              <a:t>Mark 1:21-28 </a:t>
            </a:r>
            <a:r>
              <a:rPr lang="en-US" sz="2000" b="1" baseline="30000" dirty="0">
                <a:latin typeface="Arial"/>
                <a:cs typeface="Arial"/>
              </a:rPr>
              <a:t> </a:t>
            </a:r>
            <a:r>
              <a:rPr lang="en-US" sz="2000" dirty="0">
                <a:latin typeface="Arial"/>
                <a:cs typeface="Arial"/>
              </a:rPr>
              <a:t>And they went into Capernaum, and immediately on the Sabbath he entered the synagogue and was teaching. </a:t>
            </a:r>
            <a:r>
              <a:rPr lang="en-US" sz="2000" b="1" baseline="30000" dirty="0">
                <a:latin typeface="Arial"/>
                <a:cs typeface="Arial"/>
              </a:rPr>
              <a:t>22 </a:t>
            </a:r>
            <a:r>
              <a:rPr lang="en-US" sz="2000" dirty="0">
                <a:latin typeface="Arial"/>
                <a:cs typeface="Arial"/>
              </a:rPr>
              <a:t>And they were astonished at his teaching, for he taught them as one who had authority, and not as the scribes. </a:t>
            </a:r>
            <a:r>
              <a:rPr lang="en-US" sz="2000" b="1" baseline="30000" dirty="0">
                <a:latin typeface="Arial"/>
                <a:cs typeface="Arial"/>
              </a:rPr>
              <a:t>23 </a:t>
            </a:r>
            <a:r>
              <a:rPr lang="en-US" sz="2000" dirty="0">
                <a:latin typeface="Arial"/>
                <a:cs typeface="Arial"/>
              </a:rPr>
              <a:t>And immediately there was in their synagogue a man with an unclean spirit. And he cried out, </a:t>
            </a:r>
            <a:r>
              <a:rPr lang="en-US" sz="2000" b="1" baseline="30000" dirty="0">
                <a:latin typeface="Arial"/>
                <a:cs typeface="Arial"/>
              </a:rPr>
              <a:t>24 </a:t>
            </a:r>
            <a:r>
              <a:rPr lang="en-US" sz="2000" dirty="0">
                <a:latin typeface="Arial"/>
                <a:cs typeface="Arial"/>
              </a:rPr>
              <a:t>“What have you to do with us, Jesus of Nazareth? Have you come to destroy us? I know who you are—the Holy One of God.”</a:t>
            </a:r>
            <a:r>
              <a:rPr lang="en-US" sz="2000" b="1" baseline="30000" dirty="0">
                <a:latin typeface="Arial"/>
                <a:cs typeface="Arial"/>
              </a:rPr>
              <a:t>25 </a:t>
            </a:r>
            <a:r>
              <a:rPr lang="en-US" sz="2000" dirty="0">
                <a:latin typeface="Arial"/>
                <a:cs typeface="Arial"/>
              </a:rPr>
              <a:t>But Jesus rebuked him, saying, “Be silent, and come out of him!” </a:t>
            </a:r>
            <a:r>
              <a:rPr lang="en-US" sz="2000" b="1" baseline="30000" dirty="0">
                <a:latin typeface="Arial"/>
                <a:cs typeface="Arial"/>
              </a:rPr>
              <a:t>26 </a:t>
            </a:r>
            <a:r>
              <a:rPr lang="en-US" sz="2000" dirty="0">
                <a:latin typeface="Arial"/>
                <a:cs typeface="Arial"/>
              </a:rPr>
              <a:t>And the unclean spirit, convulsing him and crying out with a loud voice, came out of him. </a:t>
            </a:r>
            <a:r>
              <a:rPr lang="en-US" sz="2000" b="1" baseline="30000" dirty="0">
                <a:latin typeface="Arial"/>
                <a:cs typeface="Arial"/>
              </a:rPr>
              <a:t>27 </a:t>
            </a:r>
            <a:r>
              <a:rPr lang="en-US" sz="2000" dirty="0">
                <a:latin typeface="Arial"/>
                <a:cs typeface="Arial"/>
              </a:rPr>
              <a:t>And they were all amazed, so that they questioned among themselves, saying, “What is this? A new teaching with authority! He commands even the unclean spirits, and they obey him.” </a:t>
            </a:r>
            <a:r>
              <a:rPr lang="en-US" sz="2000" b="1" baseline="30000" dirty="0">
                <a:latin typeface="Arial"/>
                <a:cs typeface="Arial"/>
              </a:rPr>
              <a:t>28 </a:t>
            </a:r>
            <a:r>
              <a:rPr lang="en-US" sz="2000" dirty="0">
                <a:latin typeface="Arial"/>
                <a:cs typeface="Arial"/>
              </a:rPr>
              <a:t>And at once his fame spread everywhere throughout all the surrounding region of Galilee.</a:t>
            </a:r>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16822</TotalTime>
  <Words>86</Words>
  <Application>Microsoft Macintosh PowerPoint</Application>
  <PresentationFormat>On-screen Show (16:9)</PresentationFormat>
  <Paragraphs>33</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666</cp:revision>
  <dcterms:created xsi:type="dcterms:W3CDTF">2016-08-27T22:55:59Z</dcterms:created>
  <dcterms:modified xsi:type="dcterms:W3CDTF">2019-04-13T00:34:04Z</dcterms:modified>
</cp:coreProperties>
</file>