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376" r:id="rId2"/>
    <p:sldId id="279" r:id="rId3"/>
    <p:sldId id="398" r:id="rId4"/>
    <p:sldId id="397" r:id="rId5"/>
    <p:sldId id="354" r:id="rId6"/>
    <p:sldId id="335" r:id="rId7"/>
    <p:sldId id="369" r:id="rId8"/>
    <p:sldId id="345" r:id="rId9"/>
    <p:sldId id="305" r:id="rId10"/>
    <p:sldId id="399" r:id="rId11"/>
    <p:sldId id="385" r:id="rId12"/>
    <p:sldId id="400" r:id="rId13"/>
    <p:sldId id="401" r:id="rId14"/>
    <p:sldId id="402" r:id="rId15"/>
    <p:sldId id="403" r:id="rId16"/>
    <p:sldId id="404" r:id="rId17"/>
    <p:sldId id="405" r:id="rId18"/>
    <p:sldId id="406" r:id="rId19"/>
    <p:sldId id="407" r:id="rId20"/>
    <p:sldId id="408" r:id="rId21"/>
    <p:sldId id="409" r:id="rId22"/>
    <p:sldId id="380" r:id="rId23"/>
    <p:sldId id="356" r:id="rId24"/>
    <p:sldId id="261"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D49"/>
    <a:srgbClr val="FFFF34"/>
    <a:srgbClr val="6711FF"/>
    <a:srgbClr val="21C1FF"/>
    <a:srgbClr val="044C97"/>
    <a:srgbClr val="FF024F"/>
    <a:srgbClr val="3C0113"/>
    <a:srgbClr val="F30A4F"/>
    <a:srgbClr val="970731"/>
    <a:srgbClr val="FFD3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6" d="100"/>
          <a:sy n="136" d="100"/>
        </p:scale>
        <p:origin x="-128" y="-133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2/23/19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2/23/19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2/23/19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2/23/19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2/23/19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2/23/19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2/23/19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2/23/19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2/23/19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089"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861" y="171093"/>
            <a:ext cx="8347956" cy="4524315"/>
          </a:xfrm>
          <a:prstGeom prst="rect">
            <a:avLst/>
          </a:prstGeom>
        </p:spPr>
        <p:txBody>
          <a:bodyPr wrap="square">
            <a:spAutoFit/>
          </a:bodyPr>
          <a:lstStyle/>
          <a:p>
            <a:r>
              <a:rPr lang="en-US" sz="2400" baseline="30000" dirty="0"/>
              <a:t>41 </a:t>
            </a:r>
            <a:r>
              <a:rPr lang="en-US" sz="2400" dirty="0"/>
              <a:t>“Then he will say to those on his left, ‘Depart from me, you cursed, into the eternal fire prepared for the devil and his angels. </a:t>
            </a:r>
            <a:r>
              <a:rPr lang="en-US" sz="2400" baseline="30000" dirty="0"/>
              <a:t>42 </a:t>
            </a:r>
            <a:r>
              <a:rPr lang="en-US" sz="2400" dirty="0"/>
              <a:t>For I was hungry and you gave me no food, I was thirsty and you gave me no drink,</a:t>
            </a:r>
            <a:r>
              <a:rPr lang="en-US" sz="2400" baseline="30000" dirty="0"/>
              <a:t>43 </a:t>
            </a:r>
            <a:r>
              <a:rPr lang="en-US" sz="2400" dirty="0"/>
              <a:t>I was a stranger and you did not welcome me, naked and you did not clothe me, sick and in prison and you did not visit me.’ </a:t>
            </a:r>
            <a:r>
              <a:rPr lang="en-US" sz="2400" baseline="30000" dirty="0"/>
              <a:t>44 </a:t>
            </a:r>
            <a:r>
              <a:rPr lang="en-US" sz="2400" dirty="0"/>
              <a:t>Then they also will answer, saying, ‘Lord, when did we see you hungry or thirsty or a stranger or naked or sick or in prison, and did not minister to you?’ </a:t>
            </a:r>
            <a:r>
              <a:rPr lang="en-US" sz="2400" baseline="30000" dirty="0"/>
              <a:t>45 </a:t>
            </a:r>
            <a:r>
              <a:rPr lang="en-US" sz="2400" dirty="0"/>
              <a:t>Then he will answer them, saying, ‘Truly, I say to you, as you did not do it to one of the least of these, you did not do it to me.’ </a:t>
            </a:r>
            <a:r>
              <a:rPr lang="en-US" sz="2400" baseline="30000" dirty="0"/>
              <a:t>46 </a:t>
            </a:r>
            <a:r>
              <a:rPr lang="en-US" sz="2400" dirty="0"/>
              <a:t>And these will go away into eternal punishment, but the righteous into eternal life.”</a:t>
            </a:r>
            <a:endParaRPr lang="en-US" sz="2400" dirty="0"/>
          </a:p>
        </p:txBody>
      </p:sp>
    </p:spTree>
    <p:extLst>
      <p:ext uri="{BB962C8B-B14F-4D97-AF65-F5344CB8AC3E}">
        <p14:creationId xmlns:p14="http://schemas.microsoft.com/office/powerpoint/2010/main" val="3034778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3577" y="392242"/>
            <a:ext cx="8161201" cy="4401205"/>
          </a:xfrm>
          <a:prstGeom prst="rect">
            <a:avLst/>
          </a:prstGeom>
        </p:spPr>
        <p:txBody>
          <a:bodyPr wrap="square">
            <a:spAutoFit/>
          </a:bodyPr>
          <a:lstStyle/>
          <a:p>
            <a:r>
              <a:rPr lang="en-US" sz="2800" b="1" dirty="0">
                <a:latin typeface="Helvetica Neue"/>
                <a:cs typeface="Helvetica Neue"/>
              </a:rPr>
              <a:t>Matthew 7:21-23 </a:t>
            </a:r>
            <a:r>
              <a:rPr lang="en-US" sz="2800" b="1" baseline="30000" dirty="0">
                <a:latin typeface="Helvetica Neue"/>
                <a:cs typeface="Helvetica Neue"/>
              </a:rPr>
              <a:t> </a:t>
            </a:r>
            <a:r>
              <a:rPr lang="en-US" sz="2800" dirty="0">
                <a:latin typeface="Helvetica Neue"/>
                <a:cs typeface="Helvetica Neue"/>
              </a:rPr>
              <a:t>“Not everyone who says to me, ‘Lord, Lord,’ will enter the kingdom of heaven, but the one who does the will of my Father who is in heaven. </a:t>
            </a:r>
            <a:r>
              <a:rPr lang="en-US" sz="2800" baseline="30000" dirty="0">
                <a:latin typeface="Helvetica Neue"/>
                <a:cs typeface="Helvetica Neue"/>
              </a:rPr>
              <a:t>22 </a:t>
            </a:r>
            <a:r>
              <a:rPr lang="en-US" sz="2800" dirty="0">
                <a:latin typeface="Helvetica Neue"/>
                <a:cs typeface="Helvetica Neue"/>
              </a:rPr>
              <a:t>On that day many will say to me, ‘Lord, Lord, did we not prophesy in your name, and cast out demons in your name, and do many mighty works in your name?’ </a:t>
            </a:r>
            <a:r>
              <a:rPr lang="en-US" sz="2800" baseline="30000" dirty="0">
                <a:latin typeface="Helvetica Neue"/>
                <a:cs typeface="Helvetica Neue"/>
              </a:rPr>
              <a:t>23 </a:t>
            </a:r>
            <a:r>
              <a:rPr lang="en-US" sz="2800" dirty="0">
                <a:latin typeface="Helvetica Neue"/>
                <a:cs typeface="Helvetica Neue"/>
              </a:rPr>
              <a:t>And then will I declare to them, ‘I never knew you; depart from me, you workers of lawlessness.’</a:t>
            </a:r>
            <a:endParaRPr lang="en-US" sz="2800" b="1" dirty="0">
              <a:latin typeface="Helvetica Neue"/>
              <a:cs typeface="Helvetica Neue"/>
            </a:endParaRPr>
          </a:p>
          <a:p>
            <a:r>
              <a:rPr lang="en-US" sz="2800" b="1" dirty="0">
                <a:latin typeface="Helvetica Neue"/>
                <a:cs typeface="Helvetica Neue"/>
              </a:rPr>
              <a:t> </a:t>
            </a:r>
          </a:p>
        </p:txBody>
      </p:sp>
    </p:spTree>
    <p:extLst>
      <p:ext uri="{BB962C8B-B14F-4D97-AF65-F5344CB8AC3E}">
        <p14:creationId xmlns:p14="http://schemas.microsoft.com/office/powerpoint/2010/main" val="11921271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1656" y="420259"/>
            <a:ext cx="7909082" cy="4832092"/>
          </a:xfrm>
          <a:prstGeom prst="rect">
            <a:avLst/>
          </a:prstGeom>
        </p:spPr>
        <p:txBody>
          <a:bodyPr wrap="square">
            <a:spAutoFit/>
          </a:bodyPr>
          <a:lstStyle/>
          <a:p>
            <a:r>
              <a:rPr lang="en-US" sz="4400" b="1" dirty="0">
                <a:latin typeface="Helvetica Neue"/>
                <a:cs typeface="Helvetica Neue"/>
              </a:rPr>
              <a:t>Colossians 3:</a:t>
            </a:r>
            <a:r>
              <a:rPr lang="en-US" sz="4400" b="1" dirty="0" smtClean="0">
                <a:latin typeface="Helvetica Neue"/>
                <a:cs typeface="Helvetica Neue"/>
              </a:rPr>
              <a:t>17</a:t>
            </a:r>
          </a:p>
          <a:p>
            <a:r>
              <a:rPr lang="en-US" sz="4400" dirty="0" smtClean="0">
                <a:latin typeface="Helvetica Neue"/>
                <a:cs typeface="Helvetica Neue"/>
              </a:rPr>
              <a:t>And</a:t>
            </a:r>
            <a:r>
              <a:rPr lang="en-US" sz="4400" dirty="0">
                <a:latin typeface="Helvetica Neue"/>
                <a:cs typeface="Helvetica Neue"/>
              </a:rPr>
              <a:t> whatever you do, in word or deed, do everything in the name of the Lord Jesus, giving thanks to God the Father through him.</a:t>
            </a:r>
            <a:endParaRPr lang="en-US" sz="4400" b="1" dirty="0">
              <a:latin typeface="Helvetica Neue"/>
              <a:cs typeface="Helvetica Neue"/>
            </a:endParaRPr>
          </a:p>
          <a:p>
            <a:r>
              <a:rPr lang="en-US" sz="4400" dirty="0">
                <a:latin typeface="Helvetica Neue"/>
                <a:cs typeface="Helvetica Neue"/>
              </a:rPr>
              <a:t> </a:t>
            </a:r>
          </a:p>
        </p:txBody>
      </p:sp>
    </p:spTree>
    <p:extLst>
      <p:ext uri="{BB962C8B-B14F-4D97-AF65-F5344CB8AC3E}">
        <p14:creationId xmlns:p14="http://schemas.microsoft.com/office/powerpoint/2010/main" val="3647625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4239" y="420259"/>
            <a:ext cx="8142525" cy="4524315"/>
          </a:xfrm>
          <a:prstGeom prst="rect">
            <a:avLst/>
          </a:prstGeom>
        </p:spPr>
        <p:txBody>
          <a:bodyPr wrap="square">
            <a:spAutoFit/>
          </a:bodyPr>
          <a:lstStyle/>
          <a:p>
            <a:r>
              <a:rPr lang="en-US" sz="3200" b="1" dirty="0">
                <a:latin typeface="Helvetica Neue"/>
                <a:cs typeface="Helvetica Neue"/>
              </a:rPr>
              <a:t>1 Peter 4:10-11 </a:t>
            </a:r>
            <a:r>
              <a:rPr lang="en-US" sz="3200" b="1" baseline="30000" dirty="0">
                <a:latin typeface="Helvetica Neue"/>
                <a:cs typeface="Helvetica Neue"/>
              </a:rPr>
              <a:t> </a:t>
            </a:r>
            <a:r>
              <a:rPr lang="en-US" sz="3200" dirty="0">
                <a:latin typeface="Helvetica Neue"/>
                <a:cs typeface="Helvetica Neue"/>
              </a:rPr>
              <a:t>As each has received a gift, use it to serve one another, as good stewards of God's varied grace:</a:t>
            </a:r>
            <a:r>
              <a:rPr lang="en-US" sz="3200" baseline="30000" dirty="0">
                <a:latin typeface="Helvetica Neue"/>
                <a:cs typeface="Helvetica Neue"/>
              </a:rPr>
              <a:t>11 </a:t>
            </a:r>
            <a:r>
              <a:rPr lang="en-US" sz="3200" dirty="0">
                <a:latin typeface="Helvetica Neue"/>
                <a:cs typeface="Helvetica Neue"/>
              </a:rPr>
              <a:t>whoever speaks, as one who speaks oracles of God; whoever serves, as one who serves by the strength that God supplies—in order that in everything God may be glorified through Jesus Christ. To him belong glory and dominion forever and ever. Amen.</a:t>
            </a:r>
            <a:endParaRPr lang="en-US" sz="3200" b="1" dirty="0">
              <a:latin typeface="Helvetica Neue"/>
              <a:cs typeface="Helvetica Neue"/>
            </a:endParaRPr>
          </a:p>
        </p:txBody>
      </p:sp>
    </p:spTree>
    <p:extLst>
      <p:ext uri="{BB962C8B-B14F-4D97-AF65-F5344CB8AC3E}">
        <p14:creationId xmlns:p14="http://schemas.microsoft.com/office/powerpoint/2010/main" val="308543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4239" y="429598"/>
            <a:ext cx="8291929" cy="3416320"/>
          </a:xfrm>
          <a:prstGeom prst="rect">
            <a:avLst/>
          </a:prstGeom>
        </p:spPr>
        <p:txBody>
          <a:bodyPr wrap="square">
            <a:spAutoFit/>
          </a:bodyPr>
          <a:lstStyle/>
          <a:p>
            <a:r>
              <a:rPr lang="en-US" sz="5400" dirty="0">
                <a:latin typeface="Helvetica Neue"/>
                <a:cs typeface="Helvetica Neue"/>
              </a:rPr>
              <a:t>1 Corinthians 10:31</a:t>
            </a:r>
            <a:r>
              <a:rPr lang="en-US" sz="5400" baseline="30000" dirty="0">
                <a:latin typeface="Helvetica Neue"/>
                <a:cs typeface="Helvetica Neue"/>
              </a:rPr>
              <a:t> </a:t>
            </a:r>
            <a:endParaRPr lang="en-US" sz="5400" baseline="30000" dirty="0" smtClean="0">
              <a:latin typeface="Helvetica Neue"/>
              <a:cs typeface="Helvetica Neue"/>
            </a:endParaRPr>
          </a:p>
          <a:p>
            <a:r>
              <a:rPr lang="en-US" sz="5400" dirty="0" smtClean="0">
                <a:latin typeface="Helvetica Neue"/>
                <a:cs typeface="Helvetica Neue"/>
              </a:rPr>
              <a:t>So</a:t>
            </a:r>
            <a:r>
              <a:rPr lang="en-US" sz="5400" dirty="0">
                <a:latin typeface="Helvetica Neue"/>
                <a:cs typeface="Helvetica Neue"/>
              </a:rPr>
              <a:t>, whether you eat or drink, or whatever you do, do all to the glory of God.</a:t>
            </a:r>
          </a:p>
        </p:txBody>
      </p:sp>
    </p:spTree>
    <p:extLst>
      <p:ext uri="{BB962C8B-B14F-4D97-AF65-F5344CB8AC3E}">
        <p14:creationId xmlns:p14="http://schemas.microsoft.com/office/powerpoint/2010/main" val="787006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835" y="382902"/>
            <a:ext cx="8553387" cy="4524315"/>
          </a:xfrm>
          <a:prstGeom prst="rect">
            <a:avLst/>
          </a:prstGeom>
        </p:spPr>
        <p:txBody>
          <a:bodyPr wrap="square">
            <a:spAutoFit/>
          </a:bodyPr>
          <a:lstStyle/>
          <a:p>
            <a:r>
              <a:rPr lang="en-US" sz="4800" b="1" dirty="0">
                <a:latin typeface="Helvetica Neue"/>
                <a:cs typeface="Helvetica Neue"/>
              </a:rPr>
              <a:t>Isaiah 40:5</a:t>
            </a:r>
            <a:r>
              <a:rPr lang="en-US" sz="4800" b="1" baseline="30000" dirty="0">
                <a:latin typeface="Helvetica Neue"/>
                <a:cs typeface="Helvetica Neue"/>
              </a:rPr>
              <a:t> </a:t>
            </a:r>
            <a:endParaRPr lang="en-US" sz="4800" b="1" baseline="30000" dirty="0" smtClean="0">
              <a:latin typeface="Helvetica Neue"/>
              <a:cs typeface="Helvetica Neue"/>
            </a:endParaRPr>
          </a:p>
          <a:p>
            <a:r>
              <a:rPr lang="en-US" sz="4800" dirty="0" smtClean="0">
                <a:latin typeface="Helvetica Neue"/>
                <a:cs typeface="Helvetica Neue"/>
              </a:rPr>
              <a:t>And </a:t>
            </a:r>
            <a:r>
              <a:rPr lang="en-US" sz="4800" dirty="0">
                <a:latin typeface="Helvetica Neue"/>
                <a:cs typeface="Helvetica Neue"/>
              </a:rPr>
              <a:t>the glory </a:t>
            </a:r>
            <a:r>
              <a:rPr lang="en-US" sz="4800" dirty="0" smtClean="0">
                <a:latin typeface="Helvetica Neue"/>
                <a:cs typeface="Helvetica Neue"/>
              </a:rPr>
              <a:t>of the</a:t>
            </a:r>
            <a:r>
              <a:rPr lang="en-US" sz="4800" dirty="0">
                <a:latin typeface="Helvetica Neue"/>
                <a:cs typeface="Helvetica Neue"/>
              </a:rPr>
              <a:t> Lord shall be revealed, and all flesh shall see it together, for the mouth of the Lord has spoken.”</a:t>
            </a:r>
            <a:endParaRPr lang="en-US" sz="4800" b="1" dirty="0">
              <a:latin typeface="Helvetica Neue"/>
              <a:cs typeface="Helvetica Neue"/>
            </a:endParaRPr>
          </a:p>
          <a:p>
            <a:r>
              <a:rPr lang="en-US" sz="4800" dirty="0">
                <a:latin typeface="Helvetica Neue"/>
                <a:cs typeface="Helvetica Neue"/>
              </a:rPr>
              <a:t> </a:t>
            </a:r>
          </a:p>
        </p:txBody>
      </p:sp>
    </p:spTree>
    <p:extLst>
      <p:ext uri="{BB962C8B-B14F-4D97-AF65-F5344CB8AC3E}">
        <p14:creationId xmlns:p14="http://schemas.microsoft.com/office/powerpoint/2010/main" val="3070191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510" y="392241"/>
            <a:ext cx="8506697" cy="4708981"/>
          </a:xfrm>
          <a:prstGeom prst="rect">
            <a:avLst/>
          </a:prstGeom>
        </p:spPr>
        <p:txBody>
          <a:bodyPr wrap="square">
            <a:spAutoFit/>
          </a:bodyPr>
          <a:lstStyle/>
          <a:p>
            <a:r>
              <a:rPr lang="en-US" sz="6000" b="1" dirty="0">
                <a:latin typeface="Helvetica Neue"/>
                <a:cs typeface="Helvetica Neue"/>
              </a:rPr>
              <a:t>John 16:</a:t>
            </a:r>
            <a:r>
              <a:rPr lang="en-US" sz="6000" b="1" dirty="0" smtClean="0">
                <a:latin typeface="Helvetica Neue"/>
                <a:cs typeface="Helvetica Neue"/>
              </a:rPr>
              <a:t>14</a:t>
            </a:r>
          </a:p>
          <a:p>
            <a:r>
              <a:rPr lang="en-US" sz="6000" b="1" dirty="0">
                <a:latin typeface="Helvetica Neue"/>
                <a:cs typeface="Helvetica Neue"/>
              </a:rPr>
              <a:t> </a:t>
            </a:r>
            <a:r>
              <a:rPr lang="en-US" sz="6000" dirty="0">
                <a:latin typeface="Helvetica Neue"/>
                <a:cs typeface="Helvetica Neue"/>
              </a:rPr>
              <a:t>He will glorify me, for he will take what is mine and declare it to you.</a:t>
            </a:r>
            <a:endParaRPr lang="en-US" sz="6000" b="1" dirty="0">
              <a:latin typeface="Helvetica Neue"/>
              <a:cs typeface="Helvetica Neue"/>
            </a:endParaRPr>
          </a:p>
          <a:p>
            <a:r>
              <a:rPr lang="en-US" sz="6000" dirty="0">
                <a:latin typeface="Helvetica Neue"/>
                <a:cs typeface="Helvetica Neue"/>
              </a:rPr>
              <a:t> </a:t>
            </a:r>
          </a:p>
        </p:txBody>
      </p:sp>
    </p:spTree>
    <p:extLst>
      <p:ext uri="{BB962C8B-B14F-4D97-AF65-F5344CB8AC3E}">
        <p14:creationId xmlns:p14="http://schemas.microsoft.com/office/powerpoint/2010/main" val="2602488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8279" y="494972"/>
            <a:ext cx="7974446" cy="4154983"/>
          </a:xfrm>
          <a:prstGeom prst="rect">
            <a:avLst/>
          </a:prstGeom>
        </p:spPr>
        <p:txBody>
          <a:bodyPr wrap="square">
            <a:spAutoFit/>
          </a:bodyPr>
          <a:lstStyle/>
          <a:p>
            <a:r>
              <a:rPr lang="en-US" sz="4400" b="1" dirty="0">
                <a:latin typeface="Helvetica Neue"/>
                <a:cs typeface="Helvetica Neue"/>
              </a:rPr>
              <a:t>John 11:4 </a:t>
            </a:r>
            <a:r>
              <a:rPr lang="en-US" sz="4400" dirty="0">
                <a:latin typeface="Helvetica Neue"/>
                <a:cs typeface="Helvetica Neue"/>
              </a:rPr>
              <a:t>But when Jesus heard it he said, “This illness does not lead to death. It is for the glory of God, so that the Son of God may be glorified through it.”</a:t>
            </a:r>
            <a:endParaRPr lang="en-US" sz="4400" b="1" dirty="0">
              <a:latin typeface="Helvetica Neue"/>
              <a:cs typeface="Helvetica Neue"/>
            </a:endParaRPr>
          </a:p>
        </p:txBody>
      </p:sp>
    </p:spTree>
    <p:extLst>
      <p:ext uri="{BB962C8B-B14F-4D97-AF65-F5344CB8AC3E}">
        <p14:creationId xmlns:p14="http://schemas.microsoft.com/office/powerpoint/2010/main" val="1765905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808" y="1045977"/>
            <a:ext cx="8441335" cy="3139321"/>
          </a:xfrm>
          <a:prstGeom prst="rect">
            <a:avLst/>
          </a:prstGeom>
        </p:spPr>
        <p:txBody>
          <a:bodyPr wrap="square">
            <a:spAutoFit/>
          </a:bodyPr>
          <a:lstStyle/>
          <a:p>
            <a:pPr algn="ctr"/>
            <a:r>
              <a:rPr lang="en-US" sz="5400" dirty="0">
                <a:latin typeface="Helvetica Neue"/>
                <a:cs typeface="Helvetica Neue"/>
              </a:rPr>
              <a:t>John 17:</a:t>
            </a:r>
            <a:r>
              <a:rPr lang="en-US" sz="5400" dirty="0" smtClean="0">
                <a:latin typeface="Helvetica Neue"/>
                <a:cs typeface="Helvetica Neue"/>
              </a:rPr>
              <a:t>4</a:t>
            </a:r>
          </a:p>
          <a:p>
            <a:pPr algn="ctr"/>
            <a:r>
              <a:rPr lang="en-US" sz="4800" dirty="0" smtClean="0">
                <a:latin typeface="Helvetica Neue"/>
                <a:cs typeface="Helvetica Neue"/>
              </a:rPr>
              <a:t>I</a:t>
            </a:r>
            <a:r>
              <a:rPr lang="en-US" sz="4800" dirty="0">
                <a:latin typeface="Helvetica Neue"/>
                <a:cs typeface="Helvetica Neue"/>
              </a:rPr>
              <a:t> glorified you </a:t>
            </a:r>
            <a:r>
              <a:rPr lang="en-US" sz="4800" dirty="0" smtClean="0">
                <a:latin typeface="Helvetica Neue"/>
                <a:cs typeface="Helvetica Neue"/>
              </a:rPr>
              <a:t>on earth</a:t>
            </a:r>
            <a:r>
              <a:rPr lang="en-US" sz="4800" dirty="0">
                <a:latin typeface="Helvetica Neue"/>
                <a:cs typeface="Helvetica Neue"/>
              </a:rPr>
              <a:t>, </a:t>
            </a:r>
            <a:r>
              <a:rPr lang="en-US" sz="4800" dirty="0" smtClean="0">
                <a:latin typeface="Helvetica Neue"/>
                <a:cs typeface="Helvetica Neue"/>
              </a:rPr>
              <a:t>having accomplished </a:t>
            </a:r>
            <a:r>
              <a:rPr lang="en-US" sz="4800" dirty="0">
                <a:latin typeface="Helvetica Neue"/>
                <a:cs typeface="Helvetica Neue"/>
              </a:rPr>
              <a:t>the work that you gave me to do.</a:t>
            </a:r>
            <a:endParaRPr lang="en-US" sz="4800" b="1" dirty="0">
              <a:latin typeface="Helvetica Neue"/>
              <a:cs typeface="Helvetica Neue"/>
            </a:endParaRPr>
          </a:p>
        </p:txBody>
      </p:sp>
    </p:spTree>
    <p:extLst>
      <p:ext uri="{BB962C8B-B14F-4D97-AF65-F5344CB8AC3E}">
        <p14:creationId xmlns:p14="http://schemas.microsoft.com/office/powerpoint/2010/main" val="15927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3577" y="345547"/>
            <a:ext cx="8039810" cy="3970318"/>
          </a:xfrm>
          <a:prstGeom prst="rect">
            <a:avLst/>
          </a:prstGeom>
        </p:spPr>
        <p:txBody>
          <a:bodyPr wrap="square">
            <a:spAutoFit/>
          </a:bodyPr>
          <a:lstStyle/>
          <a:p>
            <a:r>
              <a:rPr lang="en-US" sz="3600" dirty="0">
                <a:latin typeface="Helvetica Neue"/>
                <a:cs typeface="Helvetica Neue"/>
              </a:rPr>
              <a:t>Hebrews 1:3 He is the radiance of the glory of God and the exact imprint of his nature, and he upholds the universe by the word of his power. After making purification for sins, he sat down at the right hand of the Majesty on high,</a:t>
            </a:r>
          </a:p>
        </p:txBody>
      </p:sp>
    </p:spTree>
    <p:extLst>
      <p:ext uri="{BB962C8B-B14F-4D97-AF65-F5344CB8AC3E}">
        <p14:creationId xmlns:p14="http://schemas.microsoft.com/office/powerpoint/2010/main" val="3786047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40" y="0"/>
            <a:ext cx="9124960" cy="110799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600" b="1" dirty="0">
                <a:ln/>
                <a:solidFill>
                  <a:srgbClr val="000000"/>
                </a:solidFill>
              </a:rPr>
              <a:t> </a:t>
            </a:r>
            <a:endParaRPr lang="en-US" sz="7200" b="1" dirty="0">
              <a:ln/>
              <a:solidFill>
                <a:schemeClr val="accent3"/>
              </a:solidFill>
            </a:endParaRPr>
          </a:p>
        </p:txBody>
      </p:sp>
      <p:pic>
        <p:nvPicPr>
          <p:cNvPr id="5" name="Picture 4"/>
          <p:cNvPicPr>
            <a:picLocks noChangeAspect="1"/>
          </p:cNvPicPr>
          <p:nvPr/>
        </p:nvPicPr>
        <p:blipFill>
          <a:blip r:embed="rId2"/>
          <a:stretch>
            <a:fillRect/>
          </a:stretch>
        </p:blipFill>
        <p:spPr>
          <a:xfrm>
            <a:off x="0" y="0"/>
            <a:ext cx="9144000" cy="5143500"/>
          </a:xfrm>
          <a:prstGeom prst="rect">
            <a:avLst/>
          </a:prstGeom>
        </p:spPr>
      </p:pic>
      <p:sp>
        <p:nvSpPr>
          <p:cNvPr id="6" name="Rectangle 5"/>
          <p:cNvSpPr/>
          <p:nvPr/>
        </p:nvSpPr>
        <p:spPr>
          <a:xfrm>
            <a:off x="513577" y="1737070"/>
            <a:ext cx="8095835" cy="1446550"/>
          </a:xfrm>
          <a:prstGeom prst="rect">
            <a:avLst/>
          </a:prstGeom>
        </p:spPr>
        <p:txBody>
          <a:bodyPr wrap="square">
            <a:spAutoFit/>
          </a:bodyPr>
          <a:lstStyle/>
          <a:p>
            <a:pPr algn="ctr"/>
            <a:r>
              <a:rPr lang="en-US" sz="8800" dirty="0">
                <a:latin typeface="Apple Chancery"/>
                <a:cs typeface="Apple Chancery"/>
              </a:rPr>
              <a:t>“</a:t>
            </a:r>
            <a:r>
              <a:rPr lang="en-US" sz="8800" dirty="0">
                <a:ln w="10160">
                  <a:solidFill>
                    <a:schemeClr val="accent1"/>
                  </a:solidFill>
                  <a:prstDash val="solid"/>
                </a:ln>
                <a:solidFill>
                  <a:srgbClr val="FFFFFF"/>
                </a:solidFill>
                <a:effectLst>
                  <a:outerShdw blurRad="38100" dist="32000" dir="5400000" algn="tl">
                    <a:srgbClr val="000000">
                      <a:alpha val="30000"/>
                    </a:srgbClr>
                  </a:outerShdw>
                </a:effectLst>
                <a:latin typeface="Apple Chancery"/>
                <a:cs typeface="Apple Chancery"/>
              </a:rPr>
              <a:t>For HIS Glory”</a:t>
            </a: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862" y="429599"/>
            <a:ext cx="8329280" cy="3970318"/>
          </a:xfrm>
          <a:prstGeom prst="rect">
            <a:avLst/>
          </a:prstGeom>
        </p:spPr>
        <p:txBody>
          <a:bodyPr wrap="square">
            <a:spAutoFit/>
          </a:bodyPr>
          <a:lstStyle/>
          <a:p>
            <a:r>
              <a:rPr lang="en-US" sz="2800" b="1" dirty="0">
                <a:latin typeface="Helvetica Neue"/>
                <a:cs typeface="Helvetica Neue"/>
              </a:rPr>
              <a:t>Isaiah 6:1-3</a:t>
            </a:r>
            <a:r>
              <a:rPr lang="en-US" sz="2800" dirty="0">
                <a:latin typeface="Helvetica Neue"/>
                <a:cs typeface="Helvetica Neue"/>
              </a:rPr>
              <a:t> </a:t>
            </a:r>
            <a:endParaRPr lang="en-US" sz="2800" dirty="0" smtClean="0">
              <a:latin typeface="Helvetica Neue"/>
              <a:cs typeface="Helvetica Neue"/>
            </a:endParaRPr>
          </a:p>
          <a:p>
            <a:r>
              <a:rPr lang="en-US" sz="2800" dirty="0" smtClean="0">
                <a:latin typeface="Helvetica Neue"/>
                <a:cs typeface="Helvetica Neue"/>
              </a:rPr>
              <a:t>In </a:t>
            </a:r>
            <a:r>
              <a:rPr lang="en-US" sz="2800" dirty="0">
                <a:latin typeface="Helvetica Neue"/>
                <a:cs typeface="Helvetica Neue"/>
              </a:rPr>
              <a:t>the year that King </a:t>
            </a:r>
            <a:r>
              <a:rPr lang="en-US" sz="2800" dirty="0" err="1">
                <a:latin typeface="Helvetica Neue"/>
                <a:cs typeface="Helvetica Neue"/>
              </a:rPr>
              <a:t>Uzziah</a:t>
            </a:r>
            <a:r>
              <a:rPr lang="en-US" sz="2800" dirty="0">
                <a:latin typeface="Helvetica Neue"/>
                <a:cs typeface="Helvetica Neue"/>
              </a:rPr>
              <a:t> died I saw the Lord sitting upon a throne, high and lifted up; and the train</a:t>
            </a:r>
            <a:r>
              <a:rPr lang="en-US" sz="2800" baseline="30000" dirty="0">
                <a:latin typeface="Helvetica Neue"/>
                <a:cs typeface="Helvetica Neue"/>
              </a:rPr>
              <a:t> </a:t>
            </a:r>
            <a:r>
              <a:rPr lang="en-US" sz="2800" dirty="0">
                <a:latin typeface="Helvetica Neue"/>
                <a:cs typeface="Helvetica Neue"/>
              </a:rPr>
              <a:t>of his robe filled the temple. </a:t>
            </a:r>
            <a:r>
              <a:rPr lang="en-US" sz="2800" baseline="30000" dirty="0">
                <a:latin typeface="Helvetica Neue"/>
                <a:cs typeface="Helvetica Neue"/>
              </a:rPr>
              <a:t>2 </a:t>
            </a:r>
            <a:r>
              <a:rPr lang="en-US" sz="2800" dirty="0">
                <a:latin typeface="Helvetica Neue"/>
                <a:cs typeface="Helvetica Neue"/>
              </a:rPr>
              <a:t>Above him stood the seraphim. Each had six wings: with two he covered his face, and with two he covered his feet, and with two he flew. </a:t>
            </a:r>
            <a:r>
              <a:rPr lang="en-US" sz="2800" baseline="30000" dirty="0">
                <a:latin typeface="Helvetica Neue"/>
                <a:cs typeface="Helvetica Neue"/>
              </a:rPr>
              <a:t>3 </a:t>
            </a:r>
            <a:r>
              <a:rPr lang="en-US" sz="2800" dirty="0">
                <a:latin typeface="Helvetica Neue"/>
                <a:cs typeface="Helvetica Neue"/>
              </a:rPr>
              <a:t>And one called to another and said: “Holy, holy, holy is the Lord of hosts; the whole earth is full of his glory!”</a:t>
            </a:r>
            <a:endParaRPr lang="en-US" sz="2800" b="1" dirty="0">
              <a:latin typeface="Helvetica Neue"/>
              <a:cs typeface="Helvetica Neue"/>
            </a:endParaRPr>
          </a:p>
        </p:txBody>
      </p:sp>
    </p:spTree>
    <p:extLst>
      <p:ext uri="{BB962C8B-B14F-4D97-AF65-F5344CB8AC3E}">
        <p14:creationId xmlns:p14="http://schemas.microsoft.com/office/powerpoint/2010/main" val="3137947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822" y="448276"/>
            <a:ext cx="8553386" cy="3785652"/>
          </a:xfrm>
          <a:prstGeom prst="rect">
            <a:avLst/>
          </a:prstGeom>
        </p:spPr>
        <p:txBody>
          <a:bodyPr wrap="square">
            <a:spAutoFit/>
          </a:bodyPr>
          <a:lstStyle/>
          <a:p>
            <a:r>
              <a:rPr lang="en-US" sz="4800" dirty="0">
                <a:latin typeface="Helvetica Neue"/>
                <a:cs typeface="Helvetica Neue"/>
              </a:rPr>
              <a:t>Revelation 21:23 </a:t>
            </a:r>
            <a:endParaRPr lang="en-US" sz="4800" dirty="0" smtClean="0">
              <a:latin typeface="Helvetica Neue"/>
              <a:cs typeface="Helvetica Neue"/>
            </a:endParaRPr>
          </a:p>
          <a:p>
            <a:r>
              <a:rPr lang="en-US" sz="4800" dirty="0" smtClean="0">
                <a:latin typeface="Helvetica Neue"/>
                <a:cs typeface="Helvetica Neue"/>
              </a:rPr>
              <a:t>And </a:t>
            </a:r>
            <a:r>
              <a:rPr lang="en-US" sz="4800" dirty="0">
                <a:latin typeface="Helvetica Neue"/>
                <a:cs typeface="Helvetica Neue"/>
              </a:rPr>
              <a:t>the city has no need of sun or moon to shine on it, for the glory of God gives it light, and its lamp is the Lamb.</a:t>
            </a:r>
          </a:p>
        </p:txBody>
      </p:sp>
    </p:spTree>
    <p:extLst>
      <p:ext uri="{BB962C8B-B14F-4D97-AF65-F5344CB8AC3E}">
        <p14:creationId xmlns:p14="http://schemas.microsoft.com/office/powerpoint/2010/main" val="4173302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4968" y="532328"/>
            <a:ext cx="7890406" cy="3785652"/>
          </a:xfrm>
          <a:prstGeom prst="rect">
            <a:avLst/>
          </a:prstGeom>
        </p:spPr>
        <p:txBody>
          <a:bodyPr wrap="square">
            <a:spAutoFit/>
          </a:bodyPr>
          <a:lstStyle/>
          <a:p>
            <a:r>
              <a:rPr lang="en-US" sz="2400" b="1" dirty="0"/>
              <a:t>1 Corinthians 11:23-26 </a:t>
            </a:r>
            <a:endParaRPr lang="en-US" sz="2400" b="1" dirty="0" smtClean="0"/>
          </a:p>
          <a:p>
            <a:r>
              <a:rPr lang="en-US" sz="2400" dirty="0" smtClean="0"/>
              <a:t>For</a:t>
            </a:r>
            <a:r>
              <a:rPr lang="en-US" sz="2400" dirty="0"/>
              <a:t> I received from the Lord what I also delivered to you, that the Lord Jesus on the night when he was betrayed took bread, </a:t>
            </a:r>
            <a:r>
              <a:rPr lang="en-US" sz="2400" baseline="30000" dirty="0"/>
              <a:t>24 </a:t>
            </a:r>
            <a:r>
              <a:rPr lang="en-US" sz="2400" dirty="0"/>
              <a:t>and when he had given thanks, he broke it, and said, “This is my body, which is for you. Do this in remembrance of me.” </a:t>
            </a:r>
            <a:r>
              <a:rPr lang="en-US" sz="2400" baseline="30000" dirty="0"/>
              <a:t>25 </a:t>
            </a:r>
            <a:r>
              <a:rPr lang="en-US" sz="2400" dirty="0"/>
              <a:t>In the same way also he took the cup, after supper, saying, “This cup is the new covenant in my blood. Do this, as often as you drink it, in remembrance of me.” </a:t>
            </a:r>
            <a:r>
              <a:rPr lang="en-US" sz="2400" baseline="30000" dirty="0"/>
              <a:t>26 </a:t>
            </a:r>
            <a:r>
              <a:rPr lang="en-US" sz="2400" dirty="0"/>
              <a:t>For as often as you eat this bread and drink the cup, you proclaim the Lord's death until he comes.</a:t>
            </a:r>
            <a:endParaRPr lang="en-US" sz="2400" b="1" dirty="0"/>
          </a:p>
        </p:txBody>
      </p:sp>
    </p:spTree>
    <p:extLst>
      <p:ext uri="{BB962C8B-B14F-4D97-AF65-F5344CB8AC3E}">
        <p14:creationId xmlns:p14="http://schemas.microsoft.com/office/powerpoint/2010/main" val="26545288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305"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2252" y="308190"/>
            <a:ext cx="8217228" cy="5078313"/>
          </a:xfrm>
          <a:prstGeom prst="rect">
            <a:avLst/>
          </a:prstGeom>
        </p:spPr>
        <p:txBody>
          <a:bodyPr wrap="square">
            <a:spAutoFit/>
          </a:bodyPr>
          <a:lstStyle/>
          <a:p>
            <a:r>
              <a:rPr lang="en-US" sz="5400" b="1" dirty="0">
                <a:latin typeface="Helvetica Neue"/>
                <a:cs typeface="Helvetica Neue"/>
              </a:rPr>
              <a:t>Isaiah 43:7 </a:t>
            </a:r>
            <a:endParaRPr lang="en-US" sz="5400" b="1" dirty="0" smtClean="0">
              <a:latin typeface="Helvetica Neue"/>
              <a:cs typeface="Helvetica Neue"/>
            </a:endParaRPr>
          </a:p>
          <a:p>
            <a:r>
              <a:rPr lang="en-US" sz="5400" dirty="0" smtClean="0">
                <a:latin typeface="Helvetica Neue"/>
                <a:cs typeface="Helvetica Neue"/>
              </a:rPr>
              <a:t>everyone </a:t>
            </a:r>
            <a:r>
              <a:rPr lang="en-US" sz="5400" dirty="0">
                <a:latin typeface="Helvetica Neue"/>
                <a:cs typeface="Helvetica Neue"/>
              </a:rPr>
              <a:t>who is called by my name, whom I created for </a:t>
            </a:r>
            <a:r>
              <a:rPr lang="en-US" sz="5400" dirty="0">
                <a:solidFill>
                  <a:srgbClr val="FFD34C"/>
                </a:solidFill>
                <a:latin typeface="Helvetica Neue"/>
                <a:cs typeface="Helvetica Neue"/>
              </a:rPr>
              <a:t>my</a:t>
            </a:r>
            <a:r>
              <a:rPr lang="en-US" sz="5400" dirty="0">
                <a:latin typeface="Helvetica Neue"/>
                <a:cs typeface="Helvetica Neue"/>
              </a:rPr>
              <a:t> </a:t>
            </a:r>
            <a:r>
              <a:rPr lang="en-US" sz="5400" dirty="0">
                <a:solidFill>
                  <a:srgbClr val="FFD34C"/>
                </a:solidFill>
                <a:latin typeface="Helvetica Neue"/>
                <a:cs typeface="Helvetica Neue"/>
              </a:rPr>
              <a:t>glory</a:t>
            </a:r>
            <a:r>
              <a:rPr lang="en-US" sz="5400" dirty="0">
                <a:latin typeface="Helvetica Neue"/>
                <a:cs typeface="Helvetica Neue"/>
              </a:rPr>
              <a:t>, whom I formed and made.”</a:t>
            </a:r>
            <a:endParaRPr lang="en-US" sz="5400" b="1" dirty="0">
              <a:latin typeface="Helvetica Neue"/>
              <a:cs typeface="Helvetica Neue"/>
            </a:endParaRPr>
          </a:p>
          <a:p>
            <a:r>
              <a:rPr lang="en-US" sz="5400" b="1" dirty="0">
                <a:latin typeface="Helvetica Neue"/>
                <a:cs typeface="Helvetica Neue"/>
              </a:rPr>
              <a:t> </a:t>
            </a:r>
          </a:p>
        </p:txBody>
      </p:sp>
    </p:spTree>
    <p:extLst>
      <p:ext uri="{BB962C8B-B14F-4D97-AF65-F5344CB8AC3E}">
        <p14:creationId xmlns:p14="http://schemas.microsoft.com/office/powerpoint/2010/main" val="288785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510" y="270834"/>
            <a:ext cx="8460010" cy="4616648"/>
          </a:xfrm>
          <a:prstGeom prst="rect">
            <a:avLst/>
          </a:prstGeom>
        </p:spPr>
        <p:txBody>
          <a:bodyPr wrap="square">
            <a:spAutoFit/>
          </a:bodyPr>
          <a:lstStyle/>
          <a:p>
            <a:r>
              <a:rPr lang="en-US" sz="4800" dirty="0">
                <a:latin typeface="Helvetica Neue"/>
                <a:cs typeface="Helvetica Neue"/>
              </a:rPr>
              <a:t>Isaiah 48:11</a:t>
            </a:r>
            <a:r>
              <a:rPr lang="en-US" sz="4800" b="1" dirty="0">
                <a:latin typeface="Helvetica Neue"/>
                <a:cs typeface="Helvetica Neue"/>
              </a:rPr>
              <a:t> </a:t>
            </a:r>
            <a:endParaRPr lang="en-US" sz="4800" b="1" dirty="0" smtClean="0">
              <a:latin typeface="Helvetica Neue"/>
              <a:cs typeface="Helvetica Neue"/>
            </a:endParaRPr>
          </a:p>
          <a:p>
            <a:r>
              <a:rPr lang="en-US" sz="4800" dirty="0" smtClean="0">
                <a:latin typeface="Helvetica Neue"/>
                <a:cs typeface="Helvetica Neue"/>
              </a:rPr>
              <a:t>For </a:t>
            </a:r>
            <a:r>
              <a:rPr lang="en-US" sz="4800" dirty="0">
                <a:latin typeface="Helvetica Neue"/>
                <a:cs typeface="Helvetica Neue"/>
              </a:rPr>
              <a:t>my own sake, for my own sake, I do it, for how should my name</a:t>
            </a:r>
            <a:r>
              <a:rPr lang="en-US" sz="4800" baseline="30000" dirty="0">
                <a:latin typeface="Helvetica Neue"/>
                <a:cs typeface="Helvetica Neue"/>
              </a:rPr>
              <a:t> </a:t>
            </a:r>
            <a:r>
              <a:rPr lang="en-US" sz="4800" dirty="0">
                <a:latin typeface="Helvetica Neue"/>
                <a:cs typeface="Helvetica Neue"/>
              </a:rPr>
              <a:t>be profaned? My glory I will not give to another.</a:t>
            </a:r>
            <a:endParaRPr lang="en-US" sz="4800" b="1" dirty="0">
              <a:latin typeface="Helvetica Neue"/>
              <a:cs typeface="Helvetica Neue"/>
            </a:endParaRPr>
          </a:p>
          <a:p>
            <a:r>
              <a:rPr lang="en-US" sz="5400" b="1" dirty="0">
                <a:latin typeface="Helvetica Neue"/>
                <a:cs typeface="Helvetica Neue"/>
              </a:rPr>
              <a:t> </a:t>
            </a:r>
          </a:p>
        </p:txBody>
      </p:sp>
    </p:spTree>
    <p:extLst>
      <p:ext uri="{BB962C8B-B14F-4D97-AF65-F5344CB8AC3E}">
        <p14:creationId xmlns:p14="http://schemas.microsoft.com/office/powerpoint/2010/main" val="357313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227" y="1509211"/>
            <a:ext cx="3865832" cy="461665"/>
          </a:xfrm>
          <a:prstGeom prst="rect">
            <a:avLst/>
          </a:prstGeom>
        </p:spPr>
        <p:txBody>
          <a:bodyPr wrap="square">
            <a:spAutoFit/>
          </a:bodyPr>
          <a:lstStyle/>
          <a:p>
            <a:pPr algn="ctr"/>
            <a:r>
              <a:rPr lang="en-US" sz="2400" b="1" dirty="0">
                <a:solidFill>
                  <a:schemeClr val="bg1"/>
                </a:solidFill>
              </a:rPr>
              <a:t>Jesus spoke to them, </a:t>
            </a:r>
            <a:r>
              <a:rPr lang="en-US" sz="2400" b="1" dirty="0" smtClean="0">
                <a:solidFill>
                  <a:schemeClr val="bg1"/>
                </a:solidFill>
              </a:rPr>
              <a:t>saying:</a:t>
            </a:r>
            <a:r>
              <a:rPr lang="en-US" sz="2400" dirty="0" smtClean="0">
                <a:solidFill>
                  <a:schemeClr val="bg1"/>
                </a:solidFill>
              </a:rPr>
              <a:t> </a:t>
            </a:r>
            <a:endParaRPr lang="en-US" sz="2400" dirty="0">
              <a:solidFill>
                <a:schemeClr val="bg1"/>
              </a:solidFill>
            </a:endParaRPr>
          </a:p>
        </p:txBody>
      </p:sp>
      <p:sp>
        <p:nvSpPr>
          <p:cNvPr id="2" name="Rectangle 1"/>
          <p:cNvSpPr/>
          <p:nvPr/>
        </p:nvSpPr>
        <p:spPr>
          <a:xfrm>
            <a:off x="326821" y="280173"/>
            <a:ext cx="8525373" cy="4524316"/>
          </a:xfrm>
          <a:prstGeom prst="rect">
            <a:avLst/>
          </a:prstGeom>
        </p:spPr>
        <p:txBody>
          <a:bodyPr wrap="square">
            <a:spAutoFit/>
          </a:bodyPr>
          <a:lstStyle/>
          <a:p>
            <a:r>
              <a:rPr lang="en-US" sz="3600" dirty="0">
                <a:latin typeface="Helvetica Neue"/>
                <a:cs typeface="Helvetica Neue"/>
              </a:rPr>
              <a:t>Psalm 106:7-8</a:t>
            </a:r>
            <a:r>
              <a:rPr lang="en-US" sz="3600" b="1" dirty="0">
                <a:latin typeface="Helvetica Neue"/>
                <a:cs typeface="Helvetica Neue"/>
              </a:rPr>
              <a:t> </a:t>
            </a:r>
            <a:endParaRPr lang="en-US" sz="3600" b="1" dirty="0" smtClean="0">
              <a:latin typeface="Helvetica Neue"/>
              <a:cs typeface="Helvetica Neue"/>
            </a:endParaRPr>
          </a:p>
          <a:p>
            <a:r>
              <a:rPr lang="en-US" sz="3600" dirty="0" smtClean="0">
                <a:latin typeface="Helvetica Neue"/>
                <a:cs typeface="Helvetica Neue"/>
              </a:rPr>
              <a:t>Our </a:t>
            </a:r>
            <a:r>
              <a:rPr lang="en-US" sz="3600" dirty="0">
                <a:latin typeface="Helvetica Neue"/>
                <a:cs typeface="Helvetica Neue"/>
              </a:rPr>
              <a:t>fathers, when they were in Egypt, did not consider your wondrous works; they did not remember the abundance of your steadfast love, but rebelled by the sea, at the Red Sea.</a:t>
            </a:r>
            <a:r>
              <a:rPr lang="en-US" sz="3600" baseline="30000" dirty="0">
                <a:latin typeface="Helvetica Neue"/>
                <a:cs typeface="Helvetica Neue"/>
              </a:rPr>
              <a:t>8 </a:t>
            </a:r>
            <a:r>
              <a:rPr lang="en-US" sz="3600" dirty="0">
                <a:latin typeface="Helvetica Neue"/>
                <a:cs typeface="Helvetica Neue"/>
              </a:rPr>
              <a:t>Yet he saved them for his name's sake, that he might make known his mighty power.</a:t>
            </a:r>
            <a:endParaRPr lang="en-US" sz="3600" b="1" dirty="0">
              <a:latin typeface="Helvetica Neue"/>
              <a:cs typeface="Helvetica Neue"/>
            </a:endParaRP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7484" y="311408"/>
            <a:ext cx="8375969" cy="4154983"/>
          </a:xfrm>
          <a:prstGeom prst="rect">
            <a:avLst/>
          </a:prstGeom>
        </p:spPr>
        <p:txBody>
          <a:bodyPr wrap="square">
            <a:spAutoFit/>
          </a:bodyPr>
          <a:lstStyle/>
          <a:p>
            <a:r>
              <a:rPr lang="en-US" sz="4400" b="1" dirty="0">
                <a:latin typeface="Helvetica Neue"/>
                <a:cs typeface="Helvetica Neue"/>
              </a:rPr>
              <a:t>John 7:18 </a:t>
            </a:r>
            <a:r>
              <a:rPr lang="en-US" sz="4400" b="1" baseline="30000" dirty="0">
                <a:latin typeface="Helvetica Neue"/>
                <a:cs typeface="Helvetica Neue"/>
              </a:rPr>
              <a:t> </a:t>
            </a:r>
            <a:r>
              <a:rPr lang="en-US" sz="4400" dirty="0">
                <a:latin typeface="Helvetica Neue"/>
                <a:cs typeface="Helvetica Neue"/>
              </a:rPr>
              <a:t>The one who speaks on his own authority seeks his own glory; but the one who seeks the glory of him who sent him is true, and in him there is no falsehood.</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a:solidFill>
                  <a:schemeClr val="bg1"/>
                </a:solidFill>
              </a:rPr>
              <a:t>Psalm 16:11 </a:t>
            </a:r>
            <a:endParaRPr lang="en-US" sz="2400" b="1" dirty="0" smtClean="0">
              <a:solidFill>
                <a:schemeClr val="bg1"/>
              </a:solidFill>
            </a:endParaRP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2" name="Rectangle 1"/>
          <p:cNvSpPr/>
          <p:nvPr/>
        </p:nvSpPr>
        <p:spPr>
          <a:xfrm>
            <a:off x="373510" y="298852"/>
            <a:ext cx="8291930" cy="4524315"/>
          </a:xfrm>
          <a:prstGeom prst="rect">
            <a:avLst/>
          </a:prstGeom>
        </p:spPr>
        <p:txBody>
          <a:bodyPr wrap="square">
            <a:spAutoFit/>
          </a:bodyPr>
          <a:lstStyle/>
          <a:p>
            <a:r>
              <a:rPr lang="en-US" sz="4800" b="1" dirty="0"/>
              <a:t>Matthew 5:</a:t>
            </a:r>
            <a:r>
              <a:rPr lang="en-US" sz="4800" b="1" dirty="0" smtClean="0"/>
              <a:t>16</a:t>
            </a:r>
          </a:p>
          <a:p>
            <a:r>
              <a:rPr lang="en-US" sz="4800" b="1" dirty="0"/>
              <a:t> </a:t>
            </a:r>
            <a:r>
              <a:rPr lang="en-US" sz="4800" dirty="0"/>
              <a:t>In the same way, let your light shine before others, so that they may see your good works and give glory to your Father who is in heaven.</a:t>
            </a:r>
            <a:endParaRPr lang="en-US" sz="4800" b="1" dirty="0"/>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510" y="560345"/>
            <a:ext cx="8338619" cy="4154983"/>
          </a:xfrm>
          <a:prstGeom prst="rect">
            <a:avLst/>
          </a:prstGeom>
        </p:spPr>
        <p:txBody>
          <a:bodyPr wrap="square">
            <a:spAutoFit/>
          </a:bodyPr>
          <a:lstStyle/>
          <a:p>
            <a:r>
              <a:rPr lang="en-US" sz="4400" b="1" dirty="0">
                <a:latin typeface="Helvetica Neue"/>
                <a:cs typeface="Helvetica Neue"/>
              </a:rPr>
              <a:t>1 Peter 2:12 </a:t>
            </a:r>
            <a:r>
              <a:rPr lang="en-US" sz="4400" dirty="0">
                <a:latin typeface="Helvetica Neue"/>
                <a:cs typeface="Helvetica Neue"/>
              </a:rPr>
              <a:t>Keep your conduct among the Gentiles honorable, so that when they speak against you as evildoers, they may see your good deeds and glorify God on the day of visitation.</a:t>
            </a:r>
            <a:endParaRPr lang="en-US" sz="4400" b="1" dirty="0">
              <a:latin typeface="Helvetica Neue"/>
              <a:cs typeface="Helvetica Neue"/>
            </a:endParaRP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224106" y="82606"/>
            <a:ext cx="8600076" cy="4893647"/>
          </a:xfrm>
          <a:prstGeom prst="rect">
            <a:avLst/>
          </a:prstGeom>
        </p:spPr>
        <p:txBody>
          <a:bodyPr wrap="square">
            <a:spAutoFit/>
          </a:bodyPr>
          <a:lstStyle/>
          <a:p>
            <a:r>
              <a:rPr lang="en-US" sz="2400" b="1" dirty="0"/>
              <a:t>Matthew 25:34-46 </a:t>
            </a:r>
            <a:endParaRPr lang="en-US" sz="2400" b="1" dirty="0" smtClean="0"/>
          </a:p>
          <a:p>
            <a:r>
              <a:rPr lang="en-US" sz="2400" dirty="0" smtClean="0"/>
              <a:t>Then</a:t>
            </a:r>
            <a:r>
              <a:rPr lang="en-US" sz="2400" dirty="0"/>
              <a:t> the King will say to those on his right, ‘Come, you who are blessed by my Father, inherit the kingdom prepared for you from the foundation of the world. </a:t>
            </a:r>
            <a:r>
              <a:rPr lang="en-US" sz="2400" baseline="30000" dirty="0"/>
              <a:t>35 </a:t>
            </a:r>
            <a:r>
              <a:rPr lang="en-US" sz="2400" dirty="0"/>
              <a:t>For I was hungry and you gave me food, I was thirsty and you gave me drink, I was a stranger and you welcomed me, </a:t>
            </a:r>
            <a:r>
              <a:rPr lang="en-US" sz="2400" baseline="30000" dirty="0"/>
              <a:t>36 </a:t>
            </a:r>
            <a:r>
              <a:rPr lang="en-US" sz="2400" dirty="0"/>
              <a:t>I was naked and you clothed me, I was sick and you visited me, I was in prison and you came to me.’ </a:t>
            </a:r>
            <a:r>
              <a:rPr lang="en-US" sz="2400" baseline="30000" dirty="0"/>
              <a:t>37 </a:t>
            </a:r>
            <a:r>
              <a:rPr lang="en-US" sz="2400" dirty="0"/>
              <a:t>Then the righteous will answer him, saying, ‘Lord, when did we see you hungry and feed you, or thirsty and give you drink? </a:t>
            </a:r>
            <a:r>
              <a:rPr lang="en-US" sz="2400" baseline="30000" dirty="0"/>
              <a:t>38 </a:t>
            </a:r>
            <a:r>
              <a:rPr lang="en-US" sz="2400" dirty="0"/>
              <a:t>And when did we see you a stranger and welcome you, or naked and clothe you? </a:t>
            </a:r>
            <a:r>
              <a:rPr lang="en-US" sz="2400" baseline="30000" dirty="0"/>
              <a:t>39 </a:t>
            </a:r>
            <a:r>
              <a:rPr lang="en-US" sz="2400" dirty="0"/>
              <a:t>And when did we see you sick or in prison and visit you?’ </a:t>
            </a:r>
            <a:r>
              <a:rPr lang="en-US" sz="2400" baseline="30000" dirty="0"/>
              <a:t>40 </a:t>
            </a:r>
            <a:r>
              <a:rPr lang="en-US" sz="2400" dirty="0"/>
              <a:t>And the King will answer them, ‘Truly, I say to you, as you did it to one of the least of these my brothers, you did it to me.</a:t>
            </a:r>
            <a:r>
              <a:rPr lang="en-US" sz="2400" dirty="0" smtClean="0"/>
              <a:t>’</a:t>
            </a:r>
            <a:endParaRPr lang="en-US" sz="2400" dirty="0"/>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15821</TotalTime>
  <Words>116</Words>
  <Application>Microsoft Macintosh PowerPoint</Application>
  <PresentationFormat>On-screen Show (16:9)</PresentationFormat>
  <Paragraphs>46</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640</cp:revision>
  <dcterms:created xsi:type="dcterms:W3CDTF">2016-08-27T22:55:59Z</dcterms:created>
  <dcterms:modified xsi:type="dcterms:W3CDTF">2019-02-23T23:47:23Z</dcterms:modified>
</cp:coreProperties>
</file>