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376" r:id="rId2"/>
    <p:sldId id="279" r:id="rId3"/>
    <p:sldId id="335" r:id="rId4"/>
    <p:sldId id="369" r:id="rId5"/>
    <p:sldId id="354" r:id="rId6"/>
    <p:sldId id="355" r:id="rId7"/>
    <p:sldId id="345" r:id="rId8"/>
    <p:sldId id="305" r:id="rId9"/>
    <p:sldId id="356" r:id="rId10"/>
    <p:sldId id="383" r:id="rId11"/>
    <p:sldId id="385" r:id="rId12"/>
    <p:sldId id="386" r:id="rId13"/>
    <p:sldId id="380" r:id="rId14"/>
    <p:sldId id="384" r:id="rId15"/>
    <p:sldId id="26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28" y="-14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1/12/19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1/12/19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6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861" y="177443"/>
            <a:ext cx="3296189" cy="1442910"/>
          </a:xfrm>
          <a:prstGeom prst="rect">
            <a:avLst/>
          </a:prstGeom>
        </p:spPr>
      </p:pic>
      <p:pic>
        <p:nvPicPr>
          <p:cNvPr id="5" name="Picture 4"/>
          <p:cNvPicPr>
            <a:picLocks noChangeAspect="1"/>
          </p:cNvPicPr>
          <p:nvPr/>
        </p:nvPicPr>
        <p:blipFill>
          <a:blip r:embed="rId2"/>
          <a:stretch>
            <a:fillRect/>
          </a:stretch>
        </p:blipFill>
        <p:spPr>
          <a:xfrm>
            <a:off x="5680393" y="3458435"/>
            <a:ext cx="3296189" cy="1442910"/>
          </a:xfrm>
          <a:prstGeom prst="rect">
            <a:avLst/>
          </a:prstGeom>
        </p:spPr>
      </p:pic>
      <p:sp>
        <p:nvSpPr>
          <p:cNvPr id="6" name="Rectangle 5"/>
          <p:cNvSpPr/>
          <p:nvPr/>
        </p:nvSpPr>
        <p:spPr>
          <a:xfrm>
            <a:off x="700332" y="1822160"/>
            <a:ext cx="7787690" cy="2062103"/>
          </a:xfrm>
          <a:prstGeom prst="rect">
            <a:avLst/>
          </a:prstGeom>
        </p:spPr>
        <p:txBody>
          <a:bodyPr wrap="square">
            <a:spAutoFit/>
          </a:bodyPr>
          <a:lstStyle/>
          <a:p>
            <a:r>
              <a:rPr lang="en-US" sz="3200" b="1" dirty="0"/>
              <a:t>Galatians 6:14 </a:t>
            </a:r>
            <a:r>
              <a:rPr lang="en-US" sz="3200" dirty="0"/>
              <a:t>But far be it from me to boast except in the cross of our Lord Jesus Christ, by which</a:t>
            </a:r>
            <a:r>
              <a:rPr lang="en-US" sz="3200" baseline="30000" dirty="0"/>
              <a:t> </a:t>
            </a:r>
            <a:r>
              <a:rPr lang="en-US" sz="3200" dirty="0"/>
              <a:t>the world has been crucified to me, and I to the world.</a:t>
            </a:r>
          </a:p>
        </p:txBody>
      </p:sp>
    </p:spTree>
    <p:extLst>
      <p:ext uri="{BB962C8B-B14F-4D97-AF65-F5344CB8AC3E}">
        <p14:creationId xmlns:p14="http://schemas.microsoft.com/office/powerpoint/2010/main" val="36001173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781" y="168066"/>
            <a:ext cx="8702791" cy="4762500"/>
          </a:xfrm>
          <a:prstGeom prst="rect">
            <a:avLst/>
          </a:prstGeom>
        </p:spPr>
      </p:pic>
      <p:sp>
        <p:nvSpPr>
          <p:cNvPr id="5" name="Rectangle 4"/>
          <p:cNvSpPr/>
          <p:nvPr/>
        </p:nvSpPr>
        <p:spPr>
          <a:xfrm>
            <a:off x="382848" y="4086762"/>
            <a:ext cx="8422658" cy="1015663"/>
          </a:xfrm>
          <a:prstGeom prst="rect">
            <a:avLst/>
          </a:prstGeom>
        </p:spPr>
        <p:txBody>
          <a:bodyPr wrap="square">
            <a:spAutoFit/>
          </a:bodyPr>
          <a:lstStyle/>
          <a:p>
            <a:r>
              <a:rPr lang="en-US" sz="2000" b="1" dirty="0"/>
              <a:t>1 Corinthians 1:18 </a:t>
            </a:r>
            <a:r>
              <a:rPr lang="en-US" sz="2000" dirty="0"/>
              <a:t>The message of the cross is foolish to those who are headed for destruction! But we who are being saved know it is the very power of God.</a:t>
            </a:r>
            <a:endParaRPr lang="en-US" sz="2000" b="1" dirty="0"/>
          </a:p>
          <a:p>
            <a:r>
              <a:rPr lang="en-US" sz="2000" dirty="0"/>
              <a:t> </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066" y="391693"/>
            <a:ext cx="8842858" cy="4154983"/>
          </a:xfrm>
          <a:prstGeom prst="rect">
            <a:avLst/>
          </a:prstGeom>
        </p:spPr>
        <p:txBody>
          <a:bodyPr wrap="square">
            <a:spAutoFit/>
          </a:bodyPr>
          <a:lstStyle/>
          <a:p>
            <a:pPr algn="ctr"/>
            <a:r>
              <a:rPr lang="en-US" sz="2400" dirty="0">
                <a:latin typeface="Bangla MN"/>
                <a:cs typeface="Bangla MN"/>
              </a:rPr>
              <a:t>Through the cross God has made available this glorious inheritance to us: </a:t>
            </a:r>
            <a:br>
              <a:rPr lang="en-US" sz="2400" dirty="0">
                <a:latin typeface="Bangla MN"/>
                <a:cs typeface="Bangla MN"/>
              </a:rPr>
            </a:br>
            <a:endParaRPr lang="en-US" sz="2400" dirty="0" smtClean="0">
              <a:latin typeface="Bangla MN"/>
              <a:cs typeface="Bangla MN"/>
            </a:endParaRPr>
          </a:p>
          <a:p>
            <a:pPr algn="ctr"/>
            <a:r>
              <a:rPr lang="en-US" sz="2400" b="1" dirty="0"/>
              <a:t>A New Nature</a:t>
            </a:r>
            <a:r>
              <a:rPr lang="en-US" sz="2400" dirty="0"/>
              <a:t>. </a:t>
            </a:r>
            <a:endParaRPr lang="en-US" sz="2400" dirty="0" smtClean="0"/>
          </a:p>
          <a:p>
            <a:pPr algn="ctr"/>
            <a:r>
              <a:rPr lang="en-US" sz="2400" b="1" dirty="0"/>
              <a:t>A New Home </a:t>
            </a:r>
            <a:r>
              <a:rPr lang="en-US" sz="2400" dirty="0"/>
              <a:t> </a:t>
            </a:r>
            <a:endParaRPr lang="en-US" sz="2400" dirty="0" smtClean="0"/>
          </a:p>
          <a:p>
            <a:pPr algn="ctr"/>
            <a:r>
              <a:rPr lang="en-US" sz="2400" b="1" dirty="0"/>
              <a:t>A New Ruler and Lord </a:t>
            </a:r>
            <a:r>
              <a:rPr lang="en-US" sz="2400" dirty="0"/>
              <a:t> </a:t>
            </a:r>
            <a:endParaRPr lang="en-US" sz="2400" dirty="0" smtClean="0"/>
          </a:p>
          <a:p>
            <a:pPr algn="ctr"/>
            <a:r>
              <a:rPr lang="en-US" sz="2400" b="1" dirty="0"/>
              <a:t>A New Mind</a:t>
            </a:r>
            <a:r>
              <a:rPr lang="en-US" sz="2400" dirty="0"/>
              <a:t> </a:t>
            </a:r>
            <a:endParaRPr lang="en-US" sz="2400" dirty="0" smtClean="0"/>
          </a:p>
          <a:p>
            <a:pPr algn="ctr"/>
            <a:r>
              <a:rPr lang="en-US" sz="2400" b="1" dirty="0"/>
              <a:t>Victory over Satan.</a:t>
            </a:r>
            <a:r>
              <a:rPr lang="en-US" sz="2400" dirty="0"/>
              <a:t> </a:t>
            </a:r>
            <a:endParaRPr lang="en-US" sz="2400" dirty="0" smtClean="0"/>
          </a:p>
          <a:p>
            <a:pPr algn="ctr"/>
            <a:r>
              <a:rPr lang="en-US" sz="2400" b="1" dirty="0"/>
              <a:t>Victory over Death. </a:t>
            </a:r>
            <a:r>
              <a:rPr lang="en-US" sz="2400" dirty="0"/>
              <a:t> </a:t>
            </a:r>
            <a:endParaRPr lang="en-US" sz="2400" dirty="0" smtClean="0"/>
          </a:p>
          <a:p>
            <a:pPr algn="ctr"/>
            <a:r>
              <a:rPr lang="en-US" sz="2400" b="1" dirty="0"/>
              <a:t>Continual Washing from Sin</a:t>
            </a:r>
            <a:r>
              <a:rPr lang="en-US" sz="2400" dirty="0"/>
              <a:t>. </a:t>
            </a:r>
            <a:r>
              <a:rPr lang="en-US" sz="2400" dirty="0"/>
              <a:t> </a:t>
            </a:r>
            <a:endParaRPr lang="en-US" sz="2400" dirty="0" smtClean="0"/>
          </a:p>
          <a:p>
            <a:endParaRPr lang="en-US" sz="2400" dirty="0">
              <a:latin typeface="Bangla MN"/>
              <a:cs typeface="Bangla MN"/>
            </a:endParaRPr>
          </a:p>
        </p:txBody>
      </p:sp>
    </p:spTree>
    <p:extLst>
      <p:ext uri="{BB962C8B-B14F-4D97-AF65-F5344CB8AC3E}">
        <p14:creationId xmlns:p14="http://schemas.microsoft.com/office/powerpoint/2010/main" val="232635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239" y="311407"/>
            <a:ext cx="8198552" cy="4401205"/>
          </a:xfrm>
          <a:prstGeom prst="rect">
            <a:avLst/>
          </a:prstGeom>
        </p:spPr>
        <p:txBody>
          <a:bodyPr wrap="square">
            <a:spAutoFit/>
          </a:bodyPr>
          <a:lstStyle/>
          <a:p>
            <a:r>
              <a:rPr lang="en-US" sz="2800" b="1" dirty="0"/>
              <a:t>1 Corinthians 11:23-26 </a:t>
            </a:r>
            <a:r>
              <a:rPr lang="en-US" sz="2800" b="1" baseline="30000" dirty="0"/>
              <a:t> </a:t>
            </a:r>
            <a:r>
              <a:rPr lang="en-US" sz="2800" dirty="0"/>
              <a:t>For I received from the Lord what I also delivered to you, that the Lord Jesus on the night when he was betrayed took bread, </a:t>
            </a:r>
            <a:r>
              <a:rPr lang="en-US" sz="2800" baseline="30000" dirty="0"/>
              <a:t>24 </a:t>
            </a:r>
            <a:r>
              <a:rPr lang="en-US" sz="2800" dirty="0"/>
              <a:t>and when he had given thanks, he broke it, and said, “This is my body, which is for</a:t>
            </a:r>
            <a:r>
              <a:rPr lang="en-US" sz="2800" baseline="30000" dirty="0"/>
              <a:t> </a:t>
            </a:r>
            <a:r>
              <a:rPr lang="en-US" sz="2800" dirty="0"/>
              <a:t>you. Do this in remembrance of me.” </a:t>
            </a:r>
            <a:r>
              <a:rPr lang="en-US" sz="2800" baseline="30000" dirty="0"/>
              <a:t>25 </a:t>
            </a:r>
            <a:r>
              <a:rPr lang="en-US" sz="2800" dirty="0"/>
              <a:t>In the same way also he took the cup, after supper, saying, “This cup is the new covenant in my blood. Do this, as often as you drink it, in remembrance of me.” </a:t>
            </a:r>
            <a:r>
              <a:rPr lang="en-US" sz="2800" baseline="30000" dirty="0"/>
              <a:t>26 </a:t>
            </a:r>
            <a:r>
              <a:rPr lang="en-US" sz="2800" dirty="0"/>
              <a:t>For as often as you eat this bread and drink the cup, you proclaim the Lord's death until he comes.</a:t>
            </a:r>
            <a:endParaRPr lang="en-US" sz="2800" b="1" dirty="0"/>
          </a:p>
        </p:txBody>
      </p:sp>
    </p:spTree>
    <p:extLst>
      <p:ext uri="{BB962C8B-B14F-4D97-AF65-F5344CB8AC3E}">
        <p14:creationId xmlns:p14="http://schemas.microsoft.com/office/powerpoint/2010/main" val="369989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8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pic>
        <p:nvPicPr>
          <p:cNvPr id="5" name="Picture 4"/>
          <p:cNvPicPr>
            <a:picLocks noChangeAspect="1"/>
          </p:cNvPicPr>
          <p:nvPr/>
        </p:nvPicPr>
        <p:blipFill>
          <a:blip r:embed="rId2"/>
          <a:stretch>
            <a:fillRect/>
          </a:stretch>
        </p:blipFill>
        <p:spPr>
          <a:xfrm>
            <a:off x="1344637" y="243906"/>
            <a:ext cx="5842050" cy="2557363"/>
          </a:xfrm>
          <a:prstGeom prst="rect">
            <a:avLst/>
          </a:prstGeom>
        </p:spPr>
      </p:pic>
      <p:sp>
        <p:nvSpPr>
          <p:cNvPr id="6" name="Rectangle 5"/>
          <p:cNvSpPr/>
          <p:nvPr/>
        </p:nvSpPr>
        <p:spPr>
          <a:xfrm rot="21161753">
            <a:off x="1133801" y="2766435"/>
            <a:ext cx="6541801" cy="584776"/>
          </a:xfrm>
          <a:prstGeom prst="rect">
            <a:avLst/>
          </a:prstGeom>
        </p:spPr>
        <p:txBody>
          <a:bodyPr wrap="square">
            <a:spAutoFit/>
          </a:bodyPr>
          <a:lstStyle/>
          <a:p>
            <a:pPr algn="ctr"/>
            <a:r>
              <a:rPr lang="en-US" sz="3200" b="1" dirty="0">
                <a:latin typeface="Bangla MN"/>
                <a:cs typeface="Bangla MN"/>
              </a:rPr>
              <a:t>to the Teaching of Christ</a:t>
            </a:r>
            <a:endParaRPr lang="en-US" sz="3200" dirty="0">
              <a:latin typeface="Bangla MN"/>
              <a:cs typeface="Bangla MN"/>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332" y="410920"/>
            <a:ext cx="7815704" cy="4401205"/>
          </a:xfrm>
          <a:prstGeom prst="rect">
            <a:avLst/>
          </a:prstGeom>
        </p:spPr>
        <p:txBody>
          <a:bodyPr wrap="square">
            <a:spAutoFit/>
          </a:bodyPr>
          <a:lstStyle/>
          <a:p>
            <a:r>
              <a:rPr lang="en-US" sz="2800" b="1" dirty="0"/>
              <a:t>2 Corinthians 6:16-7:</a:t>
            </a:r>
            <a:r>
              <a:rPr lang="en-US" sz="2800" b="1" dirty="0" smtClean="0"/>
              <a:t>1</a:t>
            </a:r>
          </a:p>
          <a:p>
            <a:r>
              <a:rPr lang="en-US" sz="2800" b="1" dirty="0"/>
              <a:t> </a:t>
            </a:r>
            <a:r>
              <a:rPr lang="en-US" sz="2800" dirty="0"/>
              <a:t>What agreement has the temple of God with idols? For we are the temple of the living God; as God said, “I will make my dwelling among them and walk among them, and I will be their God, and they shall be my people.</a:t>
            </a:r>
            <a:r>
              <a:rPr lang="en-US" sz="2800" b="1" baseline="30000" dirty="0"/>
              <a:t>17 </a:t>
            </a:r>
            <a:r>
              <a:rPr lang="en-US" sz="2800" dirty="0"/>
              <a:t>Therefore go out from their midst and be separate from them, says the Lord, and touch no unclean thing; then I will welcome you,</a:t>
            </a:r>
            <a:r>
              <a:rPr lang="en-US" sz="2800" b="1" baseline="30000" dirty="0"/>
              <a:t>18 </a:t>
            </a:r>
            <a:r>
              <a:rPr lang="en-US" sz="2800" dirty="0"/>
              <a:t>and I will be a father to you, and you shall be sons and daughters to me, says the Lord Almighty.”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588279" y="569684"/>
            <a:ext cx="8077161" cy="3754874"/>
          </a:xfrm>
          <a:prstGeom prst="rect">
            <a:avLst/>
          </a:prstGeom>
        </p:spPr>
        <p:txBody>
          <a:bodyPr wrap="square">
            <a:spAutoFit/>
          </a:bodyPr>
          <a:lstStyle/>
          <a:p>
            <a:pPr algn="ctr"/>
            <a:r>
              <a:rPr lang="en-US" b="1" dirty="0"/>
              <a:t> </a:t>
            </a:r>
            <a:r>
              <a:rPr lang="en-US" sz="4400" b="1" dirty="0"/>
              <a:t>7:1 </a:t>
            </a:r>
            <a:r>
              <a:rPr lang="en-US" sz="4400" dirty="0"/>
              <a:t>Since we have these promises, beloved, let us cleanse ourselves from every defilement </a:t>
            </a:r>
            <a:r>
              <a:rPr lang="en-US" sz="4400" dirty="0" smtClean="0"/>
              <a:t>of body</a:t>
            </a:r>
            <a:r>
              <a:rPr lang="en-US" sz="4400" dirty="0"/>
              <a:t> </a:t>
            </a:r>
            <a:endParaRPr lang="en-US" sz="4400" dirty="0" smtClean="0"/>
          </a:p>
          <a:p>
            <a:pPr algn="ctr"/>
            <a:r>
              <a:rPr lang="en-US" sz="4400" dirty="0" smtClean="0"/>
              <a:t>and </a:t>
            </a:r>
            <a:r>
              <a:rPr lang="en-US" sz="4400" dirty="0"/>
              <a:t>spirit, bringing holiness to completion in the fear of God.</a:t>
            </a:r>
          </a:p>
          <a:p>
            <a:pPr algn="ctr"/>
            <a:r>
              <a:rPr lang="en-US" dirty="0"/>
              <a:t> </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901" y="451266"/>
            <a:ext cx="8142526" cy="4524315"/>
          </a:xfrm>
          <a:prstGeom prst="rect">
            <a:avLst/>
          </a:prstGeom>
        </p:spPr>
        <p:txBody>
          <a:bodyPr wrap="square">
            <a:spAutoFit/>
          </a:bodyPr>
          <a:lstStyle/>
          <a:p>
            <a:r>
              <a:rPr lang="en-US" sz="2400" b="1" dirty="0"/>
              <a:t>Acts 2:42-47 </a:t>
            </a:r>
            <a:r>
              <a:rPr lang="en-US" sz="2400" b="1" baseline="30000" dirty="0"/>
              <a:t> </a:t>
            </a:r>
            <a:r>
              <a:rPr lang="en-US" sz="2400" dirty="0"/>
              <a:t>And they </a:t>
            </a:r>
            <a:r>
              <a:rPr lang="en-US" sz="2400" dirty="0">
                <a:solidFill>
                  <a:srgbClr val="FF6600"/>
                </a:solidFill>
              </a:rPr>
              <a:t>devoted</a:t>
            </a:r>
            <a:r>
              <a:rPr lang="en-US" sz="2400" dirty="0"/>
              <a:t> themselves to the </a:t>
            </a:r>
            <a:r>
              <a:rPr lang="en-US" sz="2400" b="1" dirty="0">
                <a:solidFill>
                  <a:srgbClr val="FF6600"/>
                </a:solidFill>
              </a:rPr>
              <a:t>apostles' teaching</a:t>
            </a:r>
            <a:r>
              <a:rPr lang="en-US" sz="2400" dirty="0">
                <a:solidFill>
                  <a:srgbClr val="FF6600"/>
                </a:solidFill>
              </a:rPr>
              <a:t> </a:t>
            </a:r>
            <a:r>
              <a:rPr lang="en-US" sz="2400" dirty="0"/>
              <a:t>and the </a:t>
            </a:r>
            <a:r>
              <a:rPr lang="en-US" sz="2400" b="1" dirty="0">
                <a:solidFill>
                  <a:srgbClr val="FF6600"/>
                </a:solidFill>
              </a:rPr>
              <a:t>fellowship</a:t>
            </a:r>
            <a:r>
              <a:rPr lang="en-US" sz="2400" b="1" dirty="0"/>
              <a:t>,</a:t>
            </a:r>
            <a:r>
              <a:rPr lang="en-US" sz="2400" dirty="0"/>
              <a:t> to the </a:t>
            </a:r>
            <a:r>
              <a:rPr lang="en-US" sz="2400" b="1" dirty="0">
                <a:solidFill>
                  <a:srgbClr val="FF6600"/>
                </a:solidFill>
              </a:rPr>
              <a:t>breaking of bread</a:t>
            </a:r>
            <a:r>
              <a:rPr lang="en-US" sz="2400" dirty="0">
                <a:solidFill>
                  <a:srgbClr val="FF6600"/>
                </a:solidFill>
              </a:rPr>
              <a:t> </a:t>
            </a:r>
            <a:r>
              <a:rPr lang="en-US" sz="2400" dirty="0"/>
              <a:t>and the </a:t>
            </a:r>
            <a:r>
              <a:rPr lang="en-US" sz="2400" b="1" dirty="0">
                <a:solidFill>
                  <a:srgbClr val="FF6600"/>
                </a:solidFill>
              </a:rPr>
              <a:t>prayers</a:t>
            </a:r>
            <a:r>
              <a:rPr lang="en-US" sz="2400" dirty="0"/>
              <a:t>. </a:t>
            </a:r>
            <a:r>
              <a:rPr lang="en-US" sz="2400" baseline="30000" dirty="0"/>
              <a:t>43 </a:t>
            </a:r>
            <a:r>
              <a:rPr lang="en-US" sz="2400" dirty="0"/>
              <a:t>And awe came upon every soul, and many wonders and signs were being done through the apostles. </a:t>
            </a:r>
            <a:r>
              <a:rPr lang="en-US" sz="2400" baseline="30000" dirty="0"/>
              <a:t>44 </a:t>
            </a:r>
            <a:r>
              <a:rPr lang="en-US" sz="2400" dirty="0"/>
              <a:t>And all who believed were together and had all things in common. </a:t>
            </a:r>
            <a:r>
              <a:rPr lang="en-US" sz="2400" baseline="30000" dirty="0"/>
              <a:t>45 </a:t>
            </a:r>
            <a:r>
              <a:rPr lang="en-US" sz="2400" dirty="0"/>
              <a:t>And they were selling their possessions and belongings and distributing the proceeds to all, as any had need. </a:t>
            </a:r>
            <a:r>
              <a:rPr lang="en-US" sz="2400" baseline="30000" dirty="0"/>
              <a:t>46 </a:t>
            </a:r>
            <a:r>
              <a:rPr lang="en-US" sz="2400" dirty="0"/>
              <a:t>And day by day, attending the temple together and breaking bread in their homes, they received their food with glad and generous hearts, </a:t>
            </a:r>
            <a:r>
              <a:rPr lang="en-US" sz="2400" baseline="30000" dirty="0"/>
              <a:t>47 </a:t>
            </a:r>
            <a:r>
              <a:rPr lang="en-US" sz="2400" dirty="0"/>
              <a:t>praising God and having favor with all the people. And the Lord added to their number day by day those who were being saved.</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861" y="177442"/>
            <a:ext cx="4148260" cy="1815905"/>
          </a:xfrm>
          <a:prstGeom prst="rect">
            <a:avLst/>
          </a:prstGeom>
        </p:spPr>
      </p:pic>
      <p:sp>
        <p:nvSpPr>
          <p:cNvPr id="6" name="Rectangle 5"/>
          <p:cNvSpPr/>
          <p:nvPr/>
        </p:nvSpPr>
        <p:spPr>
          <a:xfrm>
            <a:off x="494901" y="2077489"/>
            <a:ext cx="8254579" cy="2677656"/>
          </a:xfrm>
          <a:prstGeom prst="rect">
            <a:avLst/>
          </a:prstGeom>
        </p:spPr>
        <p:txBody>
          <a:bodyPr wrap="square">
            <a:spAutoFit/>
          </a:bodyPr>
          <a:lstStyle/>
          <a:p>
            <a:pPr algn="ctr"/>
            <a:r>
              <a:rPr lang="en-US" sz="2800" b="1" dirty="0"/>
              <a:t>Matthew 28:19-20 </a:t>
            </a:r>
            <a:r>
              <a:rPr lang="en-US" sz="2800" b="1" baseline="30000" dirty="0"/>
              <a:t> </a:t>
            </a:r>
            <a:endParaRPr lang="en-US" sz="2800" b="1" baseline="30000" dirty="0" smtClean="0"/>
          </a:p>
          <a:p>
            <a:pPr algn="ctr"/>
            <a:r>
              <a:rPr lang="en-US" sz="2800" dirty="0" smtClean="0"/>
              <a:t>Go </a:t>
            </a:r>
            <a:r>
              <a:rPr lang="en-US" sz="2800" dirty="0"/>
              <a:t>therefore and make disciples of all nations, baptizing them in</a:t>
            </a:r>
            <a:r>
              <a:rPr lang="en-US" sz="2800" u="sng" baseline="30000" dirty="0"/>
              <a:t> </a:t>
            </a:r>
            <a:r>
              <a:rPr lang="en-US" sz="2800" dirty="0"/>
              <a:t>the name of the Father and of the Son and of the Holy Spirit,</a:t>
            </a:r>
            <a:r>
              <a:rPr lang="en-US" sz="2800" b="1" baseline="30000" dirty="0"/>
              <a:t>20 </a:t>
            </a:r>
            <a:r>
              <a:rPr lang="en-US" sz="2800" dirty="0"/>
              <a:t>teaching them to observe all that I have commanded you. And behold, I am with you always, to the end of the age.”</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265" y="504310"/>
            <a:ext cx="8067823" cy="3970318"/>
          </a:xfrm>
          <a:prstGeom prst="rect">
            <a:avLst/>
          </a:prstGeom>
        </p:spPr>
        <p:txBody>
          <a:bodyPr wrap="square">
            <a:spAutoFit/>
          </a:bodyPr>
          <a:lstStyle/>
          <a:p>
            <a:r>
              <a:rPr lang="en-US" sz="2800" b="1" dirty="0"/>
              <a:t>1 Corinthians 15:1-4 </a:t>
            </a:r>
            <a:r>
              <a:rPr lang="en-US" sz="2800" dirty="0"/>
              <a:t>Now I would remind you, brothers,</a:t>
            </a:r>
            <a:r>
              <a:rPr lang="en-US" sz="2800" baseline="30000" dirty="0"/>
              <a:t> </a:t>
            </a:r>
            <a:r>
              <a:rPr lang="en-US" sz="2800" dirty="0"/>
              <a:t>of the gospel I preached to you, which you received, in which you stand, </a:t>
            </a:r>
            <a:r>
              <a:rPr lang="en-US" sz="2800" baseline="30000" dirty="0"/>
              <a:t>2 </a:t>
            </a:r>
            <a:r>
              <a:rPr lang="en-US" sz="2800" dirty="0"/>
              <a:t>and by which you are being saved, if you hold fast to the word I preached to you—unless you believed in vain.</a:t>
            </a:r>
            <a:r>
              <a:rPr lang="en-US" sz="2800" baseline="30000" dirty="0"/>
              <a:t>3 </a:t>
            </a:r>
            <a:r>
              <a:rPr lang="en-US" sz="2800" dirty="0"/>
              <a:t>For I delivered to you as of first importance what I also received: that Christ died for our sins in accordance with the Scriptures, </a:t>
            </a:r>
            <a:r>
              <a:rPr lang="en-US" sz="2800" baseline="30000" dirty="0"/>
              <a:t>4 </a:t>
            </a:r>
            <a:r>
              <a:rPr lang="en-US" sz="2800" dirty="0"/>
              <a:t>that he was buried, that he was raised on the third day in accordance with the Scriptures,</a:t>
            </a:r>
            <a:endParaRPr lang="en-US" sz="28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578941" y="476293"/>
            <a:ext cx="7909081" cy="4401205"/>
          </a:xfrm>
          <a:prstGeom prst="rect">
            <a:avLst/>
          </a:prstGeom>
        </p:spPr>
        <p:txBody>
          <a:bodyPr wrap="square">
            <a:spAutoFit/>
          </a:bodyPr>
          <a:lstStyle/>
          <a:p>
            <a:r>
              <a:rPr lang="en-US" sz="2800" b="1" dirty="0"/>
              <a:t>2 Thessalonians 2:13-15 </a:t>
            </a:r>
            <a:r>
              <a:rPr lang="en-US" sz="2800" dirty="0"/>
              <a:t>But we ought always to give thanks to God for you, brothers beloved by the Lord, because God chose you as the first fruits to be saved, through sanctification by the Spirit and belief in the truth. </a:t>
            </a:r>
            <a:r>
              <a:rPr lang="en-US" sz="2800" baseline="30000" dirty="0"/>
              <a:t>14 </a:t>
            </a:r>
            <a:r>
              <a:rPr lang="en-US" sz="2800" dirty="0"/>
              <a:t>To this he called you through our gospel, so that you may obtain the glory of our Lord Jesus Christ. </a:t>
            </a:r>
            <a:r>
              <a:rPr lang="en-US" sz="2800" baseline="30000" dirty="0"/>
              <a:t>15 </a:t>
            </a:r>
            <a:r>
              <a:rPr lang="en-US" sz="2800" dirty="0"/>
              <a:t>So then, brothers, stand firm and hold to the traditions that you were taught by us, either by our spoken word or by our letter.</a:t>
            </a:r>
            <a:endParaRPr lang="en-US" sz="2800" b="1" dirty="0"/>
          </a:p>
          <a:p>
            <a:r>
              <a:rPr lang="en-US" sz="2800"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6861" y="177442"/>
            <a:ext cx="4148260" cy="1815905"/>
          </a:xfrm>
          <a:prstGeom prst="rect">
            <a:avLst/>
          </a:prstGeom>
        </p:spPr>
      </p:pic>
      <p:sp>
        <p:nvSpPr>
          <p:cNvPr id="2" name="Rectangle 1"/>
          <p:cNvSpPr/>
          <p:nvPr/>
        </p:nvSpPr>
        <p:spPr>
          <a:xfrm>
            <a:off x="849735" y="1971586"/>
            <a:ext cx="7479545" cy="1815882"/>
          </a:xfrm>
          <a:prstGeom prst="rect">
            <a:avLst/>
          </a:prstGeom>
        </p:spPr>
        <p:txBody>
          <a:bodyPr wrap="square">
            <a:spAutoFit/>
          </a:bodyPr>
          <a:lstStyle/>
          <a:p>
            <a:pPr algn="ctr"/>
            <a:r>
              <a:rPr lang="en-US" sz="2800" dirty="0"/>
              <a:t>John 8:31-32</a:t>
            </a:r>
            <a:r>
              <a:rPr lang="en-US" sz="2800" baseline="30000" dirty="0"/>
              <a:t> </a:t>
            </a:r>
            <a:endParaRPr lang="en-US" sz="2800" baseline="30000" dirty="0" smtClean="0"/>
          </a:p>
          <a:p>
            <a:pPr algn="ctr"/>
            <a:r>
              <a:rPr lang="en-US" sz="2800" b="1" dirty="0" smtClean="0"/>
              <a:t>So </a:t>
            </a:r>
            <a:r>
              <a:rPr lang="en-US" sz="2800" b="1" dirty="0"/>
              <a:t>Jesus said to the Jews who had believed him, “If you abide in my word, you are truly my disciples, </a:t>
            </a:r>
            <a:r>
              <a:rPr lang="en-US" sz="2800" b="1" baseline="30000" dirty="0"/>
              <a:t>32 </a:t>
            </a:r>
            <a:r>
              <a:rPr lang="en-US" sz="2800" b="1" dirty="0"/>
              <a:t>and you will know the truth, </a:t>
            </a:r>
            <a:endParaRPr lang="en-US" sz="2800" dirty="0"/>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15320</TotalTime>
  <Words>88</Words>
  <Application>Microsoft Macintosh PowerPoint</Application>
  <PresentationFormat>On-screen Show (16:9)</PresentationFormat>
  <Paragraphs>31</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600</cp:revision>
  <dcterms:created xsi:type="dcterms:W3CDTF">2016-08-27T22:55:59Z</dcterms:created>
  <dcterms:modified xsi:type="dcterms:W3CDTF">2019-01-12T18:04:56Z</dcterms:modified>
</cp:coreProperties>
</file>