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76" r:id="rId2"/>
    <p:sldId id="279" r:id="rId3"/>
    <p:sldId id="335" r:id="rId4"/>
    <p:sldId id="369" r:id="rId5"/>
    <p:sldId id="354" r:id="rId6"/>
    <p:sldId id="355" r:id="rId7"/>
    <p:sldId id="345" r:id="rId8"/>
    <p:sldId id="305" r:id="rId9"/>
    <p:sldId id="356" r:id="rId10"/>
    <p:sldId id="383" r:id="rId11"/>
    <p:sldId id="357" r:id="rId12"/>
    <p:sldId id="358" r:id="rId13"/>
    <p:sldId id="377" r:id="rId14"/>
    <p:sldId id="341" r:id="rId15"/>
    <p:sldId id="379" r:id="rId16"/>
    <p:sldId id="380" r:id="rId17"/>
    <p:sldId id="378"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1FF"/>
    <a:srgbClr val="21C1FF"/>
    <a:srgbClr val="044C97"/>
    <a:srgbClr val="FF024F"/>
    <a:srgbClr val="3C0113"/>
    <a:srgbClr val="F30A4F"/>
    <a:srgbClr val="970731"/>
    <a:srgbClr val="FFD34C"/>
    <a:srgbClr val="FFDA46"/>
    <a:srgbClr val="FFE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3" d="100"/>
          <a:sy n="133" d="100"/>
        </p:scale>
        <p:origin x="-96" y="-14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11/17/18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11/17/18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04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660" y="544311"/>
            <a:ext cx="7954004" cy="3416320"/>
          </a:xfrm>
          <a:prstGeom prst="rect">
            <a:avLst/>
          </a:prstGeom>
        </p:spPr>
        <p:txBody>
          <a:bodyPr wrap="square">
            <a:spAutoFit/>
          </a:bodyPr>
          <a:lstStyle/>
          <a:p>
            <a:pPr algn="ctr"/>
            <a:r>
              <a:rPr lang="en-US" sz="5400" b="1" dirty="0"/>
              <a:t>1 Corinthians 10:31 </a:t>
            </a:r>
            <a:endParaRPr lang="en-US" sz="5400" b="1" dirty="0" smtClean="0"/>
          </a:p>
          <a:p>
            <a:pPr algn="ctr"/>
            <a:r>
              <a:rPr lang="en-US" sz="5400" dirty="0" smtClean="0"/>
              <a:t>So</a:t>
            </a:r>
            <a:r>
              <a:rPr lang="en-US" sz="5400" dirty="0"/>
              <a:t>, whether you eat or drink, or whatever you do, do all to the glory of God.</a:t>
            </a:r>
            <a:endParaRPr lang="en-US" sz="5400" b="1" dirty="0"/>
          </a:p>
        </p:txBody>
      </p:sp>
    </p:spTree>
    <p:extLst>
      <p:ext uri="{BB962C8B-B14F-4D97-AF65-F5344CB8AC3E}">
        <p14:creationId xmlns:p14="http://schemas.microsoft.com/office/powerpoint/2010/main" val="360011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3819" y="315127"/>
            <a:ext cx="7954003" cy="4524315"/>
          </a:xfrm>
          <a:prstGeom prst="rect">
            <a:avLst/>
          </a:prstGeom>
        </p:spPr>
        <p:txBody>
          <a:bodyPr wrap="square">
            <a:spAutoFit/>
          </a:bodyPr>
          <a:lstStyle/>
          <a:p>
            <a:r>
              <a:rPr lang="en-US" sz="4800" b="1" dirty="0"/>
              <a:t>John 12:26</a:t>
            </a:r>
            <a:r>
              <a:rPr lang="en-US" sz="4800" b="1" baseline="30000" dirty="0"/>
              <a:t> </a:t>
            </a:r>
            <a:endParaRPr lang="en-US" sz="4800" b="1" baseline="30000" dirty="0" smtClean="0"/>
          </a:p>
          <a:p>
            <a:r>
              <a:rPr lang="en-US" sz="4800" dirty="0" smtClean="0"/>
              <a:t>If </a:t>
            </a:r>
            <a:r>
              <a:rPr lang="en-US" sz="4800" dirty="0"/>
              <a:t>anyone serves me, he must follow me; and where I am, there will my servant be also. If anyone serves me, the Father will honor him.</a:t>
            </a:r>
            <a:endParaRPr lang="en-US" sz="4800" b="1" dirty="0"/>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306" y="563410"/>
            <a:ext cx="7810774" cy="4708981"/>
          </a:xfrm>
          <a:prstGeom prst="rect">
            <a:avLst/>
          </a:prstGeom>
        </p:spPr>
        <p:txBody>
          <a:bodyPr wrap="square">
            <a:spAutoFit/>
          </a:bodyPr>
          <a:lstStyle/>
          <a:p>
            <a:r>
              <a:rPr lang="en-US" sz="6000" b="1" dirty="0"/>
              <a:t>Acts 9:16 </a:t>
            </a:r>
            <a:endParaRPr lang="en-US" sz="6000" b="1" dirty="0" smtClean="0"/>
          </a:p>
          <a:p>
            <a:r>
              <a:rPr lang="en-US" sz="6000" dirty="0" smtClean="0"/>
              <a:t>For</a:t>
            </a:r>
            <a:r>
              <a:rPr lang="en-US" sz="6000" dirty="0"/>
              <a:t> I will show him how much he must suffer for the sake of my name.”</a:t>
            </a:r>
            <a:endParaRPr lang="en-US" sz="6000" b="1" dirty="0"/>
          </a:p>
          <a:p>
            <a:r>
              <a:rPr lang="en-US" sz="6000" dirty="0"/>
              <a:t> </a:t>
            </a:r>
          </a:p>
        </p:txBody>
      </p:sp>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306" y="343775"/>
            <a:ext cx="7724836" cy="4524315"/>
          </a:xfrm>
          <a:prstGeom prst="rect">
            <a:avLst/>
          </a:prstGeom>
        </p:spPr>
        <p:txBody>
          <a:bodyPr wrap="square">
            <a:spAutoFit/>
          </a:bodyPr>
          <a:lstStyle/>
          <a:p>
            <a:r>
              <a:rPr lang="en-US" sz="4800" b="1" dirty="0"/>
              <a:t>John 16:33 </a:t>
            </a:r>
            <a:r>
              <a:rPr lang="en-US" sz="4800" dirty="0"/>
              <a:t>I have said these things to you, that in me you may have peace. In the world you will have tribulation. But take heart; I have overcome the world.”</a:t>
            </a:r>
            <a:endParaRPr lang="en-US" sz="4800" b="1" dirty="0"/>
          </a:p>
        </p:txBody>
      </p:sp>
    </p:spTree>
    <p:extLst>
      <p:ext uri="{BB962C8B-B14F-4D97-AF65-F5344CB8AC3E}">
        <p14:creationId xmlns:p14="http://schemas.microsoft.com/office/powerpoint/2010/main" val="3599408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431" y="477466"/>
            <a:ext cx="8144975" cy="4247317"/>
          </a:xfrm>
          <a:prstGeom prst="rect">
            <a:avLst/>
          </a:prstGeom>
        </p:spPr>
        <p:txBody>
          <a:bodyPr wrap="square">
            <a:spAutoFit/>
          </a:bodyPr>
          <a:lstStyle/>
          <a:p>
            <a:r>
              <a:rPr lang="en-US" sz="5400" b="1" dirty="0"/>
              <a:t>Luke 9:23 </a:t>
            </a:r>
            <a:r>
              <a:rPr lang="en-US" sz="5400" dirty="0"/>
              <a:t>And he said to all, “If anyone would come after me, let him deny himself and take up his cross daily and follow me.</a:t>
            </a:r>
            <a:endParaRPr lang="en-US" sz="5400" b="1" dirty="0"/>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87" y="401071"/>
            <a:ext cx="8230913" cy="4247317"/>
          </a:xfrm>
          <a:prstGeom prst="rect">
            <a:avLst/>
          </a:prstGeom>
        </p:spPr>
        <p:txBody>
          <a:bodyPr wrap="square">
            <a:spAutoFit/>
          </a:bodyPr>
          <a:lstStyle/>
          <a:p>
            <a:r>
              <a:rPr lang="en-US" sz="5400" b="1" dirty="0"/>
              <a:t>Mark 13:13 </a:t>
            </a:r>
            <a:endParaRPr lang="en-US" sz="5400" b="1" dirty="0" smtClean="0"/>
          </a:p>
          <a:p>
            <a:r>
              <a:rPr lang="en-US" sz="5400" b="1" baseline="30000" dirty="0"/>
              <a:t> </a:t>
            </a:r>
            <a:r>
              <a:rPr lang="en-US" sz="5400" dirty="0"/>
              <a:t>And you will be hated by all for my name's sake. But the one who endures to the end will be saved.</a:t>
            </a:r>
            <a:endParaRPr lang="en-US" sz="5400" b="1" dirty="0"/>
          </a:p>
        </p:txBody>
      </p:sp>
    </p:spTree>
    <p:extLst>
      <p:ext uri="{BB962C8B-B14F-4D97-AF65-F5344CB8AC3E}">
        <p14:creationId xmlns:p14="http://schemas.microsoft.com/office/powerpoint/2010/main" val="28888984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945" y="330506"/>
            <a:ext cx="8364594" cy="4154983"/>
          </a:xfrm>
          <a:prstGeom prst="rect">
            <a:avLst/>
          </a:prstGeom>
        </p:spPr>
        <p:txBody>
          <a:bodyPr wrap="square">
            <a:spAutoFit/>
          </a:bodyPr>
          <a:lstStyle/>
          <a:p>
            <a:r>
              <a:rPr lang="en-US" sz="4400" b="1" dirty="0"/>
              <a:t>Galatians 2:20 </a:t>
            </a:r>
            <a:r>
              <a:rPr lang="en-US" sz="4400" dirty="0"/>
              <a:t>I </a:t>
            </a:r>
            <a:r>
              <a:rPr lang="en-US" sz="4400" dirty="0" smtClean="0"/>
              <a:t>have been</a:t>
            </a:r>
            <a:r>
              <a:rPr lang="en-US" sz="4400" dirty="0"/>
              <a:t> crucified with Christ. It is no longer I who live, but Christ who lives in me. And the life I now live in the flesh I live by faith in the Son of God, who loved me and gave himself for me.</a:t>
            </a:r>
            <a:endParaRPr lang="en-US" sz="44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175" y="3150822"/>
            <a:ext cx="8144976" cy="2308324"/>
          </a:xfrm>
          <a:prstGeom prst="rect">
            <a:avLst/>
          </a:prstGeom>
        </p:spPr>
        <p:txBody>
          <a:bodyPr wrap="square">
            <a:spAutoFit/>
          </a:bodyPr>
          <a:lstStyle/>
          <a:p>
            <a:r>
              <a:rPr lang="en-US" sz="2400" b="1" dirty="0" smtClean="0">
                <a:solidFill>
                  <a:schemeClr val="bg1"/>
                </a:solidFill>
              </a:rPr>
              <a:t>Though </a:t>
            </a:r>
            <a:r>
              <a:rPr lang="en-US" sz="2400" b="1" dirty="0">
                <a:solidFill>
                  <a:schemeClr val="bg1"/>
                </a:solidFill>
              </a:rPr>
              <a:t>you have not seen him, you love him; and even though you do not see him now, you believe in him and are filled with an inexpressible and glorious joy, </a:t>
            </a:r>
            <a:r>
              <a:rPr lang="en-US" sz="2400" b="1" baseline="30000" dirty="0">
                <a:solidFill>
                  <a:schemeClr val="bg1"/>
                </a:solidFill>
              </a:rPr>
              <a:t>9 </a:t>
            </a:r>
            <a:r>
              <a:rPr lang="en-US" sz="2400" b="1" dirty="0">
                <a:solidFill>
                  <a:schemeClr val="bg1"/>
                </a:solidFill>
              </a:rPr>
              <a:t>for you are receiving the end result of your faith, the salvation of your souls</a:t>
            </a:r>
            <a:r>
              <a:rPr lang="en-US" sz="2400" b="1" dirty="0" smtClean="0">
                <a:solidFill>
                  <a:schemeClr val="bg1"/>
                </a:solidFill>
              </a:rPr>
              <a:t>.</a:t>
            </a:r>
          </a:p>
          <a:p>
            <a:r>
              <a:rPr lang="en-US" sz="2400" b="1" dirty="0" smtClean="0">
                <a:solidFill>
                  <a:schemeClr val="bg1"/>
                </a:solidFill>
              </a:rPr>
              <a:t>                                                                                         </a:t>
            </a:r>
            <a:endParaRPr lang="en-US" sz="2400" b="1" dirty="0">
              <a:solidFill>
                <a:schemeClr val="bg1"/>
              </a:solidFill>
            </a:endParaRPr>
          </a:p>
          <a:p>
            <a:r>
              <a:rPr lang="en-US" sz="2400" b="1" i="1" dirty="0"/>
              <a:t> </a:t>
            </a:r>
            <a:endParaRPr lang="en-US" sz="2400" b="1" dirty="0"/>
          </a:p>
        </p:txBody>
      </p:sp>
      <p:sp>
        <p:nvSpPr>
          <p:cNvPr id="6" name="Rectangle 5"/>
          <p:cNvSpPr/>
          <p:nvPr/>
        </p:nvSpPr>
        <p:spPr>
          <a:xfrm>
            <a:off x="3841553" y="324432"/>
            <a:ext cx="1460894" cy="369332"/>
          </a:xfrm>
          <a:prstGeom prst="rect">
            <a:avLst/>
          </a:prstGeom>
        </p:spPr>
        <p:txBody>
          <a:bodyPr wrap="none">
            <a:spAutoFit/>
          </a:bodyPr>
          <a:lstStyle/>
          <a:p>
            <a:r>
              <a:rPr lang="en-US" b="1" dirty="0">
                <a:solidFill>
                  <a:schemeClr val="bg1"/>
                </a:solidFill>
              </a:rPr>
              <a:t>1 Peter 1:8-9 </a:t>
            </a:r>
          </a:p>
        </p:txBody>
      </p:sp>
      <p:sp>
        <p:nvSpPr>
          <p:cNvPr id="4" name="Rectangle 3"/>
          <p:cNvSpPr/>
          <p:nvPr/>
        </p:nvSpPr>
        <p:spPr>
          <a:xfrm>
            <a:off x="276909" y="511048"/>
            <a:ext cx="8574663" cy="3847207"/>
          </a:xfrm>
          <a:prstGeom prst="rect">
            <a:avLst/>
          </a:prstGeom>
        </p:spPr>
        <p:txBody>
          <a:bodyPr wrap="square">
            <a:spAutoFit/>
          </a:bodyPr>
          <a:lstStyle/>
          <a:p>
            <a:pPr algn="ctr"/>
            <a:r>
              <a:rPr lang="en-US" sz="2400" b="1" dirty="0"/>
              <a:t>1 Corinthians 11:23-26 </a:t>
            </a:r>
            <a:endParaRPr lang="en-US" sz="2400" b="1" dirty="0" smtClean="0"/>
          </a:p>
          <a:p>
            <a:pPr algn="ctr"/>
            <a:r>
              <a:rPr lang="en-US" sz="2400" dirty="0" smtClean="0"/>
              <a:t>For</a:t>
            </a:r>
            <a:r>
              <a:rPr lang="en-US" sz="2400" dirty="0"/>
              <a:t> I received from the Lord what I also delivered to you, that the Lord Jesus on the night when he was betrayed took bread,</a:t>
            </a:r>
            <a:r>
              <a:rPr lang="en-US" sz="2400" baseline="30000" dirty="0"/>
              <a:t>24 </a:t>
            </a:r>
            <a:r>
              <a:rPr lang="en-US" sz="2400" dirty="0"/>
              <a:t>and when he had given thanks, he broke it, and said, “This is my body, which is for you. Do this in remembrance of me.”</a:t>
            </a:r>
            <a:r>
              <a:rPr lang="en-US" sz="2400" baseline="30000" dirty="0"/>
              <a:t>25 </a:t>
            </a:r>
            <a:r>
              <a:rPr lang="en-US" sz="2400" dirty="0"/>
              <a:t>In the same way also he took the cup, after supper, saying, “This cup is the new covenant in my blood. Do this, as often as you drink it, in remembrance of me.” </a:t>
            </a:r>
            <a:r>
              <a:rPr lang="en-US" sz="2400" baseline="30000" dirty="0"/>
              <a:t>26 </a:t>
            </a:r>
            <a:r>
              <a:rPr lang="en-US" sz="2400" dirty="0"/>
              <a:t>For as often as you eat this bread and drink the cup, you proclaim the Lord's death until he comes.</a:t>
            </a:r>
            <a:endParaRPr lang="en-US" sz="2400" b="1" dirty="0"/>
          </a:p>
          <a:p>
            <a:pPr algn="ctr"/>
            <a:endParaRPr lang="en-US" sz="2800" b="1" dirty="0">
              <a:cs typeface="Baskerville"/>
            </a:endParaRPr>
          </a:p>
        </p:txBody>
      </p:sp>
    </p:spTree>
    <p:extLst>
      <p:ext uri="{BB962C8B-B14F-4D97-AF65-F5344CB8AC3E}">
        <p14:creationId xmlns:p14="http://schemas.microsoft.com/office/powerpoint/2010/main" val="1462919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6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pic>
        <p:nvPicPr>
          <p:cNvPr id="4" name="Picture 3"/>
          <p:cNvPicPr>
            <a:picLocks noChangeAspect="1"/>
          </p:cNvPicPr>
          <p:nvPr/>
        </p:nvPicPr>
        <p:blipFill>
          <a:blip r:embed="rId2"/>
          <a:stretch>
            <a:fillRect/>
          </a:stretch>
        </p:blipFill>
        <p:spPr>
          <a:xfrm>
            <a:off x="19040" y="0"/>
            <a:ext cx="9124960" cy="5143500"/>
          </a:xfrm>
          <a:prstGeom prst="rect">
            <a:avLst/>
          </a:prstGeom>
        </p:spPr>
      </p:pic>
      <p:sp>
        <p:nvSpPr>
          <p:cNvPr id="6" name="TextBox 5"/>
          <p:cNvSpPr txBox="1"/>
          <p:nvPr/>
        </p:nvSpPr>
        <p:spPr>
          <a:xfrm>
            <a:off x="391494" y="630117"/>
            <a:ext cx="8431434" cy="1107996"/>
          </a:xfrm>
          <a:prstGeom prst="rect">
            <a:avLst/>
          </a:prstGeom>
          <a:noFill/>
        </p:spPr>
        <p:txBody>
          <a:bodyPr wrap="square" rtlCol="0">
            <a:spAutoFit/>
          </a:bodyPr>
          <a:lstStyle/>
          <a:p>
            <a:r>
              <a:rPr lang="en-US" sz="6600" dirty="0" smtClean="0">
                <a:latin typeface="Chalkduster"/>
                <a:cs typeface="Chalkduster"/>
              </a:rPr>
              <a:t>To Live Is Christ</a:t>
            </a:r>
            <a:endParaRPr lang="en-US" sz="6600" dirty="0">
              <a:latin typeface="Chalkduster"/>
              <a:cs typeface="Chalkduster"/>
            </a:endParaRPr>
          </a:p>
        </p:txBody>
      </p:sp>
      <p:sp>
        <p:nvSpPr>
          <p:cNvPr id="3" name="Rectangle 2"/>
          <p:cNvSpPr/>
          <p:nvPr/>
        </p:nvSpPr>
        <p:spPr>
          <a:xfrm>
            <a:off x="486980" y="2248585"/>
            <a:ext cx="8335948" cy="707886"/>
          </a:xfrm>
          <a:prstGeom prst="rect">
            <a:avLst/>
          </a:prstGeom>
        </p:spPr>
        <p:txBody>
          <a:bodyPr wrap="square">
            <a:spAutoFit/>
          </a:bodyPr>
          <a:lstStyle/>
          <a:p>
            <a:pPr algn="ctr"/>
            <a:r>
              <a:rPr lang="en-US" sz="2000" b="1" dirty="0">
                <a:latin typeface="Chalkduster"/>
                <a:cs typeface="Chalkduster"/>
              </a:rPr>
              <a:t>Philippians 1:21 </a:t>
            </a:r>
            <a:endParaRPr lang="en-US" sz="2000" b="1" dirty="0" smtClean="0">
              <a:latin typeface="Chalkduster"/>
              <a:cs typeface="Chalkduster"/>
            </a:endParaRPr>
          </a:p>
          <a:p>
            <a:pPr algn="ctr"/>
            <a:r>
              <a:rPr lang="en-US" sz="2000" b="1" dirty="0" smtClean="0">
                <a:latin typeface="Chalkduster"/>
                <a:cs typeface="Chalkduster"/>
              </a:rPr>
              <a:t>For </a:t>
            </a:r>
            <a:r>
              <a:rPr lang="en-US" sz="2000" b="1" dirty="0">
                <a:latin typeface="Chalkduster"/>
                <a:cs typeface="Chalkduster"/>
              </a:rPr>
              <a:t>to me to live is Christ, and to die is gain.</a:t>
            </a: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882" y="586591"/>
            <a:ext cx="8297753" cy="3785652"/>
          </a:xfrm>
          <a:prstGeom prst="rect">
            <a:avLst/>
          </a:prstGeom>
        </p:spPr>
        <p:txBody>
          <a:bodyPr wrap="square">
            <a:spAutoFit/>
          </a:bodyPr>
          <a:lstStyle/>
          <a:p>
            <a:r>
              <a:rPr lang="en-US" sz="2400" b="1" dirty="0"/>
              <a:t>Acts 16:20-24 </a:t>
            </a:r>
            <a:endParaRPr lang="en-US" sz="2400" b="1" dirty="0" smtClean="0"/>
          </a:p>
          <a:p>
            <a:r>
              <a:rPr lang="en-US" sz="2400" dirty="0" smtClean="0"/>
              <a:t>And </a:t>
            </a:r>
            <a:r>
              <a:rPr lang="en-US" sz="2400" dirty="0"/>
              <a:t>when they had brought them to the magistrates, they said, “These men are Jews, and they are disturbing </a:t>
            </a:r>
            <a:r>
              <a:rPr lang="en-US" sz="2400" dirty="0" smtClean="0"/>
              <a:t>our city</a:t>
            </a:r>
            <a:r>
              <a:rPr lang="en-US" sz="2400" dirty="0"/>
              <a:t>. </a:t>
            </a:r>
            <a:r>
              <a:rPr lang="en-US" sz="2400" dirty="0" smtClean="0"/>
              <a:t> </a:t>
            </a:r>
            <a:r>
              <a:rPr lang="en-US" sz="2400" b="1" baseline="30000" dirty="0" smtClean="0"/>
              <a:t>21</a:t>
            </a:r>
            <a:r>
              <a:rPr lang="en-US" sz="2400" b="1" baseline="30000" dirty="0"/>
              <a:t> </a:t>
            </a:r>
            <a:r>
              <a:rPr lang="en-US" sz="2400" dirty="0"/>
              <a:t>They advocate customs that are not lawful for us as Romans to accept or practice.” </a:t>
            </a:r>
            <a:r>
              <a:rPr lang="en-US" sz="2400" b="1" baseline="30000" dirty="0"/>
              <a:t>22 </a:t>
            </a:r>
            <a:r>
              <a:rPr lang="en-US" sz="2400" dirty="0"/>
              <a:t>The crowd joined in attacking them, and the magistrates tore the garments off them and gave orders to beat them with rods. </a:t>
            </a:r>
            <a:r>
              <a:rPr lang="en-US" sz="2400" b="1" baseline="30000" dirty="0"/>
              <a:t>23 </a:t>
            </a:r>
            <a:r>
              <a:rPr lang="en-US" sz="2400" dirty="0"/>
              <a:t>And when they had inflicted many blows upon them, they threw them into prison, ordering the jailer to keep them safely. </a:t>
            </a:r>
            <a:r>
              <a:rPr lang="en-US" sz="2400" b="1" baseline="30000" dirty="0"/>
              <a:t>24 </a:t>
            </a:r>
            <a:r>
              <a:rPr lang="en-US" sz="2400" dirty="0"/>
              <a:t>Having received this order, he put them into the inner prison and fastened their feet in the stocks.</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395" y="266587"/>
            <a:ext cx="8431435" cy="4524315"/>
          </a:xfrm>
          <a:prstGeom prst="rect">
            <a:avLst/>
          </a:prstGeom>
        </p:spPr>
        <p:txBody>
          <a:bodyPr wrap="square">
            <a:spAutoFit/>
          </a:bodyPr>
          <a:lstStyle/>
          <a:p>
            <a:r>
              <a:rPr lang="en-US" sz="2400" b="1" dirty="0"/>
              <a:t>Acts 16:25-30</a:t>
            </a:r>
            <a:r>
              <a:rPr lang="en-US" sz="2400" dirty="0"/>
              <a:t> About midnight Paul and Silas were praying and singing hymns to God, and the prisoners were listening to them, </a:t>
            </a:r>
            <a:r>
              <a:rPr lang="en-US" sz="2400" b="1" baseline="30000" dirty="0"/>
              <a:t>26 </a:t>
            </a:r>
            <a:r>
              <a:rPr lang="en-US" sz="2400" dirty="0"/>
              <a:t>and suddenly there was a great earthquake, so that the foundations of the prison were shaken. And immediately all the doors were opened, and everyone's bonds were unfastened</a:t>
            </a:r>
            <a:r>
              <a:rPr lang="en-US" sz="2400" dirty="0" smtClean="0"/>
              <a:t>.</a:t>
            </a:r>
          </a:p>
          <a:p>
            <a:r>
              <a:rPr lang="en-US" sz="2400" dirty="0"/>
              <a:t> </a:t>
            </a:r>
            <a:r>
              <a:rPr lang="en-US" sz="2400" b="1" baseline="30000" dirty="0"/>
              <a:t>27 </a:t>
            </a:r>
            <a:r>
              <a:rPr lang="en-US" sz="2400" dirty="0"/>
              <a:t>When the jailer woke and saw that the prison doors were open, he drew his sword and was about to kill himself, supposing that the prisoners had escaped.</a:t>
            </a:r>
            <a:r>
              <a:rPr lang="en-US" sz="2400" b="1" baseline="30000" dirty="0"/>
              <a:t>28 </a:t>
            </a:r>
            <a:r>
              <a:rPr lang="en-US" sz="2400" dirty="0"/>
              <a:t>But Paul cried with a loud voice, “Do not harm yourself, for we are all here.” </a:t>
            </a:r>
            <a:r>
              <a:rPr lang="en-US" sz="2400" b="1" baseline="30000" dirty="0"/>
              <a:t>29 </a:t>
            </a:r>
            <a:r>
              <a:rPr lang="en-US" sz="2400" dirty="0"/>
              <a:t>And the </a:t>
            </a:r>
            <a:r>
              <a:rPr lang="en-US" sz="2400" dirty="0" smtClean="0"/>
              <a:t>jailer</a:t>
            </a:r>
            <a:r>
              <a:rPr lang="en-US" sz="2400" dirty="0"/>
              <a:t> called for lights and rushed in, and trembling with fear he fell down before Paul and Silas. </a:t>
            </a:r>
            <a:r>
              <a:rPr lang="en-US" sz="2400" b="1" baseline="30000" dirty="0"/>
              <a:t>30 </a:t>
            </a:r>
            <a:r>
              <a:rPr lang="en-US" sz="2400" dirty="0"/>
              <a:t>Then he brought them out and said, “Sirs, what must I do to be saved?”</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8334" y="410621"/>
            <a:ext cx="8183169" cy="4524315"/>
          </a:xfrm>
          <a:prstGeom prst="rect">
            <a:avLst/>
          </a:prstGeom>
        </p:spPr>
        <p:txBody>
          <a:bodyPr wrap="square">
            <a:spAutoFit/>
          </a:bodyPr>
          <a:lstStyle/>
          <a:p>
            <a:r>
              <a:rPr lang="en-US" sz="3200" b="1" dirty="0"/>
              <a:t>Philippians 1:12-14 </a:t>
            </a:r>
            <a:r>
              <a:rPr lang="en-US" sz="3200" dirty="0"/>
              <a:t>I want you to know, brothers, that what has happened to me has really served to advance the gospel, </a:t>
            </a:r>
            <a:r>
              <a:rPr lang="en-US" sz="3200" baseline="30000" dirty="0"/>
              <a:t>13 </a:t>
            </a:r>
            <a:r>
              <a:rPr lang="en-US" sz="3200" dirty="0"/>
              <a:t>so that it has become known throughout the whole imperial guard and to all the rest that my imprisonment is for Christ. </a:t>
            </a:r>
            <a:r>
              <a:rPr lang="en-US" sz="3200" baseline="30000" dirty="0"/>
              <a:t>14 </a:t>
            </a:r>
            <a:r>
              <a:rPr lang="en-US" sz="3200" dirty="0"/>
              <a:t>And most of the brothers, having become confident in the Lord by my imprisonment, are much more bold to speak the word without fear.</a:t>
            </a:r>
            <a:endParaRPr lang="en-US" sz="32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528" y="3575871"/>
            <a:ext cx="8173621" cy="1384995"/>
          </a:xfrm>
          <a:prstGeom prst="rect">
            <a:avLst/>
          </a:prstGeom>
        </p:spPr>
        <p:txBody>
          <a:bodyPr wrap="square">
            <a:spAutoFit/>
          </a:bodyPr>
          <a:lstStyle/>
          <a:p>
            <a:pPr algn="ctr"/>
            <a:r>
              <a:rPr lang="en-US" sz="2800" dirty="0">
                <a:solidFill>
                  <a:srgbClr val="000000"/>
                </a:solidFill>
              </a:rPr>
              <a:t>2 Corinthians 4:18</a:t>
            </a:r>
            <a:r>
              <a:rPr lang="en-US" sz="2800" b="1" dirty="0">
                <a:solidFill>
                  <a:srgbClr val="000000"/>
                </a:solidFill>
              </a:rPr>
              <a:t> </a:t>
            </a:r>
            <a:r>
              <a:rPr lang="en-US" sz="2800" dirty="0">
                <a:solidFill>
                  <a:srgbClr val="000000"/>
                </a:solidFill>
              </a:rPr>
              <a:t>So we fix our eyes not on what is seen, but on what is unseen, since what is seen is temporary, but what is unseen is eternal.</a:t>
            </a:r>
          </a:p>
        </p:txBody>
      </p:sp>
      <p:sp>
        <p:nvSpPr>
          <p:cNvPr id="2" name="Rectangle 1"/>
          <p:cNvSpPr/>
          <p:nvPr/>
        </p:nvSpPr>
        <p:spPr>
          <a:xfrm>
            <a:off x="429688" y="324677"/>
            <a:ext cx="8240461" cy="3785652"/>
          </a:xfrm>
          <a:prstGeom prst="rect">
            <a:avLst/>
          </a:prstGeom>
        </p:spPr>
        <p:txBody>
          <a:bodyPr wrap="square">
            <a:spAutoFit/>
          </a:bodyPr>
          <a:lstStyle/>
          <a:p>
            <a:pPr algn="ctr"/>
            <a:endParaRPr lang="en-US" sz="6000" b="1" dirty="0" smtClean="0"/>
          </a:p>
          <a:p>
            <a:pPr algn="ctr"/>
            <a:r>
              <a:rPr lang="en-US" sz="6000" b="1" dirty="0" smtClean="0"/>
              <a:t>Philippians </a:t>
            </a:r>
            <a:r>
              <a:rPr lang="en-US" sz="6000" b="1" dirty="0"/>
              <a:t>1:</a:t>
            </a:r>
            <a:r>
              <a:rPr lang="en-US" sz="6000" b="1" dirty="0" smtClean="0"/>
              <a:t>21 </a:t>
            </a:r>
          </a:p>
          <a:p>
            <a:pPr algn="ctr"/>
            <a:r>
              <a:rPr lang="en-US" sz="6000" dirty="0" smtClean="0"/>
              <a:t>For </a:t>
            </a:r>
            <a:r>
              <a:rPr lang="en-US" sz="6000" dirty="0"/>
              <a:t>to me to live is Christ, and to die is gain</a:t>
            </a:r>
            <a:r>
              <a:rPr lang="en-US" sz="6000" b="1" dirty="0"/>
              <a:t>.</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209" y="544312"/>
            <a:ext cx="7772579" cy="4524316"/>
          </a:xfrm>
          <a:prstGeom prst="rect">
            <a:avLst/>
          </a:prstGeom>
        </p:spPr>
        <p:txBody>
          <a:bodyPr wrap="square">
            <a:spAutoFit/>
          </a:bodyPr>
          <a:lstStyle/>
          <a:p>
            <a:r>
              <a:rPr lang="en-US" sz="3600" b="1" dirty="0"/>
              <a:t>Philippians 4:12-13 </a:t>
            </a:r>
            <a:endParaRPr lang="en-US" sz="3600" b="1" dirty="0" smtClean="0"/>
          </a:p>
          <a:p>
            <a:r>
              <a:rPr lang="en-US" sz="3600" b="1" baseline="30000" dirty="0"/>
              <a:t> </a:t>
            </a:r>
            <a:r>
              <a:rPr lang="en-US" sz="3600" dirty="0"/>
              <a:t>I know how to be brought low, and I know how to abound. In any and every circumstance, I have learned the secret of facing plenty and hunger, abundance and need. </a:t>
            </a:r>
            <a:r>
              <a:rPr lang="en-US" sz="3600" baseline="30000" dirty="0"/>
              <a:t>13 </a:t>
            </a:r>
            <a:r>
              <a:rPr lang="en-US" sz="3600" dirty="0"/>
              <a:t>I can do all things through him who strengthens me.</a:t>
            </a:r>
            <a:endParaRPr lang="en-US" sz="3600" b="1" dirty="0"/>
          </a:p>
          <a:p>
            <a:r>
              <a:rPr lang="en-US" sz="3600"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563369" y="362875"/>
            <a:ext cx="8030392" cy="4524315"/>
          </a:xfrm>
          <a:prstGeom prst="rect">
            <a:avLst/>
          </a:prstGeom>
        </p:spPr>
        <p:txBody>
          <a:bodyPr wrap="square">
            <a:spAutoFit/>
          </a:bodyPr>
          <a:lstStyle/>
          <a:p>
            <a:r>
              <a:rPr lang="en-US" sz="3200" b="1" dirty="0"/>
              <a:t>2 Corinthians 12:9-10 </a:t>
            </a:r>
            <a:r>
              <a:rPr lang="en-US" sz="3200" dirty="0"/>
              <a:t>But he said to me, “My grace is sufficient for you, for my power is made perfect in weakness.” Therefore I will boast all the more gladly of my weaknesses, so that the power of Christ may rest upon me. </a:t>
            </a:r>
            <a:r>
              <a:rPr lang="en-US" sz="3200" baseline="30000" dirty="0"/>
              <a:t>10 </a:t>
            </a:r>
            <a:r>
              <a:rPr lang="en-US" sz="3200" dirty="0"/>
              <a:t>For the sake of Christ, then, I am content with weaknesses, insults, hardships, persecutions, and calamities. For when I am weak, then I am strong.</a:t>
            </a:r>
            <a:endParaRPr lang="en-US" sz="32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723" y="324677"/>
            <a:ext cx="8049489" cy="5262979"/>
          </a:xfrm>
          <a:prstGeom prst="rect">
            <a:avLst/>
          </a:prstGeom>
        </p:spPr>
        <p:txBody>
          <a:bodyPr wrap="square">
            <a:spAutoFit/>
          </a:bodyPr>
          <a:lstStyle/>
          <a:p>
            <a:r>
              <a:rPr lang="en-US" sz="4800" b="1" dirty="0"/>
              <a:t>Romans 14:8 </a:t>
            </a:r>
            <a:endParaRPr lang="en-US" sz="4800" b="1" dirty="0" smtClean="0"/>
          </a:p>
          <a:p>
            <a:r>
              <a:rPr lang="en-US" sz="4800" dirty="0" smtClean="0"/>
              <a:t>For </a:t>
            </a:r>
            <a:r>
              <a:rPr lang="en-US" sz="4800" dirty="0"/>
              <a:t>if we live, we live to the Lord, and if we die, we die to the Lord. So then, whether we live or whether we die, we are the Lord's.</a:t>
            </a:r>
            <a:endParaRPr lang="en-US" sz="4800" b="1" dirty="0"/>
          </a:p>
          <a:p>
            <a:r>
              <a:rPr lang="en-US" sz="4800" b="1" dirty="0"/>
              <a:t> </a:t>
            </a: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13138</TotalTime>
  <Words>144</Words>
  <Application>Microsoft Macintosh PowerPoint</Application>
  <PresentationFormat>On-screen Show (16:9)</PresentationFormat>
  <Paragraphs>39</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563</cp:revision>
  <dcterms:created xsi:type="dcterms:W3CDTF">2016-08-27T22:55:59Z</dcterms:created>
  <dcterms:modified xsi:type="dcterms:W3CDTF">2018-11-18T01:19:14Z</dcterms:modified>
</cp:coreProperties>
</file>