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89" r:id="rId2"/>
    <p:sldId id="279" r:id="rId3"/>
    <p:sldId id="354" r:id="rId4"/>
    <p:sldId id="335" r:id="rId5"/>
    <p:sldId id="369" r:id="rId6"/>
    <p:sldId id="355" r:id="rId7"/>
    <p:sldId id="345" r:id="rId8"/>
    <p:sldId id="305" r:id="rId9"/>
    <p:sldId id="356" r:id="rId10"/>
    <p:sldId id="357" r:id="rId11"/>
    <p:sldId id="358" r:id="rId12"/>
    <p:sldId id="341" r:id="rId13"/>
    <p:sldId id="370" r:id="rId14"/>
    <p:sldId id="371" r:id="rId15"/>
    <p:sldId id="372" r:id="rId16"/>
    <p:sldId id="373" r:id="rId17"/>
    <p:sldId id="374" r:id="rId18"/>
    <p:sldId id="377" r:id="rId19"/>
    <p:sldId id="378" r:id="rId20"/>
    <p:sldId id="261"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11FF"/>
    <a:srgbClr val="21C1FF"/>
    <a:srgbClr val="044C97"/>
    <a:srgbClr val="FF024F"/>
    <a:srgbClr val="3C0113"/>
    <a:srgbClr val="F30A4F"/>
    <a:srgbClr val="970731"/>
    <a:srgbClr val="FFD34C"/>
    <a:srgbClr val="FFDA46"/>
    <a:srgbClr val="FFEC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0" d="100"/>
          <a:sy n="140" d="100"/>
        </p:scale>
        <p:origin x="-96" y="-13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8/25/18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8/25/18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8/25/18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8/25/18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8/25/18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8/25/18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8/25/18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215"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1286" y="480786"/>
            <a:ext cx="7665357" cy="3477875"/>
          </a:xfrm>
          <a:prstGeom prst="rect">
            <a:avLst/>
          </a:prstGeom>
        </p:spPr>
        <p:txBody>
          <a:bodyPr wrap="square">
            <a:spAutoFit/>
          </a:bodyPr>
          <a:lstStyle/>
          <a:p>
            <a:r>
              <a:rPr lang="en-US" sz="2000" b="1" dirty="0">
                <a:latin typeface="Bangla MN"/>
                <a:cs typeface="Bangla MN"/>
              </a:rPr>
              <a:t>2 Timothy 3:1-</a:t>
            </a:r>
            <a:r>
              <a:rPr lang="en-US" sz="2000" b="1" dirty="0" smtClean="0">
                <a:latin typeface="Bangla MN"/>
                <a:cs typeface="Bangla MN"/>
              </a:rPr>
              <a:t>5</a:t>
            </a:r>
            <a:r>
              <a:rPr lang="en-US" sz="2000" dirty="0" smtClean="0">
                <a:latin typeface="Bangla MN"/>
                <a:cs typeface="Bangla MN"/>
              </a:rPr>
              <a:t> </a:t>
            </a:r>
          </a:p>
          <a:p>
            <a:endParaRPr lang="en-US" sz="2000" dirty="0" smtClean="0">
              <a:latin typeface="Bangla MN"/>
              <a:cs typeface="Bangla MN"/>
            </a:endParaRPr>
          </a:p>
          <a:p>
            <a:r>
              <a:rPr lang="en-US" sz="2000" dirty="0" smtClean="0">
                <a:latin typeface="Bangla MN"/>
                <a:cs typeface="Bangla MN"/>
              </a:rPr>
              <a:t>But </a:t>
            </a:r>
            <a:r>
              <a:rPr lang="en-US" sz="2000" dirty="0">
                <a:latin typeface="Bangla MN"/>
                <a:cs typeface="Bangla MN"/>
              </a:rPr>
              <a:t>mark this: There will be terrible times in the last days. </a:t>
            </a:r>
            <a:r>
              <a:rPr lang="en-US" sz="2000" b="1" baseline="30000" dirty="0">
                <a:latin typeface="Bangla MN"/>
                <a:cs typeface="Bangla MN"/>
              </a:rPr>
              <a:t>2 </a:t>
            </a:r>
            <a:r>
              <a:rPr lang="en-US" sz="2000" dirty="0">
                <a:latin typeface="Bangla MN"/>
                <a:cs typeface="Bangla MN"/>
              </a:rPr>
              <a:t>People will be lovers of themselves, lovers of money, boastful, proud, abusive, disobedient to their parents, ungrateful, unholy, </a:t>
            </a:r>
            <a:r>
              <a:rPr lang="en-US" sz="2000" b="1" baseline="30000" dirty="0">
                <a:latin typeface="Bangla MN"/>
                <a:cs typeface="Bangla MN"/>
              </a:rPr>
              <a:t>3 </a:t>
            </a:r>
            <a:r>
              <a:rPr lang="en-US" sz="2000" dirty="0">
                <a:latin typeface="Bangla MN"/>
                <a:cs typeface="Bangla MN"/>
              </a:rPr>
              <a:t>without love, unforgiving, slanderous, without self-control, brutal, not lovers of </a:t>
            </a:r>
            <a:r>
              <a:rPr lang="en-US" sz="2000" dirty="0" smtClean="0">
                <a:latin typeface="Bangla MN"/>
                <a:cs typeface="Bangla MN"/>
              </a:rPr>
              <a:t>the good</a:t>
            </a:r>
            <a:r>
              <a:rPr lang="en-US" sz="2000" dirty="0">
                <a:latin typeface="Bangla MN"/>
                <a:cs typeface="Bangla MN"/>
              </a:rPr>
              <a:t>, </a:t>
            </a:r>
            <a:r>
              <a:rPr lang="en-US" sz="2000" b="1" baseline="30000" dirty="0">
                <a:latin typeface="Bangla MN"/>
                <a:cs typeface="Bangla MN"/>
              </a:rPr>
              <a:t>4 </a:t>
            </a:r>
            <a:r>
              <a:rPr lang="en-US" sz="2000" dirty="0">
                <a:latin typeface="Bangla MN"/>
                <a:cs typeface="Bangla MN"/>
              </a:rPr>
              <a:t>treacherous, rash, conceited, lovers of pleasure rather than lovers of God— </a:t>
            </a:r>
            <a:r>
              <a:rPr lang="en-US" sz="2000" b="1" baseline="30000" dirty="0">
                <a:latin typeface="Bangla MN"/>
                <a:cs typeface="Bangla MN"/>
              </a:rPr>
              <a:t>5 </a:t>
            </a:r>
            <a:r>
              <a:rPr lang="en-US" sz="2000" dirty="0">
                <a:latin typeface="Bangla MN"/>
                <a:cs typeface="Bangla MN"/>
              </a:rPr>
              <a:t>having a form of godliness but denying its power. Have nothing to do with such people.</a:t>
            </a:r>
          </a:p>
        </p:txBody>
      </p:sp>
    </p:spTree>
    <p:extLst>
      <p:ext uri="{BB962C8B-B14F-4D97-AF65-F5344CB8AC3E}">
        <p14:creationId xmlns:p14="http://schemas.microsoft.com/office/powerpoint/2010/main" val="16146142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1200" y="0"/>
            <a:ext cx="7715250" cy="5143500"/>
          </a:xfrm>
          <a:prstGeom prst="rect">
            <a:avLst/>
          </a:prstGeom>
        </p:spPr>
      </p:pic>
    </p:spTree>
    <p:extLst>
      <p:ext uri="{BB962C8B-B14F-4D97-AF65-F5344CB8AC3E}">
        <p14:creationId xmlns:p14="http://schemas.microsoft.com/office/powerpoint/2010/main" val="12636826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7786" y="508000"/>
            <a:ext cx="7964714" cy="3970318"/>
          </a:xfrm>
          <a:prstGeom prst="rect">
            <a:avLst/>
          </a:prstGeom>
        </p:spPr>
        <p:txBody>
          <a:bodyPr wrap="square">
            <a:spAutoFit/>
          </a:bodyPr>
          <a:lstStyle/>
          <a:p>
            <a:r>
              <a:rPr lang="en-US" sz="2800" b="1" dirty="0">
                <a:latin typeface="Bangla MN"/>
                <a:cs typeface="Bangla MN"/>
              </a:rPr>
              <a:t>2 Timothy 4:3-4  </a:t>
            </a:r>
            <a:endParaRPr lang="en-US" sz="2800" b="1" dirty="0" smtClean="0">
              <a:latin typeface="Bangla MN"/>
              <a:cs typeface="Bangla MN"/>
            </a:endParaRPr>
          </a:p>
          <a:p>
            <a:endParaRPr lang="en-US" sz="2800" b="1" dirty="0">
              <a:latin typeface="Bangla MN"/>
              <a:cs typeface="Bangla MN"/>
            </a:endParaRPr>
          </a:p>
          <a:p>
            <a:r>
              <a:rPr lang="en-US" sz="2800" dirty="0" smtClean="0">
                <a:latin typeface="Bangla MN"/>
                <a:cs typeface="Bangla MN"/>
              </a:rPr>
              <a:t>For </a:t>
            </a:r>
            <a:r>
              <a:rPr lang="en-US" sz="2800" dirty="0">
                <a:latin typeface="Bangla MN"/>
                <a:cs typeface="Bangla MN"/>
              </a:rPr>
              <a:t>the time will come when people will not put up with sound doctrine. Instead, to suit their own desires, they will gather around them a great number of teachers to say what their itching ears want to hear.</a:t>
            </a:r>
            <a:r>
              <a:rPr lang="en-US" sz="2800" baseline="30000" dirty="0">
                <a:latin typeface="Bangla MN"/>
                <a:cs typeface="Bangla MN"/>
              </a:rPr>
              <a:t> </a:t>
            </a:r>
            <a:r>
              <a:rPr lang="en-US" sz="2800" b="1" baseline="30000" dirty="0">
                <a:latin typeface="Bangla MN"/>
                <a:cs typeface="Bangla MN"/>
              </a:rPr>
              <a:t>4 </a:t>
            </a:r>
            <a:r>
              <a:rPr lang="en-US" sz="2800" dirty="0">
                <a:latin typeface="Bangla MN"/>
                <a:cs typeface="Bangla MN"/>
              </a:rPr>
              <a:t>They will turn their ears away from the truth and turn aside to myths.</a:t>
            </a:r>
          </a:p>
        </p:txBody>
      </p:sp>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9643" y="317500"/>
            <a:ext cx="7747000" cy="4401205"/>
          </a:xfrm>
          <a:prstGeom prst="rect">
            <a:avLst/>
          </a:prstGeom>
        </p:spPr>
        <p:txBody>
          <a:bodyPr wrap="square">
            <a:spAutoFit/>
          </a:bodyPr>
          <a:lstStyle/>
          <a:p>
            <a:r>
              <a:rPr lang="en-US" sz="2800" b="1" dirty="0">
                <a:latin typeface="Bangla MN"/>
                <a:cs typeface="Bangla MN"/>
              </a:rPr>
              <a:t>1John 2:15-17 </a:t>
            </a:r>
            <a:endParaRPr lang="en-US" sz="2800" b="1" dirty="0" smtClean="0">
              <a:latin typeface="Bangla MN"/>
              <a:cs typeface="Bangla MN"/>
            </a:endParaRPr>
          </a:p>
          <a:p>
            <a:r>
              <a:rPr lang="en-US" sz="2800" dirty="0" smtClean="0">
                <a:latin typeface="Bangla MN"/>
                <a:cs typeface="Bangla MN"/>
              </a:rPr>
              <a:t>Do </a:t>
            </a:r>
            <a:r>
              <a:rPr lang="en-US" sz="2800" dirty="0">
                <a:latin typeface="Bangla MN"/>
                <a:cs typeface="Bangla MN"/>
              </a:rPr>
              <a:t>not love the world or anything in the world. If anyone loves the world, love for the Father is not in them. </a:t>
            </a:r>
            <a:r>
              <a:rPr lang="en-US" sz="2800" baseline="30000" dirty="0">
                <a:latin typeface="Bangla MN"/>
                <a:cs typeface="Bangla MN"/>
              </a:rPr>
              <a:t>16</a:t>
            </a:r>
            <a:r>
              <a:rPr lang="en-US" sz="2800" dirty="0">
                <a:latin typeface="Bangla MN"/>
                <a:cs typeface="Bangla MN"/>
              </a:rPr>
              <a:t> For everything in the world—the lust of the flesh, the lust of the eyes, and the pride of life—comes not from the Father but from the world. </a:t>
            </a:r>
            <a:r>
              <a:rPr lang="en-US" sz="2800" baseline="30000" dirty="0">
                <a:latin typeface="Bangla MN"/>
                <a:cs typeface="Bangla MN"/>
              </a:rPr>
              <a:t>17</a:t>
            </a:r>
            <a:r>
              <a:rPr lang="en-US" sz="2800" dirty="0">
                <a:latin typeface="Bangla MN"/>
                <a:cs typeface="Bangla MN"/>
              </a:rPr>
              <a:t> The</a:t>
            </a:r>
            <a:r>
              <a:rPr lang="en-US" sz="2800" b="1" dirty="0">
                <a:latin typeface="Bangla MN"/>
                <a:cs typeface="Bangla MN"/>
              </a:rPr>
              <a:t> </a:t>
            </a:r>
            <a:r>
              <a:rPr lang="en-US" sz="2800" dirty="0">
                <a:latin typeface="Bangla MN"/>
                <a:cs typeface="Bangla MN"/>
              </a:rPr>
              <a:t>world and its desires pass away, but whoever does the will of God lives forever.</a:t>
            </a:r>
          </a:p>
        </p:txBody>
      </p:sp>
    </p:spTree>
    <p:extLst>
      <p:ext uri="{BB962C8B-B14F-4D97-AF65-F5344CB8AC3E}">
        <p14:creationId xmlns:p14="http://schemas.microsoft.com/office/powerpoint/2010/main" val="34665828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3357" y="0"/>
            <a:ext cx="8073571" cy="5143500"/>
          </a:xfrm>
          <a:prstGeom prst="rect">
            <a:avLst/>
          </a:prstGeom>
        </p:spPr>
      </p:pic>
    </p:spTree>
    <p:extLst>
      <p:ext uri="{BB962C8B-B14F-4D97-AF65-F5344CB8AC3E}">
        <p14:creationId xmlns:p14="http://schemas.microsoft.com/office/powerpoint/2010/main" val="3729386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9429" y="508000"/>
            <a:ext cx="7792357" cy="3970318"/>
          </a:xfrm>
          <a:prstGeom prst="rect">
            <a:avLst/>
          </a:prstGeom>
        </p:spPr>
        <p:txBody>
          <a:bodyPr wrap="square">
            <a:spAutoFit/>
          </a:bodyPr>
          <a:lstStyle/>
          <a:p>
            <a:r>
              <a:rPr lang="en-US" sz="2800" b="1" dirty="0">
                <a:latin typeface="Bangla MN"/>
                <a:cs typeface="Bangla MN"/>
              </a:rPr>
              <a:t>1Peter 5:8-</a:t>
            </a:r>
            <a:r>
              <a:rPr lang="en-US" sz="2800" b="1" dirty="0" smtClean="0">
                <a:latin typeface="Bangla MN"/>
                <a:cs typeface="Bangla MN"/>
              </a:rPr>
              <a:t>9</a:t>
            </a:r>
          </a:p>
          <a:p>
            <a:endParaRPr lang="en-US" sz="2800" b="1" dirty="0">
              <a:latin typeface="Bangla MN"/>
              <a:cs typeface="Bangla MN"/>
            </a:endParaRPr>
          </a:p>
          <a:p>
            <a:r>
              <a:rPr lang="en-US" sz="2800" b="1" dirty="0" smtClean="0">
                <a:latin typeface="Bangla MN"/>
                <a:cs typeface="Bangla MN"/>
              </a:rPr>
              <a:t> </a:t>
            </a:r>
            <a:r>
              <a:rPr lang="en-US" sz="2800" dirty="0">
                <a:latin typeface="Bangla MN"/>
                <a:cs typeface="Bangla MN"/>
              </a:rPr>
              <a:t>Be alert and of sober mind. Your enemy the devil prowls around like a roaring lion looking for someone to devour.</a:t>
            </a:r>
            <a:r>
              <a:rPr lang="en-US" sz="2800" baseline="30000" dirty="0">
                <a:latin typeface="Bangla MN"/>
                <a:cs typeface="Bangla MN"/>
              </a:rPr>
              <a:t> </a:t>
            </a:r>
            <a:r>
              <a:rPr lang="en-US" sz="2800" b="1" baseline="30000" dirty="0">
                <a:latin typeface="Bangla MN"/>
                <a:cs typeface="Bangla MN"/>
              </a:rPr>
              <a:t>9 </a:t>
            </a:r>
            <a:r>
              <a:rPr lang="en-US" sz="2800" dirty="0">
                <a:latin typeface="Bangla MN"/>
                <a:cs typeface="Bangla MN"/>
              </a:rPr>
              <a:t>Resist him, standing firm in the faith, because you know that the family of believers throughout the world is undergoing the same kind of sufferings.</a:t>
            </a:r>
          </a:p>
        </p:txBody>
      </p:sp>
    </p:spTree>
    <p:extLst>
      <p:ext uri="{BB962C8B-B14F-4D97-AF65-F5344CB8AC3E}">
        <p14:creationId xmlns:p14="http://schemas.microsoft.com/office/powerpoint/2010/main" val="412172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3857" y="562429"/>
            <a:ext cx="7756072" cy="3970318"/>
          </a:xfrm>
          <a:prstGeom prst="rect">
            <a:avLst/>
          </a:prstGeom>
        </p:spPr>
        <p:txBody>
          <a:bodyPr wrap="square">
            <a:spAutoFit/>
          </a:bodyPr>
          <a:lstStyle/>
          <a:p>
            <a:r>
              <a:rPr lang="en-US" sz="2800" b="1" dirty="0">
                <a:latin typeface="Bangla MN"/>
                <a:cs typeface="Bangla MN"/>
              </a:rPr>
              <a:t>2 Timothy 3:12-14 </a:t>
            </a:r>
            <a:r>
              <a:rPr lang="en-US" sz="2800" dirty="0">
                <a:latin typeface="Bangla MN"/>
                <a:cs typeface="Bangla MN"/>
              </a:rPr>
              <a:t>In fact, everyone who wants to live a godly life in Christ Jesus will be persecuted, </a:t>
            </a:r>
            <a:r>
              <a:rPr lang="en-US" sz="2800" b="1" baseline="30000" dirty="0">
                <a:latin typeface="Bangla MN"/>
                <a:cs typeface="Bangla MN"/>
              </a:rPr>
              <a:t>13 </a:t>
            </a:r>
            <a:r>
              <a:rPr lang="en-US" sz="2800" dirty="0">
                <a:latin typeface="Bangla MN"/>
                <a:cs typeface="Bangla MN"/>
              </a:rPr>
              <a:t>while evildoers and impostors will go from bad to worse, deceiving and being deceived. </a:t>
            </a:r>
            <a:r>
              <a:rPr lang="en-US" sz="2800" b="1" baseline="30000" dirty="0">
                <a:latin typeface="Bangla MN"/>
                <a:cs typeface="Bangla MN"/>
              </a:rPr>
              <a:t>14 </a:t>
            </a:r>
            <a:r>
              <a:rPr lang="en-US" sz="2800" dirty="0">
                <a:latin typeface="Bangla MN"/>
                <a:cs typeface="Bangla MN"/>
              </a:rPr>
              <a:t>But as for you, continue in what you have learned and have become convinced of, because you know those from whom you learned it,</a:t>
            </a:r>
          </a:p>
        </p:txBody>
      </p:sp>
    </p:spTree>
    <p:extLst>
      <p:ext uri="{BB962C8B-B14F-4D97-AF65-F5344CB8AC3E}">
        <p14:creationId xmlns:p14="http://schemas.microsoft.com/office/powerpoint/2010/main" val="2133856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3143" y="462643"/>
            <a:ext cx="7819571" cy="4031873"/>
          </a:xfrm>
          <a:prstGeom prst="rect">
            <a:avLst/>
          </a:prstGeom>
        </p:spPr>
        <p:txBody>
          <a:bodyPr wrap="square">
            <a:spAutoFit/>
          </a:bodyPr>
          <a:lstStyle/>
          <a:p>
            <a:r>
              <a:rPr lang="en-US" sz="3200" b="1" dirty="0">
                <a:latin typeface="Bangla MN"/>
                <a:cs typeface="Bangla MN"/>
              </a:rPr>
              <a:t>Hebrews 10:24-25 </a:t>
            </a:r>
            <a:endParaRPr lang="en-US" sz="3200" b="1" dirty="0" smtClean="0">
              <a:latin typeface="Bangla MN"/>
              <a:cs typeface="Bangla MN"/>
            </a:endParaRPr>
          </a:p>
          <a:p>
            <a:r>
              <a:rPr lang="en-US" sz="3200" b="1" baseline="30000" dirty="0">
                <a:latin typeface="Bangla MN"/>
                <a:cs typeface="Bangla MN"/>
              </a:rPr>
              <a:t> </a:t>
            </a:r>
            <a:r>
              <a:rPr lang="en-US" sz="3200" dirty="0">
                <a:latin typeface="Bangla MN"/>
                <a:cs typeface="Bangla MN"/>
              </a:rPr>
              <a:t>And let us consider how to stir up one another to love and good works, </a:t>
            </a:r>
            <a:r>
              <a:rPr lang="en-US" sz="3200" baseline="30000" dirty="0">
                <a:latin typeface="Bangla MN"/>
                <a:cs typeface="Bangla MN"/>
              </a:rPr>
              <a:t>25 </a:t>
            </a:r>
            <a:r>
              <a:rPr lang="en-US" sz="3200" dirty="0">
                <a:latin typeface="Bangla MN"/>
                <a:cs typeface="Bangla MN"/>
              </a:rPr>
              <a:t>not neglecting to meet together, as is the habit of some, but encouraging one another, and all the more as you see the Day drawing near.</a:t>
            </a:r>
            <a:endParaRPr lang="en-US" sz="3200" b="1" dirty="0">
              <a:latin typeface="Bangla MN"/>
              <a:cs typeface="Bangla MN"/>
            </a:endParaRPr>
          </a:p>
        </p:txBody>
      </p:sp>
    </p:spTree>
    <p:extLst>
      <p:ext uri="{BB962C8B-B14F-4D97-AF65-F5344CB8AC3E}">
        <p14:creationId xmlns:p14="http://schemas.microsoft.com/office/powerpoint/2010/main" val="1335914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285" y="399143"/>
            <a:ext cx="8109857" cy="4124206"/>
          </a:xfrm>
          <a:prstGeom prst="rect">
            <a:avLst/>
          </a:prstGeom>
        </p:spPr>
        <p:txBody>
          <a:bodyPr wrap="square">
            <a:spAutoFit/>
          </a:bodyPr>
          <a:lstStyle/>
          <a:p>
            <a:r>
              <a:rPr lang="en-US" sz="2400" b="1" dirty="0">
                <a:latin typeface="Bangla MN"/>
                <a:cs typeface="Bangla MN"/>
              </a:rPr>
              <a:t>Mark 13:33 </a:t>
            </a:r>
            <a:endParaRPr lang="en-US" sz="2400" b="1" dirty="0" smtClean="0">
              <a:latin typeface="Bangla MN"/>
              <a:cs typeface="Bangla MN"/>
            </a:endParaRPr>
          </a:p>
          <a:p>
            <a:r>
              <a:rPr lang="en-US" sz="2400" dirty="0" smtClean="0">
                <a:latin typeface="Bangla MN"/>
                <a:cs typeface="Bangla MN"/>
              </a:rPr>
              <a:t>Be </a:t>
            </a:r>
            <a:r>
              <a:rPr lang="en-US" sz="2400" dirty="0">
                <a:latin typeface="Bangla MN"/>
                <a:cs typeface="Bangla MN"/>
              </a:rPr>
              <a:t>on guard! Be alert! You do not know when that time will come.</a:t>
            </a:r>
            <a:endParaRPr lang="en-US" sz="2400" b="1" dirty="0">
              <a:latin typeface="Bangla MN"/>
              <a:cs typeface="Bangla MN"/>
            </a:endParaRPr>
          </a:p>
          <a:p>
            <a:r>
              <a:rPr lang="en-US" sz="2800" dirty="0">
                <a:latin typeface="Bangla MN"/>
                <a:cs typeface="Bangla MN"/>
              </a:rPr>
              <a:t> </a:t>
            </a:r>
          </a:p>
          <a:p>
            <a:endParaRPr lang="en-US" sz="2400" b="1" dirty="0" smtClean="0">
              <a:latin typeface="Bangla MN"/>
              <a:cs typeface="Bangla MN"/>
            </a:endParaRPr>
          </a:p>
          <a:p>
            <a:r>
              <a:rPr lang="en-US" sz="2400" b="1" dirty="0" smtClean="0">
                <a:latin typeface="Bangla MN"/>
                <a:cs typeface="Bangla MN"/>
              </a:rPr>
              <a:t>Ephesians 6</a:t>
            </a:r>
            <a:r>
              <a:rPr lang="en-US" sz="2400" b="1" dirty="0">
                <a:latin typeface="Bangla MN"/>
                <a:cs typeface="Bangla MN"/>
              </a:rPr>
              <a:t>:18 </a:t>
            </a:r>
            <a:endParaRPr lang="en-US" sz="2400" b="1" dirty="0" smtClean="0">
              <a:latin typeface="Bangla MN"/>
              <a:cs typeface="Bangla MN"/>
            </a:endParaRPr>
          </a:p>
          <a:p>
            <a:r>
              <a:rPr lang="en-US" sz="2400" dirty="0" smtClean="0">
                <a:latin typeface="Bangla MN"/>
                <a:cs typeface="Bangla MN"/>
              </a:rPr>
              <a:t>And </a:t>
            </a:r>
            <a:r>
              <a:rPr lang="en-US" sz="2400" dirty="0">
                <a:latin typeface="Bangla MN"/>
                <a:cs typeface="Bangla MN"/>
              </a:rPr>
              <a:t>pray in the Spirit on all occasions with all kinds of prayers and requests. With this in mind, be alert and always keep on praying for all the Lord’s people.</a:t>
            </a:r>
          </a:p>
          <a:p>
            <a:r>
              <a:rPr lang="en-US" dirty="0"/>
              <a:t> </a:t>
            </a:r>
          </a:p>
        </p:txBody>
      </p:sp>
    </p:spTree>
    <p:extLst>
      <p:ext uri="{BB962C8B-B14F-4D97-AF65-F5344CB8AC3E}">
        <p14:creationId xmlns:p14="http://schemas.microsoft.com/office/powerpoint/2010/main" val="1892484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3857" y="607786"/>
            <a:ext cx="7665357" cy="4247317"/>
          </a:xfrm>
          <a:prstGeom prst="rect">
            <a:avLst/>
          </a:prstGeom>
        </p:spPr>
        <p:txBody>
          <a:bodyPr wrap="square">
            <a:spAutoFit/>
          </a:bodyPr>
          <a:lstStyle/>
          <a:p>
            <a:r>
              <a:rPr lang="en-US" sz="5400" b="1" dirty="0">
                <a:latin typeface="Bangla MN"/>
                <a:cs typeface="Bangla MN"/>
              </a:rPr>
              <a:t>Matthew 6:21 </a:t>
            </a:r>
            <a:r>
              <a:rPr lang="en-US" sz="5400" dirty="0" smtClean="0">
                <a:latin typeface="Bangla MN"/>
                <a:cs typeface="Bangla MN"/>
              </a:rPr>
              <a:t>For </a:t>
            </a:r>
            <a:r>
              <a:rPr lang="en-US" sz="5400" dirty="0">
                <a:latin typeface="Bangla MN"/>
                <a:cs typeface="Bangla MN"/>
              </a:rPr>
              <a:t>where your </a:t>
            </a:r>
            <a:r>
              <a:rPr lang="en-US" sz="5400" dirty="0">
                <a:solidFill>
                  <a:srgbClr val="FFD34C"/>
                </a:solidFill>
                <a:latin typeface="Bangla MN"/>
                <a:cs typeface="Bangla MN"/>
              </a:rPr>
              <a:t>treasure</a:t>
            </a:r>
            <a:r>
              <a:rPr lang="en-US" sz="5400" dirty="0">
                <a:latin typeface="Bangla MN"/>
                <a:cs typeface="Bangla MN"/>
              </a:rPr>
              <a:t> is, there your </a:t>
            </a:r>
            <a:r>
              <a:rPr lang="en-US" sz="5400" dirty="0">
                <a:solidFill>
                  <a:srgbClr val="FF0000"/>
                </a:solidFill>
                <a:latin typeface="Bangla MN"/>
                <a:cs typeface="Bangla MN"/>
              </a:rPr>
              <a:t>heart </a:t>
            </a:r>
            <a:r>
              <a:rPr lang="en-US" sz="5400" dirty="0">
                <a:latin typeface="Bangla MN"/>
                <a:cs typeface="Bangla MN"/>
              </a:rPr>
              <a:t>will be also.</a:t>
            </a:r>
          </a:p>
          <a:p>
            <a:r>
              <a:rPr lang="en-US" sz="5400" dirty="0">
                <a:latin typeface="Bangla MN"/>
                <a:cs typeface="Bangla MN"/>
              </a:rPr>
              <a:t> </a:t>
            </a:r>
          </a:p>
        </p:txBody>
      </p:sp>
    </p:spTree>
    <p:extLst>
      <p:ext uri="{BB962C8B-B14F-4D97-AF65-F5344CB8AC3E}">
        <p14:creationId xmlns:p14="http://schemas.microsoft.com/office/powerpoint/2010/main" val="218961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89000"/>
          </a:blip>
          <a:stretch>
            <a:fillRect/>
          </a:stretch>
        </p:blipFill>
        <p:spPr>
          <a:xfrm>
            <a:off x="0" y="0"/>
            <a:ext cx="9144000" cy="5211515"/>
          </a:xfrm>
          <a:prstGeom prst="rect">
            <a:avLst/>
          </a:prstGeom>
          <a:ln>
            <a:solidFill>
              <a:srgbClr val="4F81BD"/>
            </a:solidFill>
          </a:ln>
        </p:spPr>
      </p:pic>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sp>
        <p:nvSpPr>
          <p:cNvPr id="3" name="Rectangle 2"/>
          <p:cNvSpPr/>
          <p:nvPr/>
        </p:nvSpPr>
        <p:spPr>
          <a:xfrm>
            <a:off x="881987" y="178662"/>
            <a:ext cx="7258753" cy="3570208"/>
          </a:xfrm>
          <a:prstGeom prst="rect">
            <a:avLst/>
          </a:prstGeom>
        </p:spPr>
        <p:txBody>
          <a:bodyPr wrap="square">
            <a:spAutoFit/>
          </a:bodyPr>
          <a:lstStyle/>
          <a:p>
            <a:pPr algn="ctr"/>
            <a:r>
              <a:rPr lang="en-US" sz="8000" b="1" dirty="0">
                <a:solidFill>
                  <a:srgbClr val="FF0000"/>
                </a:solidFill>
                <a:latin typeface="Cooper Black"/>
                <a:cs typeface="Cooper Black"/>
              </a:rPr>
              <a:t>Alert</a:t>
            </a:r>
            <a:r>
              <a:rPr lang="en-US" sz="8000" b="1" dirty="0">
                <a:latin typeface="Cooper Black"/>
                <a:cs typeface="Cooper Black"/>
              </a:rPr>
              <a:t> </a:t>
            </a:r>
            <a:endParaRPr lang="en-US" sz="8000" b="1" dirty="0">
              <a:latin typeface="Cooper Black"/>
              <a:cs typeface="Cooper Black"/>
            </a:endParaRPr>
          </a:p>
          <a:p>
            <a:pPr algn="ctr"/>
            <a:r>
              <a:rPr lang="en-US" sz="4400" b="1" dirty="0" smtClean="0">
                <a:latin typeface="Cooper Black"/>
                <a:cs typeface="Cooper Black"/>
              </a:rPr>
              <a:t>and</a:t>
            </a:r>
            <a:r>
              <a:rPr lang="en-US" sz="6600" b="1" dirty="0" smtClean="0">
                <a:latin typeface="Cooper Black"/>
                <a:cs typeface="Cooper Black"/>
              </a:rPr>
              <a:t> </a:t>
            </a:r>
          </a:p>
          <a:p>
            <a:pPr algn="ctr"/>
            <a:r>
              <a:rPr lang="en-US" sz="8000" b="1" dirty="0" smtClean="0">
                <a:solidFill>
                  <a:srgbClr val="0000FF"/>
                </a:solidFill>
                <a:latin typeface="Cooper Black"/>
                <a:cs typeface="Cooper Black"/>
              </a:rPr>
              <a:t>Sober</a:t>
            </a:r>
            <a:endParaRPr lang="en-US" sz="8000" dirty="0">
              <a:solidFill>
                <a:srgbClr val="0000FF"/>
              </a:solidFill>
              <a:latin typeface="Cooper Black"/>
              <a:cs typeface="Cooper Black"/>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232"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571" y="321092"/>
            <a:ext cx="8164286" cy="4154983"/>
          </a:xfrm>
          <a:prstGeom prst="rect">
            <a:avLst/>
          </a:prstGeom>
        </p:spPr>
        <p:txBody>
          <a:bodyPr wrap="square">
            <a:spAutoFit/>
          </a:bodyPr>
          <a:lstStyle/>
          <a:p>
            <a:r>
              <a:rPr lang="en-US" sz="2400" b="1" dirty="0">
                <a:latin typeface="Bangla MN"/>
                <a:cs typeface="Bangla MN"/>
              </a:rPr>
              <a:t>Isaiah 55:6-9 </a:t>
            </a:r>
            <a:r>
              <a:rPr lang="en-US" sz="2400" dirty="0">
                <a:latin typeface="Bangla MN"/>
                <a:cs typeface="Bangla MN"/>
              </a:rPr>
              <a:t>Seek the Lord while he may be found; call on him while he is near.</a:t>
            </a:r>
            <a:r>
              <a:rPr lang="en-US" sz="2400" baseline="30000" dirty="0">
                <a:latin typeface="Bangla MN"/>
                <a:cs typeface="Bangla MN"/>
              </a:rPr>
              <a:t>7 </a:t>
            </a:r>
            <a:r>
              <a:rPr lang="en-US" sz="2400" dirty="0">
                <a:latin typeface="Bangla MN"/>
                <a:cs typeface="Bangla MN"/>
              </a:rPr>
              <a:t>Let the wicked forsake their ways and the unrighteous their thoughts. Let them turn to the Lord, and he will have mercy on them, and to our God, for he will freely pardon. </a:t>
            </a:r>
            <a:r>
              <a:rPr lang="en-US" sz="2400" baseline="30000" dirty="0">
                <a:latin typeface="Bangla MN"/>
                <a:cs typeface="Bangla MN"/>
              </a:rPr>
              <a:t>8 </a:t>
            </a:r>
            <a:r>
              <a:rPr lang="en-US" sz="2400" dirty="0">
                <a:latin typeface="Bangla MN"/>
                <a:cs typeface="Bangla MN"/>
              </a:rPr>
              <a:t>“For my thoughts are not your thoughts, neither are your ways my ways,” declares the Lord.</a:t>
            </a:r>
            <a:r>
              <a:rPr lang="en-US" sz="2400" baseline="30000" dirty="0">
                <a:latin typeface="Bangla MN"/>
                <a:cs typeface="Bangla MN"/>
              </a:rPr>
              <a:t>9 </a:t>
            </a:r>
            <a:r>
              <a:rPr lang="en-US" sz="2400" dirty="0">
                <a:latin typeface="Bangla MN"/>
                <a:cs typeface="Bangla MN"/>
              </a:rPr>
              <a:t>“As the heavens are higher than the earth, so are my ways higher than your ways and my thoughts than your thoughts.</a:t>
            </a:r>
            <a:endParaRPr lang="en-US" sz="2400" b="1" dirty="0">
              <a:latin typeface="Bangla MN"/>
              <a:cs typeface="Bangla MN"/>
            </a:endParaRPr>
          </a:p>
          <a:p>
            <a:r>
              <a:rPr lang="en-US" sz="2400" dirty="0"/>
              <a:t> </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213" y="489858"/>
            <a:ext cx="8028215" cy="3539431"/>
          </a:xfrm>
          <a:prstGeom prst="rect">
            <a:avLst/>
          </a:prstGeom>
        </p:spPr>
        <p:txBody>
          <a:bodyPr wrap="square">
            <a:spAutoFit/>
          </a:bodyPr>
          <a:lstStyle/>
          <a:p>
            <a:r>
              <a:rPr lang="en-US" sz="2800" b="1" dirty="0">
                <a:latin typeface="Bangla MN"/>
                <a:cs typeface="Bangla MN"/>
              </a:rPr>
              <a:t>Deuteronomy 4:29-</a:t>
            </a:r>
            <a:r>
              <a:rPr lang="en-US" sz="2800" b="1" dirty="0" smtClean="0">
                <a:latin typeface="Bangla MN"/>
                <a:cs typeface="Bangla MN"/>
              </a:rPr>
              <a:t>30</a:t>
            </a:r>
          </a:p>
          <a:p>
            <a:r>
              <a:rPr lang="en-US" sz="2800" b="1" dirty="0">
                <a:latin typeface="Bangla MN"/>
                <a:cs typeface="Bangla MN"/>
              </a:rPr>
              <a:t> </a:t>
            </a:r>
            <a:r>
              <a:rPr lang="en-US" sz="2800" dirty="0">
                <a:latin typeface="Bangla MN"/>
                <a:cs typeface="Bangla MN"/>
              </a:rPr>
              <a:t>But if from there you seek the Lord your God, you will find him if you seek him with all your heart and with all your soul. </a:t>
            </a:r>
            <a:r>
              <a:rPr lang="en-US" sz="2800" baseline="30000" dirty="0">
                <a:latin typeface="Bangla MN"/>
                <a:cs typeface="Bangla MN"/>
              </a:rPr>
              <a:t>30 </a:t>
            </a:r>
            <a:r>
              <a:rPr lang="en-US" sz="2800" dirty="0">
                <a:latin typeface="Bangla MN"/>
                <a:cs typeface="Bangla MN"/>
              </a:rPr>
              <a:t>When you are in distress and all these things have happened to you, then in later days you will return to the Lord your God and obey him.</a:t>
            </a:r>
            <a:endParaRPr lang="en-US" sz="2800" b="1" dirty="0">
              <a:latin typeface="Bangla MN"/>
              <a:cs typeface="Bangla MN"/>
            </a:endParaRP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4359468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214" y="272143"/>
            <a:ext cx="8182429" cy="4524315"/>
          </a:xfrm>
          <a:prstGeom prst="rect">
            <a:avLst/>
          </a:prstGeom>
        </p:spPr>
        <p:txBody>
          <a:bodyPr wrap="square">
            <a:spAutoFit/>
          </a:bodyPr>
          <a:lstStyle/>
          <a:p>
            <a:r>
              <a:rPr lang="en-US" sz="3200" b="1" dirty="0">
                <a:latin typeface="Bangla MN"/>
                <a:cs typeface="Bangla MN"/>
              </a:rPr>
              <a:t>Mark 13:7-8 </a:t>
            </a:r>
            <a:r>
              <a:rPr lang="en-US" sz="3200" dirty="0" smtClean="0">
                <a:latin typeface="Bangla MN"/>
                <a:cs typeface="Bangla MN"/>
              </a:rPr>
              <a:t>When </a:t>
            </a:r>
            <a:r>
              <a:rPr lang="en-US" sz="3200" dirty="0">
                <a:latin typeface="Bangla MN"/>
                <a:cs typeface="Bangla MN"/>
              </a:rPr>
              <a:t>you hear of wars and rumors of wars, do not be alarmed. Such things must happen, but the end is still to come. </a:t>
            </a:r>
            <a:r>
              <a:rPr lang="en-US" sz="3200" baseline="30000" dirty="0">
                <a:latin typeface="Bangla MN"/>
                <a:cs typeface="Bangla MN"/>
              </a:rPr>
              <a:t>8 </a:t>
            </a:r>
            <a:r>
              <a:rPr lang="en-US" sz="3200" dirty="0">
                <a:latin typeface="Bangla MN"/>
                <a:cs typeface="Bangla MN"/>
              </a:rPr>
              <a:t>Nation will rise against nation, and kingdom against kingdom. There will be earthquakes in various places, and famines. These are the beginning of birth pains.</a:t>
            </a:r>
            <a:endParaRPr lang="en-US" sz="3200" b="1" dirty="0">
              <a:latin typeface="Bangla MN"/>
              <a:cs typeface="Bangla MN"/>
            </a:endParaRP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598713" y="517071"/>
            <a:ext cx="7955643" cy="4154983"/>
          </a:xfrm>
          <a:prstGeom prst="rect">
            <a:avLst/>
          </a:prstGeom>
        </p:spPr>
        <p:txBody>
          <a:bodyPr wrap="square">
            <a:spAutoFit/>
          </a:bodyPr>
          <a:lstStyle/>
          <a:p>
            <a:r>
              <a:rPr lang="en-US" sz="2400" b="1" dirty="0">
                <a:latin typeface="Bangla MN"/>
                <a:cs typeface="Bangla MN"/>
              </a:rPr>
              <a:t>Luke 21:10-12 </a:t>
            </a:r>
            <a:r>
              <a:rPr lang="en-US" sz="2400" b="1" baseline="30000" dirty="0">
                <a:latin typeface="Bangla MN"/>
                <a:cs typeface="Bangla MN"/>
              </a:rPr>
              <a:t> </a:t>
            </a:r>
            <a:endParaRPr lang="en-US" sz="2400" b="1" baseline="30000" dirty="0" smtClean="0">
              <a:latin typeface="Bangla MN"/>
              <a:cs typeface="Bangla MN"/>
            </a:endParaRPr>
          </a:p>
          <a:p>
            <a:r>
              <a:rPr lang="en-US" sz="2400" dirty="0" smtClean="0">
                <a:latin typeface="Bangla MN"/>
                <a:cs typeface="Bangla MN"/>
              </a:rPr>
              <a:t>Then </a:t>
            </a:r>
            <a:r>
              <a:rPr lang="en-US" sz="2400" dirty="0">
                <a:latin typeface="Bangla MN"/>
                <a:cs typeface="Bangla MN"/>
              </a:rPr>
              <a:t>he said to them, “Nation will rise against nation, and kingdom against kingdom. </a:t>
            </a:r>
            <a:r>
              <a:rPr lang="en-US" sz="2400" baseline="30000" dirty="0">
                <a:latin typeface="Bangla MN"/>
                <a:cs typeface="Bangla MN"/>
              </a:rPr>
              <a:t>11 </a:t>
            </a:r>
            <a:r>
              <a:rPr lang="en-US" sz="2400" dirty="0">
                <a:latin typeface="Bangla MN"/>
                <a:cs typeface="Bangla MN"/>
              </a:rPr>
              <a:t>There will be great earthquakes, and in various places famines and pestilences. And there will be terrors and great signs from heaven. </a:t>
            </a:r>
            <a:r>
              <a:rPr lang="en-US" sz="2400" baseline="30000" dirty="0">
                <a:latin typeface="Bangla MN"/>
                <a:cs typeface="Bangla MN"/>
              </a:rPr>
              <a:t>12 </a:t>
            </a:r>
            <a:r>
              <a:rPr lang="en-US" sz="2400" dirty="0">
                <a:latin typeface="Bangla MN"/>
                <a:cs typeface="Bangla MN"/>
              </a:rPr>
              <a:t>But before all this they will lay their hands on you and persecute you, delivering you up to the synagogues and prisons, and you will be brought before kings and governors for my name's sake.</a:t>
            </a:r>
            <a:endParaRPr lang="en-US" sz="2400" b="1" dirty="0">
              <a:latin typeface="Bangla MN"/>
              <a:cs typeface="Bangla MN"/>
            </a:endParaRP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7786" y="571501"/>
            <a:ext cx="7937500" cy="3785652"/>
          </a:xfrm>
          <a:prstGeom prst="rect">
            <a:avLst/>
          </a:prstGeom>
        </p:spPr>
        <p:txBody>
          <a:bodyPr wrap="square">
            <a:spAutoFit/>
          </a:bodyPr>
          <a:lstStyle/>
          <a:p>
            <a:r>
              <a:rPr lang="en-US" sz="2400" b="1" dirty="0">
                <a:latin typeface="Bangla MN"/>
                <a:cs typeface="Bangla MN"/>
              </a:rPr>
              <a:t>Matthew 24:9-13</a:t>
            </a:r>
            <a:r>
              <a:rPr lang="en-US" sz="2400" dirty="0">
                <a:latin typeface="Bangla MN"/>
                <a:cs typeface="Bangla MN"/>
              </a:rPr>
              <a:t>“Then you will be handed over to be persecuted and put to death, and you will be hated by all nations because of me. </a:t>
            </a:r>
            <a:r>
              <a:rPr lang="en-US" sz="2400" baseline="30000" dirty="0">
                <a:latin typeface="Bangla MN"/>
                <a:cs typeface="Bangla MN"/>
              </a:rPr>
              <a:t>10 </a:t>
            </a:r>
            <a:r>
              <a:rPr lang="en-US" sz="2400" dirty="0">
                <a:latin typeface="Bangla MN"/>
                <a:cs typeface="Bangla MN"/>
              </a:rPr>
              <a:t>At that time many will turn away from the faith and will betray and hate each other, </a:t>
            </a:r>
            <a:r>
              <a:rPr lang="en-US" sz="2400" baseline="30000" dirty="0">
                <a:latin typeface="Bangla MN"/>
                <a:cs typeface="Bangla MN"/>
              </a:rPr>
              <a:t>11 </a:t>
            </a:r>
            <a:r>
              <a:rPr lang="en-US" sz="2400" dirty="0">
                <a:latin typeface="Bangla MN"/>
                <a:cs typeface="Bangla MN"/>
              </a:rPr>
              <a:t>and many false prophets will appear and deceive many people. </a:t>
            </a:r>
            <a:r>
              <a:rPr lang="en-US" sz="2400" baseline="30000" dirty="0">
                <a:latin typeface="Bangla MN"/>
                <a:cs typeface="Bangla MN"/>
              </a:rPr>
              <a:t>12 </a:t>
            </a:r>
            <a:r>
              <a:rPr lang="en-US" sz="2400" dirty="0">
                <a:latin typeface="Bangla MN"/>
                <a:cs typeface="Bangla MN"/>
              </a:rPr>
              <a:t>Because of the increase of wickedness, the love of most will grow cold, </a:t>
            </a:r>
            <a:r>
              <a:rPr lang="en-US" sz="2400" baseline="30000" dirty="0">
                <a:latin typeface="Bangla MN"/>
                <a:cs typeface="Bangla MN"/>
              </a:rPr>
              <a:t>13 </a:t>
            </a:r>
            <a:r>
              <a:rPr lang="en-US" sz="2400" dirty="0">
                <a:latin typeface="Bangla MN"/>
                <a:cs typeface="Bangla MN"/>
              </a:rPr>
              <a:t>but the one who stands firm to the end will be saved.</a:t>
            </a:r>
            <a:endParaRPr lang="en-US" sz="2400" b="1" dirty="0">
              <a:latin typeface="Bangla MN"/>
              <a:cs typeface="Bangla MN"/>
            </a:endParaRPr>
          </a:p>
        </p:txBody>
      </p:sp>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10405</TotalTime>
  <Words>169</Words>
  <Application>Microsoft Macintosh PowerPoint</Application>
  <PresentationFormat>On-screen Show (16:9)</PresentationFormat>
  <Paragraphs>36</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518</cp:revision>
  <dcterms:created xsi:type="dcterms:W3CDTF">2016-08-27T22:55:59Z</dcterms:created>
  <dcterms:modified xsi:type="dcterms:W3CDTF">2018-08-26T00:42:57Z</dcterms:modified>
</cp:coreProperties>
</file>