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
  </p:notesMasterIdLst>
  <p:sldIdLst>
    <p:sldId id="289" r:id="rId2"/>
    <p:sldId id="279" r:id="rId3"/>
    <p:sldId id="354" r:id="rId4"/>
    <p:sldId id="335" r:id="rId5"/>
    <p:sldId id="369" r:id="rId6"/>
    <p:sldId id="355" r:id="rId7"/>
    <p:sldId id="345" r:id="rId8"/>
    <p:sldId id="305" r:id="rId9"/>
    <p:sldId id="356" r:id="rId10"/>
    <p:sldId id="357" r:id="rId11"/>
    <p:sldId id="358" r:id="rId12"/>
    <p:sldId id="341" r:id="rId13"/>
    <p:sldId id="370" r:id="rId14"/>
    <p:sldId id="371" r:id="rId15"/>
    <p:sldId id="372" r:id="rId16"/>
    <p:sldId id="373" r:id="rId17"/>
    <p:sldId id="374" r:id="rId18"/>
    <p:sldId id="375" r:id="rId19"/>
    <p:sldId id="376" r:id="rId20"/>
    <p:sldId id="377" r:id="rId21"/>
    <p:sldId id="261" r:id="rId2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11FF"/>
    <a:srgbClr val="21C1FF"/>
    <a:srgbClr val="044C97"/>
    <a:srgbClr val="FF024F"/>
    <a:srgbClr val="3C0113"/>
    <a:srgbClr val="F30A4F"/>
    <a:srgbClr val="970731"/>
    <a:srgbClr val="FFD34C"/>
    <a:srgbClr val="FFDA46"/>
    <a:srgbClr val="FFEC3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44" d="100"/>
          <a:sy n="144" d="100"/>
        </p:scale>
        <p:origin x="-120" y="-128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B6699-FDD2-4944-B0EF-D6543AD99DD7}" type="datetimeFigureOut">
              <a:rPr lang="en-US" smtClean="0"/>
              <a:t>8/9/18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6FF4-8795-B641-BBA6-070086CE5779}" type="slidenum">
              <a:rPr lang="en-US" smtClean="0"/>
              <a:t>‹#›</a:t>
            </a:fld>
            <a:endParaRPr lang="en-US" dirty="0"/>
          </a:p>
        </p:txBody>
      </p:sp>
    </p:spTree>
    <p:extLst>
      <p:ext uri="{BB962C8B-B14F-4D97-AF65-F5344CB8AC3E}">
        <p14:creationId xmlns:p14="http://schemas.microsoft.com/office/powerpoint/2010/main" val="46434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8/9/18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8/9/18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8/9/18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8/9/18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EEB39-6905-2A4C-A514-F32CAB29EF98}" type="datetimeFigureOut">
              <a:rPr lang="en-US" smtClean="0"/>
              <a:t>8/9/18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EEB39-6905-2A4C-A514-F32CAB29EF98}" type="datetimeFigureOut">
              <a:rPr lang="en-US" smtClean="0"/>
              <a:t>8/9/18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EEB39-6905-2A4C-A514-F32CAB29EF98}" type="datetimeFigureOut">
              <a:rPr lang="en-US" smtClean="0"/>
              <a:t>8/9/18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EEB39-6905-2A4C-A514-F32CAB29EF98}" type="datetimeFigureOut">
              <a:rPr lang="en-US" smtClean="0"/>
              <a:t>8/9/18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EB39-6905-2A4C-A514-F32CAB29EF98}" type="datetimeFigureOut">
              <a:rPr lang="en-US" smtClean="0"/>
              <a:t>8/9/18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8/9/18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8/9/18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EB39-6905-2A4C-A514-F32CAB29EF98}" type="datetimeFigureOut">
              <a:rPr lang="en-US" smtClean="0"/>
              <a:t>8/9/18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5689CC-2951-A242-B0E2-3BABB9B5A26F}"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package" Target="../embeddings/Microsoft_Word_Document2.docx"/><Relationship Id="rId5"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240965095"/>
              </p:ext>
            </p:extLst>
          </p:nvPr>
        </p:nvGraphicFramePr>
        <p:xfrm>
          <a:off x="65298" y="0"/>
          <a:ext cx="9078702" cy="5143500"/>
        </p:xfrm>
        <a:graphic>
          <a:graphicData uri="http://schemas.openxmlformats.org/presentationml/2006/ole">
            <mc:AlternateContent xmlns:mc="http://schemas.openxmlformats.org/markup-compatibility/2006">
              <mc:Choice xmlns:v="urn:schemas-microsoft-com:vml" Requires="v">
                <p:oleObj spid="_x0000_s1208" name="Document" r:id="rId3" imgW="5486400" imgH="3238500" progId="Word.Document.12">
                  <p:embed/>
                </p:oleObj>
              </mc:Choice>
              <mc:Fallback>
                <p:oleObj name="Document" r:id="rId3" imgW="5486400" imgH="3238500" progId="Word.Document.12">
                  <p:embed/>
                  <p:pic>
                    <p:nvPicPr>
                      <p:cNvPr id="0" name=""/>
                      <p:cNvPicPr/>
                      <p:nvPr/>
                    </p:nvPicPr>
                    <p:blipFill>
                      <a:blip r:embed="rId4"/>
                      <a:stretch>
                        <a:fillRect/>
                      </a:stretch>
                    </p:blipFill>
                    <p:spPr>
                      <a:xfrm>
                        <a:off x="65298"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988849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9876" y="246923"/>
            <a:ext cx="8511174" cy="4401205"/>
          </a:xfrm>
          <a:prstGeom prst="rect">
            <a:avLst/>
          </a:prstGeom>
        </p:spPr>
        <p:txBody>
          <a:bodyPr wrap="square">
            <a:spAutoFit/>
          </a:bodyPr>
          <a:lstStyle/>
          <a:p>
            <a:r>
              <a:rPr lang="en-US" sz="2800" b="1" dirty="0">
                <a:latin typeface="Bangla MN"/>
                <a:cs typeface="Bangla MN"/>
              </a:rPr>
              <a:t>Isaiah 61:1-2 </a:t>
            </a:r>
            <a:endParaRPr lang="en-US" sz="2800" b="1" dirty="0" smtClean="0">
              <a:latin typeface="Bangla MN"/>
              <a:cs typeface="Bangla MN"/>
            </a:endParaRPr>
          </a:p>
          <a:p>
            <a:r>
              <a:rPr lang="en-US" sz="2800" dirty="0" smtClean="0">
                <a:latin typeface="Bangla MN"/>
                <a:cs typeface="Bangla MN"/>
              </a:rPr>
              <a:t>The </a:t>
            </a:r>
            <a:r>
              <a:rPr lang="en-US" sz="2800" dirty="0">
                <a:latin typeface="Bangla MN"/>
                <a:cs typeface="Bangla MN"/>
              </a:rPr>
              <a:t>Spirit of the Sovereign Lord is on me, because the Lord has anointed me to proclaim good news to the poor. He has sent me to bind up the brokenhearted, to proclaim freedom for the captives and release from darkness for the prisoners, </a:t>
            </a:r>
            <a:r>
              <a:rPr lang="en-US" sz="2800" baseline="30000" dirty="0">
                <a:latin typeface="Bangla MN"/>
                <a:cs typeface="Bangla MN"/>
              </a:rPr>
              <a:t>2 </a:t>
            </a:r>
            <a:r>
              <a:rPr lang="en-US" sz="2800" dirty="0">
                <a:latin typeface="Bangla MN"/>
                <a:cs typeface="Bangla MN"/>
              </a:rPr>
              <a:t>to proclaim the year of the Lord’s favor and the </a:t>
            </a:r>
            <a:r>
              <a:rPr lang="en-US" sz="2800" dirty="0">
                <a:solidFill>
                  <a:srgbClr val="FF0000"/>
                </a:solidFill>
                <a:latin typeface="Bangla MN"/>
                <a:cs typeface="Bangla MN"/>
              </a:rPr>
              <a:t>day of vengeance of our God</a:t>
            </a:r>
            <a:r>
              <a:rPr lang="en-US" sz="2800" dirty="0">
                <a:latin typeface="Bangla MN"/>
                <a:cs typeface="Bangla MN"/>
              </a:rPr>
              <a:t>, to comfort all who mourn,</a:t>
            </a:r>
            <a:endParaRPr lang="en-US" sz="2800" b="1" dirty="0">
              <a:latin typeface="Bangla MN"/>
              <a:cs typeface="Bangla MN"/>
            </a:endParaRPr>
          </a:p>
        </p:txBody>
      </p:sp>
    </p:spTree>
    <p:extLst>
      <p:ext uri="{BB962C8B-B14F-4D97-AF65-F5344CB8AC3E}">
        <p14:creationId xmlns:p14="http://schemas.microsoft.com/office/powerpoint/2010/main" val="161461420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5652" y="485029"/>
            <a:ext cx="7973162" cy="3785652"/>
          </a:xfrm>
          <a:prstGeom prst="rect">
            <a:avLst/>
          </a:prstGeom>
        </p:spPr>
        <p:txBody>
          <a:bodyPr wrap="square">
            <a:spAutoFit/>
          </a:bodyPr>
          <a:lstStyle/>
          <a:p>
            <a:r>
              <a:rPr lang="en-US" sz="2400" b="1" dirty="0">
                <a:latin typeface="Bangla MN"/>
                <a:cs typeface="Bangla MN"/>
              </a:rPr>
              <a:t>Daniel 7:13-14 </a:t>
            </a:r>
            <a:r>
              <a:rPr lang="en-US" sz="2400" b="1" baseline="30000" dirty="0">
                <a:latin typeface="Bangla MN"/>
                <a:cs typeface="Bangla MN"/>
              </a:rPr>
              <a:t> </a:t>
            </a:r>
            <a:endParaRPr lang="en-US" sz="2400" b="1" baseline="30000" dirty="0" smtClean="0">
              <a:latin typeface="Bangla MN"/>
              <a:cs typeface="Bangla MN"/>
            </a:endParaRPr>
          </a:p>
          <a:p>
            <a:r>
              <a:rPr lang="en-US" sz="2400" dirty="0" smtClean="0">
                <a:latin typeface="Bangla MN"/>
                <a:cs typeface="Bangla MN"/>
              </a:rPr>
              <a:t>“</a:t>
            </a:r>
            <a:r>
              <a:rPr lang="en-US" sz="2400" dirty="0">
                <a:latin typeface="Bangla MN"/>
                <a:cs typeface="Bangla MN"/>
              </a:rPr>
              <a:t>In my vision at night I looked, and there before me was one like a son of man, coming with the clouds of heaven. He approached the Ancient of Days and was led into his presence. </a:t>
            </a:r>
            <a:r>
              <a:rPr lang="en-US" sz="2400" baseline="30000" dirty="0">
                <a:latin typeface="Bangla MN"/>
                <a:cs typeface="Bangla MN"/>
              </a:rPr>
              <a:t>14 </a:t>
            </a:r>
            <a:r>
              <a:rPr lang="en-US" sz="2400" dirty="0">
                <a:latin typeface="Bangla MN"/>
                <a:cs typeface="Bangla MN"/>
              </a:rPr>
              <a:t>He was given authority, glory and sovereign power; all nations and peoples of every language worshiped him. His dominion is an everlasting dominion that will not pass away, and his kingdom is one that will never be destroyed.</a:t>
            </a:r>
            <a:endParaRPr lang="en-US" sz="2400" b="1" dirty="0">
              <a:latin typeface="Bangla MN"/>
              <a:cs typeface="Bangla MN"/>
            </a:endParaRPr>
          </a:p>
        </p:txBody>
      </p:sp>
    </p:spTree>
    <p:extLst>
      <p:ext uri="{BB962C8B-B14F-4D97-AF65-F5344CB8AC3E}">
        <p14:creationId xmlns:p14="http://schemas.microsoft.com/office/powerpoint/2010/main" val="126368265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6335" y="406039"/>
            <a:ext cx="8528814" cy="5293756"/>
          </a:xfrm>
          <a:prstGeom prst="rect">
            <a:avLst/>
          </a:prstGeom>
        </p:spPr>
        <p:txBody>
          <a:bodyPr wrap="square">
            <a:spAutoFit/>
          </a:bodyPr>
          <a:lstStyle/>
          <a:p>
            <a:r>
              <a:rPr lang="en-US" sz="3200" b="1" dirty="0">
                <a:latin typeface="Bangla MN"/>
                <a:cs typeface="Bangla MN"/>
              </a:rPr>
              <a:t>Daniel 7:21-</a:t>
            </a:r>
            <a:r>
              <a:rPr lang="en-US" sz="3200" b="1" dirty="0" smtClean="0">
                <a:latin typeface="Bangla MN"/>
                <a:cs typeface="Bangla MN"/>
              </a:rPr>
              <a:t>22</a:t>
            </a:r>
          </a:p>
          <a:p>
            <a:r>
              <a:rPr lang="en-US" sz="3200" b="1" dirty="0">
                <a:latin typeface="Bangla MN"/>
                <a:cs typeface="Bangla MN"/>
              </a:rPr>
              <a:t> </a:t>
            </a:r>
            <a:r>
              <a:rPr lang="en-US" sz="3200" dirty="0">
                <a:latin typeface="Bangla MN"/>
                <a:cs typeface="Bangla MN"/>
              </a:rPr>
              <a:t>As I watched, this horn was waging war against the holy people and defeating them, </a:t>
            </a:r>
            <a:r>
              <a:rPr lang="en-US" sz="3200" baseline="30000" dirty="0">
                <a:latin typeface="Bangla MN"/>
                <a:cs typeface="Bangla MN"/>
              </a:rPr>
              <a:t>22 </a:t>
            </a:r>
            <a:r>
              <a:rPr lang="en-US" sz="3200" dirty="0">
                <a:latin typeface="Bangla MN"/>
                <a:cs typeface="Bangla MN"/>
              </a:rPr>
              <a:t>until the Ancient of Days came and pronounced judgment in favor of the holy people of the Most High, and the time came when they possessed the kingdom.</a:t>
            </a:r>
            <a:endParaRPr lang="en-US" sz="3200" b="1" dirty="0">
              <a:latin typeface="Bangla MN"/>
              <a:cs typeface="Bangla MN"/>
            </a:endParaRPr>
          </a:p>
          <a:p>
            <a:r>
              <a:rPr lang="en-US" sz="3200" dirty="0">
                <a:latin typeface="Bangla MN"/>
                <a:cs typeface="Bangla MN"/>
              </a:rPr>
              <a:t> </a:t>
            </a:r>
          </a:p>
          <a:p>
            <a:r>
              <a:rPr lang="en-US" sz="3200" b="1" dirty="0">
                <a:latin typeface="Bangla MN"/>
                <a:cs typeface="Bangla MN"/>
              </a:rPr>
              <a:t> </a:t>
            </a:r>
            <a:endParaRPr lang="en-US" sz="3200" dirty="0">
              <a:latin typeface="Bangla MN"/>
              <a:cs typeface="Bangla MN"/>
            </a:endParaRPr>
          </a:p>
          <a:p>
            <a:r>
              <a:rPr lang="en-US" b="1" dirty="0"/>
              <a:t> </a:t>
            </a:r>
            <a:endParaRPr lang="en-US" dirty="0"/>
          </a:p>
        </p:txBody>
      </p:sp>
    </p:spTree>
    <p:extLst>
      <p:ext uri="{BB962C8B-B14F-4D97-AF65-F5344CB8AC3E}">
        <p14:creationId xmlns:p14="http://schemas.microsoft.com/office/powerpoint/2010/main" val="293504825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6893" y="414478"/>
            <a:ext cx="8343597" cy="4401205"/>
          </a:xfrm>
          <a:prstGeom prst="rect">
            <a:avLst/>
          </a:prstGeom>
        </p:spPr>
        <p:txBody>
          <a:bodyPr wrap="square">
            <a:spAutoFit/>
          </a:bodyPr>
          <a:lstStyle/>
          <a:p>
            <a:r>
              <a:rPr lang="en-US" sz="2800" b="1" dirty="0">
                <a:latin typeface="Britannic Bold"/>
                <a:cs typeface="Britannic Bold"/>
              </a:rPr>
              <a:t>Isaiah 13:6-9 </a:t>
            </a:r>
            <a:r>
              <a:rPr lang="en-US" sz="2800" b="1" baseline="30000" dirty="0">
                <a:latin typeface="Britannic Bold"/>
                <a:cs typeface="Britannic Bold"/>
              </a:rPr>
              <a:t> </a:t>
            </a:r>
            <a:r>
              <a:rPr lang="en-US" sz="2800" dirty="0">
                <a:latin typeface="Britannic Bold"/>
                <a:cs typeface="Britannic Bold"/>
              </a:rPr>
              <a:t>Wail, for the day of the Lord is near; it will come like destruction from the Almighty.</a:t>
            </a:r>
            <a:r>
              <a:rPr lang="en-US" sz="2800" b="1" baseline="30000" dirty="0">
                <a:latin typeface="Britannic Bold"/>
                <a:cs typeface="Britannic Bold"/>
              </a:rPr>
              <a:t>7 </a:t>
            </a:r>
            <a:r>
              <a:rPr lang="en-US" sz="2800" dirty="0">
                <a:latin typeface="Britannic Bold"/>
                <a:cs typeface="Britannic Bold"/>
              </a:rPr>
              <a:t>Because of this, all hands will go limp  every heart will melt with fear. </a:t>
            </a:r>
            <a:r>
              <a:rPr lang="en-US" sz="2800" b="1" baseline="30000" dirty="0">
                <a:latin typeface="Britannic Bold"/>
                <a:cs typeface="Britannic Bold"/>
              </a:rPr>
              <a:t>8 </a:t>
            </a:r>
            <a:r>
              <a:rPr lang="en-US" sz="2800" dirty="0">
                <a:latin typeface="Britannic Bold"/>
                <a:cs typeface="Britannic Bold"/>
              </a:rPr>
              <a:t>Terror will seize them, pain and anguish will grip them;  they will writhe like a woman in labor. They will look aghast at each other, their faces aflame. </a:t>
            </a:r>
            <a:r>
              <a:rPr lang="en-US" sz="2800" b="1" baseline="30000" dirty="0">
                <a:latin typeface="Britannic Bold"/>
                <a:cs typeface="Britannic Bold"/>
              </a:rPr>
              <a:t>9 </a:t>
            </a:r>
            <a:r>
              <a:rPr lang="en-US" sz="2800" dirty="0">
                <a:latin typeface="Britannic Bold"/>
                <a:cs typeface="Britannic Bold"/>
              </a:rPr>
              <a:t>See, the day of the Lord is coming—a cruel day, with wrath and fierce anger— to make the land desolate and destroy the sinners within it.</a:t>
            </a:r>
          </a:p>
        </p:txBody>
      </p:sp>
    </p:spTree>
    <p:extLst>
      <p:ext uri="{BB962C8B-B14F-4D97-AF65-F5344CB8AC3E}">
        <p14:creationId xmlns:p14="http://schemas.microsoft.com/office/powerpoint/2010/main" val="346658288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5156" y="432116"/>
            <a:ext cx="8414156" cy="3970318"/>
          </a:xfrm>
          <a:prstGeom prst="rect">
            <a:avLst/>
          </a:prstGeom>
        </p:spPr>
        <p:txBody>
          <a:bodyPr wrap="square">
            <a:spAutoFit/>
          </a:bodyPr>
          <a:lstStyle/>
          <a:p>
            <a:pPr algn="ctr"/>
            <a:r>
              <a:rPr lang="en-US" sz="3600" b="1" dirty="0">
                <a:latin typeface="Bangla MN"/>
                <a:cs typeface="Bangla MN"/>
              </a:rPr>
              <a:t>2 Peter 3:10 </a:t>
            </a:r>
            <a:endParaRPr lang="en-US" sz="3600" b="1" dirty="0" smtClean="0">
              <a:latin typeface="Bangla MN"/>
              <a:cs typeface="Bangla MN"/>
            </a:endParaRPr>
          </a:p>
          <a:p>
            <a:pPr algn="ctr"/>
            <a:r>
              <a:rPr lang="en-US" sz="3600" dirty="0" smtClean="0">
                <a:latin typeface="Bangla MN"/>
                <a:cs typeface="Bangla MN"/>
              </a:rPr>
              <a:t>But </a:t>
            </a:r>
            <a:r>
              <a:rPr lang="en-US" sz="3600" dirty="0">
                <a:latin typeface="Bangla MN"/>
                <a:cs typeface="Bangla MN"/>
              </a:rPr>
              <a:t>the day of the Lord will come like a thief. The heavens will disappear with a roar; the elements will be destroyed by fire, and the earth and everything done in it will be laid bare.</a:t>
            </a:r>
            <a:endParaRPr lang="en-US" sz="3600" b="1" dirty="0">
              <a:latin typeface="Bangla MN"/>
              <a:cs typeface="Bangla MN"/>
            </a:endParaRPr>
          </a:p>
        </p:txBody>
      </p:sp>
    </p:spTree>
    <p:extLst>
      <p:ext uri="{BB962C8B-B14F-4D97-AF65-F5344CB8AC3E}">
        <p14:creationId xmlns:p14="http://schemas.microsoft.com/office/powerpoint/2010/main" val="3729386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5776" y="485028"/>
            <a:ext cx="8643473" cy="3416320"/>
          </a:xfrm>
          <a:prstGeom prst="rect">
            <a:avLst/>
          </a:prstGeom>
        </p:spPr>
        <p:txBody>
          <a:bodyPr wrap="square">
            <a:spAutoFit/>
          </a:bodyPr>
          <a:lstStyle/>
          <a:p>
            <a:r>
              <a:rPr lang="en-US" sz="2400" b="1" dirty="0">
                <a:latin typeface="Bangla MN"/>
                <a:cs typeface="Bangla MN"/>
              </a:rPr>
              <a:t>Revelation 6:15-17 </a:t>
            </a:r>
            <a:endParaRPr lang="en-US" sz="2400" b="1" dirty="0" smtClean="0">
              <a:latin typeface="Bangla MN"/>
              <a:cs typeface="Bangla MN"/>
            </a:endParaRPr>
          </a:p>
          <a:p>
            <a:r>
              <a:rPr lang="en-US" sz="2400" dirty="0" smtClean="0">
                <a:latin typeface="Bangla MN"/>
                <a:cs typeface="Bangla MN"/>
              </a:rPr>
              <a:t>Then </a:t>
            </a:r>
            <a:r>
              <a:rPr lang="en-US" sz="2400" dirty="0">
                <a:latin typeface="Bangla MN"/>
                <a:cs typeface="Bangla MN"/>
              </a:rPr>
              <a:t>the kings of the earth, the princes, the generals, the rich, the mighty, and everyone else, both slave and free, hid in caves and among the rocks of the mountains. </a:t>
            </a:r>
            <a:r>
              <a:rPr lang="en-US" sz="2400" b="1" baseline="30000" dirty="0">
                <a:latin typeface="Bangla MN"/>
                <a:cs typeface="Bangla MN"/>
              </a:rPr>
              <a:t>16 </a:t>
            </a:r>
            <a:r>
              <a:rPr lang="en-US" sz="2400" dirty="0">
                <a:latin typeface="Bangla MN"/>
                <a:cs typeface="Bangla MN"/>
              </a:rPr>
              <a:t>They called to the mountains and the rocks, “Fall on us and hide </a:t>
            </a:r>
            <a:r>
              <a:rPr lang="en-US" sz="2400" dirty="0" smtClean="0">
                <a:latin typeface="Bangla MN"/>
                <a:cs typeface="Bangla MN"/>
              </a:rPr>
              <a:t>us</a:t>
            </a:r>
            <a:r>
              <a:rPr lang="en-US" sz="2400" dirty="0">
                <a:latin typeface="Bangla MN"/>
                <a:cs typeface="Bangla MN"/>
              </a:rPr>
              <a:t> from the face of him who sits on the throne and from the wrath of the Lamb! </a:t>
            </a:r>
            <a:r>
              <a:rPr lang="en-US" sz="2400" b="1" baseline="30000" dirty="0">
                <a:latin typeface="Bangla MN"/>
                <a:cs typeface="Bangla MN"/>
              </a:rPr>
              <a:t>17 </a:t>
            </a:r>
            <a:r>
              <a:rPr lang="en-US" sz="2400" dirty="0">
                <a:latin typeface="Bangla MN"/>
                <a:cs typeface="Bangla MN"/>
              </a:rPr>
              <a:t>For the great day of </a:t>
            </a:r>
            <a:r>
              <a:rPr lang="en-US" sz="2400" dirty="0" smtClean="0">
                <a:latin typeface="Bangla MN"/>
                <a:cs typeface="Bangla MN"/>
              </a:rPr>
              <a:t>their</a:t>
            </a:r>
            <a:r>
              <a:rPr lang="en-US" sz="2400" dirty="0">
                <a:latin typeface="Bangla MN"/>
                <a:cs typeface="Bangla MN"/>
              </a:rPr>
              <a:t> wrath has come, and who can withstand it?”</a:t>
            </a:r>
          </a:p>
        </p:txBody>
      </p:sp>
    </p:spTree>
    <p:extLst>
      <p:ext uri="{BB962C8B-B14F-4D97-AF65-F5344CB8AC3E}">
        <p14:creationId xmlns:p14="http://schemas.microsoft.com/office/powerpoint/2010/main" val="4121721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4534" y="423297"/>
            <a:ext cx="8281858" cy="4257576"/>
          </a:xfrm>
          <a:prstGeom prst="rect">
            <a:avLst/>
          </a:prstGeom>
        </p:spPr>
        <p:txBody>
          <a:bodyPr wrap="square">
            <a:spAutoFit/>
          </a:bodyPr>
          <a:lstStyle/>
          <a:p>
            <a:r>
              <a:rPr lang="en-US" sz="2800" b="1" dirty="0">
                <a:latin typeface="Bangla MN"/>
                <a:cs typeface="Bangla MN"/>
              </a:rPr>
              <a:t>1 Thessalonians 5:1-3 </a:t>
            </a:r>
            <a:endParaRPr lang="en-US" sz="2800" b="1" dirty="0" smtClean="0">
              <a:latin typeface="Bangla MN"/>
              <a:cs typeface="Bangla MN"/>
            </a:endParaRPr>
          </a:p>
          <a:p>
            <a:r>
              <a:rPr lang="en-US" sz="2800" dirty="0" smtClean="0">
                <a:latin typeface="Bangla MN"/>
                <a:cs typeface="Bangla MN"/>
              </a:rPr>
              <a:t>Now</a:t>
            </a:r>
            <a:r>
              <a:rPr lang="en-US" sz="2800" dirty="0">
                <a:latin typeface="Bangla MN"/>
                <a:cs typeface="Bangla MN"/>
              </a:rPr>
              <a:t>, brothers and sisters, about times and dates we do not need to write to you, </a:t>
            </a:r>
            <a:r>
              <a:rPr lang="en-US" sz="2800" baseline="30000" dirty="0">
                <a:latin typeface="Bangla MN"/>
                <a:cs typeface="Bangla MN"/>
              </a:rPr>
              <a:t>2 </a:t>
            </a:r>
            <a:r>
              <a:rPr lang="en-US" sz="2800" dirty="0">
                <a:latin typeface="Bangla MN"/>
                <a:cs typeface="Bangla MN"/>
              </a:rPr>
              <a:t>for you know very well that the day of the Lord will come like a thief in the night. </a:t>
            </a:r>
            <a:r>
              <a:rPr lang="en-US" sz="2800" baseline="30000" dirty="0">
                <a:latin typeface="Bangla MN"/>
                <a:cs typeface="Bangla MN"/>
              </a:rPr>
              <a:t>3 </a:t>
            </a:r>
            <a:r>
              <a:rPr lang="en-US" sz="2800" dirty="0">
                <a:latin typeface="Bangla MN"/>
                <a:cs typeface="Bangla MN"/>
              </a:rPr>
              <a:t>While people are saying, “Peace and safety,” destruction will come on them suddenly, as labor pains on a pregnant woman, and they will not escape.</a:t>
            </a:r>
            <a:r>
              <a:rPr lang="en-US" sz="2800" baseline="30000" dirty="0">
                <a:latin typeface="Bangla MN"/>
                <a:cs typeface="Bangla MN"/>
              </a:rPr>
              <a:t> </a:t>
            </a:r>
            <a:endParaRPr lang="en-US" sz="2800" dirty="0">
              <a:latin typeface="Bangla MN"/>
              <a:cs typeface="Bangla MN"/>
            </a:endParaRPr>
          </a:p>
          <a:p>
            <a:r>
              <a:rPr lang="en-US" sz="2800" b="1" baseline="30000" dirty="0">
                <a:latin typeface="Bangla MN"/>
                <a:cs typeface="Bangla MN"/>
              </a:rPr>
              <a:t> </a:t>
            </a:r>
            <a:endParaRPr lang="en-US" sz="2800" dirty="0">
              <a:latin typeface="Bangla MN"/>
              <a:cs typeface="Bangla MN"/>
            </a:endParaRPr>
          </a:p>
        </p:txBody>
      </p:sp>
    </p:spTree>
    <p:extLst>
      <p:ext uri="{BB962C8B-B14F-4D97-AF65-F5344CB8AC3E}">
        <p14:creationId xmlns:p14="http://schemas.microsoft.com/office/powerpoint/2010/main" val="2133856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0435" y="179303"/>
            <a:ext cx="8414155" cy="4893647"/>
          </a:xfrm>
          <a:prstGeom prst="rect">
            <a:avLst/>
          </a:prstGeom>
        </p:spPr>
        <p:txBody>
          <a:bodyPr wrap="square">
            <a:spAutoFit/>
          </a:bodyPr>
          <a:lstStyle/>
          <a:p>
            <a:r>
              <a:rPr lang="en-US" sz="2400" b="1" dirty="0"/>
              <a:t>1 Thessalonians 5:4-13 </a:t>
            </a:r>
            <a:r>
              <a:rPr lang="en-US" sz="2400" dirty="0"/>
              <a:t>But you, brothers and sisters, are not in darkness so that this day should surprise you like a thief. </a:t>
            </a:r>
            <a:r>
              <a:rPr lang="en-US" sz="2400" b="1" baseline="30000" dirty="0"/>
              <a:t>5 </a:t>
            </a:r>
            <a:r>
              <a:rPr lang="en-US" sz="2400" dirty="0"/>
              <a:t>You are all children of the light and children of the day. We do not belong to the night or to the darkness. </a:t>
            </a:r>
            <a:r>
              <a:rPr lang="en-US" sz="2400" b="1" baseline="30000" dirty="0"/>
              <a:t>6 </a:t>
            </a:r>
            <a:r>
              <a:rPr lang="en-US" sz="2400" dirty="0"/>
              <a:t>So then, let us not be like others, who are asleep, but let us be awake and sober. </a:t>
            </a:r>
            <a:r>
              <a:rPr lang="en-US" sz="2400" b="1" baseline="30000" dirty="0"/>
              <a:t>7 </a:t>
            </a:r>
            <a:r>
              <a:rPr lang="en-US" sz="2400" dirty="0"/>
              <a:t>For those who sleep, sleep at night, and those who get drunk, get drunk at night. </a:t>
            </a:r>
            <a:r>
              <a:rPr lang="en-US" sz="2400" b="1" baseline="30000" dirty="0"/>
              <a:t>8 </a:t>
            </a:r>
            <a:r>
              <a:rPr lang="en-US" sz="2400" dirty="0"/>
              <a:t>But since we belong to the day, let us be sober, putting on faith and love as a breastplate, and the hope of salvation as a helmet. </a:t>
            </a:r>
            <a:r>
              <a:rPr lang="en-US" sz="2400" b="1" baseline="30000" dirty="0"/>
              <a:t>9 </a:t>
            </a:r>
            <a:r>
              <a:rPr lang="en-US" sz="2400" dirty="0"/>
              <a:t>For God did not appoint us to suffer wrath but to receive salvation through our Lord Jesus Christ. </a:t>
            </a:r>
            <a:r>
              <a:rPr lang="en-US" sz="2400" b="1" baseline="30000" dirty="0"/>
              <a:t>10 </a:t>
            </a:r>
            <a:r>
              <a:rPr lang="en-US" sz="2400" dirty="0"/>
              <a:t>He died for us so that, whether we are awake or asleep, we may live together with him. </a:t>
            </a:r>
            <a:r>
              <a:rPr lang="en-US" sz="2400" b="1" baseline="30000" dirty="0"/>
              <a:t>11 </a:t>
            </a:r>
            <a:r>
              <a:rPr lang="en-US" sz="2400" dirty="0"/>
              <a:t>Therefore encourage one another and build each other up, just as in fact you are doing.</a:t>
            </a:r>
          </a:p>
        </p:txBody>
      </p:sp>
    </p:spTree>
    <p:extLst>
      <p:ext uri="{BB962C8B-B14F-4D97-AF65-F5344CB8AC3E}">
        <p14:creationId xmlns:p14="http://schemas.microsoft.com/office/powerpoint/2010/main" val="1335914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8633" y="379205"/>
            <a:ext cx="8317137" cy="4678204"/>
          </a:xfrm>
          <a:prstGeom prst="rect">
            <a:avLst/>
          </a:prstGeom>
        </p:spPr>
        <p:txBody>
          <a:bodyPr wrap="square">
            <a:spAutoFit/>
          </a:bodyPr>
          <a:lstStyle/>
          <a:p>
            <a:r>
              <a:rPr lang="en-US" sz="4000" b="1" dirty="0">
                <a:latin typeface="Bangla MN"/>
                <a:cs typeface="Bangla MN"/>
              </a:rPr>
              <a:t>Revelation 19:9 </a:t>
            </a:r>
            <a:endParaRPr lang="en-US" sz="4000" b="1" dirty="0" smtClean="0">
              <a:latin typeface="Bangla MN"/>
              <a:cs typeface="Bangla MN"/>
            </a:endParaRPr>
          </a:p>
          <a:p>
            <a:r>
              <a:rPr lang="en-US" sz="4000" dirty="0" smtClean="0">
                <a:latin typeface="Bangla MN"/>
                <a:cs typeface="Bangla MN"/>
              </a:rPr>
              <a:t>Then </a:t>
            </a:r>
            <a:r>
              <a:rPr lang="en-US" sz="4000" dirty="0">
                <a:latin typeface="Bangla MN"/>
                <a:cs typeface="Bangla MN"/>
              </a:rPr>
              <a:t>the angel said to me, “Write this: Blessed are those who are invited to the wedding supper of the Lamb!” And he added, “These are the true words of God.”</a:t>
            </a:r>
          </a:p>
          <a:p>
            <a:r>
              <a:rPr lang="en-US" dirty="0"/>
              <a:t> </a:t>
            </a:r>
          </a:p>
        </p:txBody>
      </p:sp>
    </p:spTree>
    <p:extLst>
      <p:ext uri="{BB962C8B-B14F-4D97-AF65-F5344CB8AC3E}">
        <p14:creationId xmlns:p14="http://schemas.microsoft.com/office/powerpoint/2010/main" val="1052653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9813" y="374942"/>
            <a:ext cx="8237759" cy="4893647"/>
          </a:xfrm>
          <a:prstGeom prst="rect">
            <a:avLst/>
          </a:prstGeom>
        </p:spPr>
        <p:txBody>
          <a:bodyPr wrap="square">
            <a:spAutoFit/>
          </a:bodyPr>
          <a:lstStyle/>
          <a:p>
            <a:r>
              <a:rPr lang="en-US" sz="2400" b="1" dirty="0">
                <a:latin typeface="Bangla MN"/>
                <a:cs typeface="Bangla MN"/>
              </a:rPr>
              <a:t>Titus 2:11-15 </a:t>
            </a:r>
            <a:endParaRPr lang="en-US" sz="2400" b="1" dirty="0" smtClean="0">
              <a:latin typeface="Bangla MN"/>
              <a:cs typeface="Bangla MN"/>
            </a:endParaRPr>
          </a:p>
          <a:p>
            <a:r>
              <a:rPr lang="en-US" sz="2400" dirty="0" smtClean="0">
                <a:latin typeface="Bangla MN"/>
                <a:cs typeface="Bangla MN"/>
              </a:rPr>
              <a:t>For </a:t>
            </a:r>
            <a:r>
              <a:rPr lang="en-US" sz="2400" dirty="0">
                <a:latin typeface="Bangla MN"/>
                <a:cs typeface="Bangla MN"/>
              </a:rPr>
              <a:t>the grace of God has appeared that offers salvation to all people. </a:t>
            </a:r>
            <a:r>
              <a:rPr lang="en-US" sz="2400" baseline="30000" dirty="0">
                <a:latin typeface="Bangla MN"/>
                <a:cs typeface="Bangla MN"/>
              </a:rPr>
              <a:t>12 </a:t>
            </a:r>
            <a:r>
              <a:rPr lang="en-US" sz="2400" dirty="0">
                <a:latin typeface="Bangla MN"/>
                <a:cs typeface="Bangla MN"/>
              </a:rPr>
              <a:t>It teaches us to say “No” to ungodliness and worldly passions, and to live self-controlled, upright and godly lives in this present age,</a:t>
            </a:r>
            <a:r>
              <a:rPr lang="en-US" sz="2400" baseline="30000" dirty="0">
                <a:latin typeface="Bangla MN"/>
                <a:cs typeface="Bangla MN"/>
              </a:rPr>
              <a:t>13 </a:t>
            </a:r>
            <a:r>
              <a:rPr lang="en-US" sz="2400" dirty="0">
                <a:latin typeface="Bangla MN"/>
                <a:cs typeface="Bangla MN"/>
              </a:rPr>
              <a:t>while we wait for the blessed hope—the appearing of the glory of our great God and Savior, Jesus Christ, </a:t>
            </a:r>
            <a:r>
              <a:rPr lang="en-US" sz="2400" baseline="30000" dirty="0">
                <a:latin typeface="Bangla MN"/>
                <a:cs typeface="Bangla MN"/>
              </a:rPr>
              <a:t>14 </a:t>
            </a:r>
            <a:r>
              <a:rPr lang="en-US" sz="2400" dirty="0">
                <a:latin typeface="Bangla MN"/>
                <a:cs typeface="Bangla MN"/>
              </a:rPr>
              <a:t>who gave himself for us to redeem us from all wickedness and to purify for himself a people that are his very own, eager to do what is good.</a:t>
            </a:r>
            <a:r>
              <a:rPr lang="en-US" sz="2400" baseline="30000" dirty="0">
                <a:latin typeface="Bangla MN"/>
                <a:cs typeface="Bangla MN"/>
              </a:rPr>
              <a:t>15 </a:t>
            </a:r>
            <a:r>
              <a:rPr lang="en-US" sz="2400" dirty="0">
                <a:latin typeface="Bangla MN"/>
                <a:cs typeface="Bangla MN"/>
              </a:rPr>
              <a:t>These, then, are the things you should teach…. </a:t>
            </a:r>
            <a:endParaRPr lang="en-US" sz="2400" b="1" dirty="0">
              <a:latin typeface="Bangla MN"/>
              <a:cs typeface="Bangla MN"/>
            </a:endParaRPr>
          </a:p>
          <a:p>
            <a:r>
              <a:rPr lang="en-US" sz="2400" dirty="0">
                <a:latin typeface="Bangla MN"/>
                <a:cs typeface="Bangla MN"/>
              </a:rPr>
              <a:t> </a:t>
            </a:r>
            <a:endParaRPr lang="en-US" sz="2400" b="1" dirty="0">
              <a:latin typeface="Bangla MN"/>
              <a:cs typeface="Bangla MN"/>
            </a:endParaRPr>
          </a:p>
        </p:txBody>
      </p:sp>
    </p:spTree>
    <p:extLst>
      <p:ext uri="{BB962C8B-B14F-4D97-AF65-F5344CB8AC3E}">
        <p14:creationId xmlns:p14="http://schemas.microsoft.com/office/powerpoint/2010/main" val="2552833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89000"/>
          </a:blip>
          <a:stretch>
            <a:fillRect/>
          </a:stretch>
        </p:blipFill>
        <p:spPr>
          <a:xfrm>
            <a:off x="0" y="0"/>
            <a:ext cx="9144000" cy="5211515"/>
          </a:xfrm>
          <a:prstGeom prst="rect">
            <a:avLst/>
          </a:prstGeom>
          <a:ln>
            <a:solidFill>
              <a:srgbClr val="4F81BD"/>
            </a:solidFill>
          </a:ln>
        </p:spPr>
      </p:pic>
      <p:sp>
        <p:nvSpPr>
          <p:cNvPr id="2" name="Rectangle 1"/>
          <p:cNvSpPr/>
          <p:nvPr/>
        </p:nvSpPr>
        <p:spPr>
          <a:xfrm>
            <a:off x="19040" y="0"/>
            <a:ext cx="9124960" cy="1107996"/>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6600" b="1" dirty="0">
                <a:ln/>
                <a:solidFill>
                  <a:srgbClr val="000000"/>
                </a:solidFill>
              </a:rPr>
              <a:t> </a:t>
            </a:r>
            <a:endParaRPr lang="en-US" sz="7200" b="1" dirty="0">
              <a:ln/>
              <a:solidFill>
                <a:schemeClr val="accent3"/>
              </a:solidFill>
            </a:endParaRPr>
          </a:p>
        </p:txBody>
      </p:sp>
      <p:sp>
        <p:nvSpPr>
          <p:cNvPr id="3" name="Rectangle 2"/>
          <p:cNvSpPr/>
          <p:nvPr/>
        </p:nvSpPr>
        <p:spPr>
          <a:xfrm>
            <a:off x="881987" y="1230947"/>
            <a:ext cx="7258753" cy="1200329"/>
          </a:xfrm>
          <a:prstGeom prst="rect">
            <a:avLst/>
          </a:prstGeom>
        </p:spPr>
        <p:txBody>
          <a:bodyPr wrap="square">
            <a:spAutoFit/>
          </a:bodyPr>
          <a:lstStyle/>
          <a:p>
            <a:pPr algn="ctr"/>
            <a:r>
              <a:rPr lang="en-US" sz="7200" b="1" i="1" dirty="0" smtClean="0">
                <a:ln w="10541" cmpd="sng">
                  <a:solidFill>
                    <a:schemeClr val="accent1">
                      <a:shade val="88000"/>
                      <a:satMod val="110000"/>
                    </a:schemeClr>
                  </a:solidFill>
                  <a:prstDash val="solid"/>
                </a:ln>
                <a:solidFill>
                  <a:srgbClr val="6711FF"/>
                </a:solidFill>
                <a:latin typeface="Apple Chancery"/>
                <a:cs typeface="Apple Chancery"/>
              </a:rPr>
              <a:t>The Lord’s Supper</a:t>
            </a:r>
            <a:endParaRPr lang="en-US" sz="7200" b="1" i="1" dirty="0">
              <a:ln w="10541" cmpd="sng">
                <a:solidFill>
                  <a:schemeClr val="accent1">
                    <a:shade val="88000"/>
                    <a:satMod val="110000"/>
                  </a:schemeClr>
                </a:solidFill>
                <a:prstDash val="solid"/>
              </a:ln>
              <a:solidFill>
                <a:srgbClr val="6711FF"/>
              </a:solidFill>
              <a:latin typeface="Apple Chancery"/>
              <a:cs typeface="Apple Chancery"/>
            </a:endParaRPr>
          </a:p>
        </p:txBody>
      </p:sp>
    </p:spTree>
    <p:extLst>
      <p:ext uri="{BB962C8B-B14F-4D97-AF65-F5344CB8AC3E}">
        <p14:creationId xmlns:p14="http://schemas.microsoft.com/office/powerpoint/2010/main" val="421728708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9348" y="308654"/>
            <a:ext cx="8634652" cy="4524315"/>
          </a:xfrm>
          <a:prstGeom prst="rect">
            <a:avLst/>
          </a:prstGeom>
        </p:spPr>
        <p:txBody>
          <a:bodyPr wrap="square">
            <a:spAutoFit/>
          </a:bodyPr>
          <a:lstStyle/>
          <a:p>
            <a:r>
              <a:rPr lang="en-US" sz="4800" b="1" dirty="0">
                <a:latin typeface="Bangla MN"/>
                <a:cs typeface="Bangla MN"/>
              </a:rPr>
              <a:t>Revelation 22:20 </a:t>
            </a:r>
            <a:r>
              <a:rPr lang="en-US" sz="4800" b="1" baseline="30000">
                <a:latin typeface="Bangla MN"/>
                <a:cs typeface="Bangla MN"/>
              </a:rPr>
              <a:t> </a:t>
            </a:r>
            <a:endParaRPr lang="en-US" sz="4800" b="1" baseline="30000" smtClean="0">
              <a:latin typeface="Bangla MN"/>
              <a:cs typeface="Bangla MN"/>
            </a:endParaRPr>
          </a:p>
          <a:p>
            <a:r>
              <a:rPr lang="en-US" sz="4800" smtClean="0">
                <a:latin typeface="Bangla MN"/>
                <a:cs typeface="Bangla MN"/>
              </a:rPr>
              <a:t>He </a:t>
            </a:r>
            <a:r>
              <a:rPr lang="en-US" sz="4800" dirty="0">
                <a:latin typeface="Bangla MN"/>
                <a:cs typeface="Bangla MN"/>
              </a:rPr>
              <a:t>who is the faithful witness to all these things says, “Yes, I am coming soon!” Amen! Come, Lord Jesus!</a:t>
            </a:r>
            <a:endParaRPr lang="en-US" sz="4800" b="1" dirty="0">
              <a:latin typeface="Bangla MN"/>
              <a:cs typeface="Bangla MN"/>
            </a:endParaRPr>
          </a:p>
        </p:txBody>
      </p:sp>
    </p:spTree>
    <p:extLst>
      <p:ext uri="{BB962C8B-B14F-4D97-AF65-F5344CB8AC3E}">
        <p14:creationId xmlns:p14="http://schemas.microsoft.com/office/powerpoint/2010/main" val="18924846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7356246"/>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2225"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8181707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7515" y="286294"/>
            <a:ext cx="8555274" cy="4093428"/>
          </a:xfrm>
          <a:prstGeom prst="rect">
            <a:avLst/>
          </a:prstGeom>
        </p:spPr>
        <p:txBody>
          <a:bodyPr wrap="square">
            <a:spAutoFit/>
          </a:bodyPr>
          <a:lstStyle/>
          <a:p>
            <a:r>
              <a:rPr lang="en-US" sz="2000" b="1" dirty="0"/>
              <a:t>Luke 2:41-49 </a:t>
            </a:r>
            <a:r>
              <a:rPr lang="en-US" sz="2000" dirty="0"/>
              <a:t>Every year Jesus’ parents went to Jerusalem for the Festival of the Passover. </a:t>
            </a:r>
            <a:r>
              <a:rPr lang="en-US" sz="2000" baseline="30000" dirty="0"/>
              <a:t>42 </a:t>
            </a:r>
            <a:r>
              <a:rPr lang="en-US" sz="2000" dirty="0"/>
              <a:t>When he was twelve years old, they went up to the festival, according to the custom. </a:t>
            </a:r>
            <a:r>
              <a:rPr lang="en-US" sz="2000" baseline="30000" dirty="0"/>
              <a:t>43 </a:t>
            </a:r>
            <a:r>
              <a:rPr lang="en-US" sz="2000" dirty="0"/>
              <a:t>After the festival was over, while his parents were returning home, the boy Jesus stayed behind in Jerusalem, but they were unaware of it.</a:t>
            </a:r>
            <a:r>
              <a:rPr lang="en-US" sz="2000" baseline="30000" dirty="0"/>
              <a:t>44 </a:t>
            </a:r>
            <a:r>
              <a:rPr lang="en-US" sz="2000" dirty="0"/>
              <a:t>Thinking he was in their company, they traveled on for a day. Then they began looking for him among their relatives and friends. </a:t>
            </a:r>
            <a:r>
              <a:rPr lang="en-US" sz="2000" baseline="30000" dirty="0"/>
              <a:t>45 </a:t>
            </a:r>
            <a:r>
              <a:rPr lang="en-US" sz="2000" dirty="0"/>
              <a:t>When they did not find him, they went back to Jerusalem to look for him.</a:t>
            </a:r>
            <a:r>
              <a:rPr lang="en-US" sz="2000" baseline="30000" dirty="0"/>
              <a:t>46 </a:t>
            </a:r>
            <a:r>
              <a:rPr lang="en-US" sz="2000" dirty="0"/>
              <a:t>After three days they found him in the temple courts, sitting among the teachers, listening to them and asking them questions. </a:t>
            </a:r>
            <a:r>
              <a:rPr lang="en-US" sz="2000" baseline="30000" dirty="0"/>
              <a:t>47 </a:t>
            </a:r>
            <a:r>
              <a:rPr lang="en-US" sz="2000" dirty="0"/>
              <a:t>Everyone who heard him was amazed at his understanding and his answers.</a:t>
            </a:r>
            <a:r>
              <a:rPr lang="en-US" sz="2000" baseline="30000" dirty="0"/>
              <a:t>48 </a:t>
            </a:r>
            <a:r>
              <a:rPr lang="en-US" sz="2000" dirty="0"/>
              <a:t>When his parents saw him, they were astonished. His mother said to him, “Son, why have you treated us like this? Your father and I have been anxiously searching for you.”</a:t>
            </a:r>
            <a:r>
              <a:rPr lang="en-US" sz="2000" baseline="30000" dirty="0"/>
              <a:t>49 </a:t>
            </a:r>
            <a:r>
              <a:rPr lang="en-US" sz="2000" dirty="0"/>
              <a:t>“Why were you searching for me?” he asked. “Didn’t you know I had to be in my Father’s house?</a:t>
            </a:r>
            <a:endParaRPr lang="en-US" sz="2000" b="1" dirty="0"/>
          </a:p>
        </p:txBody>
      </p:sp>
    </p:spTree>
    <p:extLst>
      <p:ext uri="{BB962C8B-B14F-4D97-AF65-F5344CB8AC3E}">
        <p14:creationId xmlns:p14="http://schemas.microsoft.com/office/powerpoint/2010/main" val="232995219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5155" y="32593"/>
            <a:ext cx="8652292" cy="4893647"/>
          </a:xfrm>
          <a:prstGeom prst="rect">
            <a:avLst/>
          </a:prstGeom>
        </p:spPr>
        <p:txBody>
          <a:bodyPr wrap="square">
            <a:spAutoFit/>
          </a:bodyPr>
          <a:lstStyle/>
          <a:p>
            <a:r>
              <a:rPr lang="en-US" sz="2400" b="1" dirty="0"/>
              <a:t>Luke 4:16-20</a:t>
            </a:r>
            <a:r>
              <a:rPr lang="en-US" sz="2400" b="1" baseline="30000" dirty="0"/>
              <a:t> </a:t>
            </a:r>
            <a:r>
              <a:rPr lang="en-US" sz="2400" dirty="0"/>
              <a:t>He went to Nazareth, where he had been brought up, and on the Sabbath day he went into the synagogue, as was his custom. He stood up to read, </a:t>
            </a:r>
            <a:r>
              <a:rPr lang="en-US" sz="2400" baseline="30000" dirty="0"/>
              <a:t>17 </a:t>
            </a:r>
            <a:r>
              <a:rPr lang="en-US" sz="2400" dirty="0"/>
              <a:t>and the scroll of the prophet Isaiah was handed to him. Unrolling it, he found the place where it is written:</a:t>
            </a:r>
            <a:endParaRPr lang="en-US" sz="2400" b="1" dirty="0"/>
          </a:p>
          <a:p>
            <a:r>
              <a:rPr lang="en-US" sz="2400" baseline="30000" dirty="0"/>
              <a:t>18 </a:t>
            </a:r>
            <a:r>
              <a:rPr lang="en-US" sz="2400" dirty="0"/>
              <a:t>“The Spirit of the Lord is on me, because he has anointed me to proclaim good news to the poor. He has sent me to proclaim freedom for the prisoners and recovery of sight for the blind, to set the oppressed free, </a:t>
            </a:r>
            <a:r>
              <a:rPr lang="en-US" sz="2400" baseline="30000" dirty="0"/>
              <a:t>19 </a:t>
            </a:r>
            <a:r>
              <a:rPr lang="en-US" sz="2400" dirty="0"/>
              <a:t>to proclaim the year of the Lord’s favor.</a:t>
            </a:r>
            <a:r>
              <a:rPr lang="en-US" sz="2400" dirty="0" smtClean="0"/>
              <a:t>”</a:t>
            </a:r>
            <a:r>
              <a:rPr lang="en-US" sz="2400" baseline="30000" dirty="0" smtClean="0"/>
              <a:t> </a:t>
            </a:r>
            <a:r>
              <a:rPr lang="en-US" sz="2400" baseline="30000" dirty="0"/>
              <a:t>20 </a:t>
            </a:r>
            <a:r>
              <a:rPr lang="en-US" sz="2400" dirty="0"/>
              <a:t>Then he rolled up the scroll, gave it back to the attendant and sat down. The eyes of everyone in the synagogue were fastened on him. </a:t>
            </a:r>
            <a:r>
              <a:rPr lang="en-US" sz="2400" baseline="30000" dirty="0"/>
              <a:t>21 </a:t>
            </a:r>
            <a:r>
              <a:rPr lang="en-US" sz="2400" dirty="0"/>
              <a:t>He began by saying to them, “Today this scripture is fulfilled in your hearing.”</a:t>
            </a:r>
            <a:endParaRPr lang="en-US" sz="2400" b="1" dirty="0"/>
          </a:p>
        </p:txBody>
      </p:sp>
    </p:spTree>
    <p:extLst>
      <p:ext uri="{BB962C8B-B14F-4D97-AF65-F5344CB8AC3E}">
        <p14:creationId xmlns:p14="http://schemas.microsoft.com/office/powerpoint/2010/main" val="186114417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2795" y="309592"/>
            <a:ext cx="8519994" cy="4154983"/>
          </a:xfrm>
          <a:prstGeom prst="rect">
            <a:avLst/>
          </a:prstGeom>
        </p:spPr>
        <p:txBody>
          <a:bodyPr wrap="square">
            <a:spAutoFit/>
          </a:bodyPr>
          <a:lstStyle/>
          <a:p>
            <a:r>
              <a:rPr lang="en-US" sz="2400" b="1" dirty="0"/>
              <a:t>Luke 22:7-13 </a:t>
            </a:r>
            <a:r>
              <a:rPr lang="en-US" sz="2400" b="1" baseline="30000" dirty="0"/>
              <a:t> </a:t>
            </a:r>
            <a:r>
              <a:rPr lang="en-US" sz="2400" dirty="0"/>
              <a:t>Then came the day of Unleavened Bread on which the Passover lamb had to be sacrificed. </a:t>
            </a:r>
            <a:r>
              <a:rPr lang="en-US" sz="2400" baseline="30000" dirty="0"/>
              <a:t>8 </a:t>
            </a:r>
            <a:r>
              <a:rPr lang="en-US" sz="2400" dirty="0"/>
              <a:t>So Jesus sent Peter and John, saying, “Go and make preparations for us to eat the Passover.” </a:t>
            </a:r>
            <a:r>
              <a:rPr lang="en-US" sz="2400" baseline="30000" dirty="0"/>
              <a:t>9 </a:t>
            </a:r>
            <a:r>
              <a:rPr lang="en-US" sz="2400" dirty="0"/>
              <a:t>“Where do you want us to prepare for it?” they asked.</a:t>
            </a:r>
            <a:r>
              <a:rPr lang="en-US" sz="2400" baseline="30000" dirty="0"/>
              <a:t>10 </a:t>
            </a:r>
            <a:r>
              <a:rPr lang="en-US" sz="2400" dirty="0"/>
              <a:t>He replied, “As you enter the city, a man carrying a jar of water will meet you. Follow him to the house that he enters, </a:t>
            </a:r>
            <a:r>
              <a:rPr lang="en-US" sz="2400" baseline="30000" dirty="0"/>
              <a:t>11 </a:t>
            </a:r>
            <a:r>
              <a:rPr lang="en-US" sz="2400" dirty="0"/>
              <a:t>and say to the owner of the house, ‘The Teacher asks: Where is the guest room, where I may eat the Passover with my disciples?’ </a:t>
            </a:r>
            <a:r>
              <a:rPr lang="en-US" sz="2400" baseline="30000" dirty="0"/>
              <a:t>12 </a:t>
            </a:r>
            <a:r>
              <a:rPr lang="en-US" sz="2400" dirty="0"/>
              <a:t>He will show you a large room upstairs, all furnished. Make preparations there.”</a:t>
            </a:r>
            <a:r>
              <a:rPr lang="en-US" sz="2400" baseline="30000" dirty="0"/>
              <a:t>13 </a:t>
            </a:r>
            <a:r>
              <a:rPr lang="en-US" sz="2400" dirty="0"/>
              <a:t>They left and found things just as Jesus had told them. So they prepared the Passover.</a:t>
            </a:r>
            <a:endParaRPr lang="en-US" sz="2400" b="1" dirty="0"/>
          </a:p>
        </p:txBody>
      </p:sp>
    </p:spTree>
    <p:extLst>
      <p:ext uri="{BB962C8B-B14F-4D97-AF65-F5344CB8AC3E}">
        <p14:creationId xmlns:p14="http://schemas.microsoft.com/office/powerpoint/2010/main" val="191982834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9253" y="407158"/>
            <a:ext cx="8361237" cy="4370427"/>
          </a:xfrm>
          <a:prstGeom prst="rect">
            <a:avLst/>
          </a:prstGeom>
        </p:spPr>
        <p:txBody>
          <a:bodyPr wrap="square">
            <a:spAutoFit/>
          </a:bodyPr>
          <a:lstStyle/>
          <a:p>
            <a:r>
              <a:rPr lang="en-US" sz="2000" b="1" dirty="0"/>
              <a:t>Luke 22:14-23 </a:t>
            </a:r>
            <a:r>
              <a:rPr lang="en-US" sz="2000" b="1" baseline="30000" dirty="0"/>
              <a:t> </a:t>
            </a:r>
            <a:r>
              <a:rPr lang="en-US" sz="2000" baseline="30000" dirty="0"/>
              <a:t>14 </a:t>
            </a:r>
            <a:r>
              <a:rPr lang="en-US" sz="2000" dirty="0"/>
              <a:t>When the hour came, Jesus and his apostles reclined at the table. </a:t>
            </a:r>
            <a:r>
              <a:rPr lang="en-US" sz="2000" baseline="30000" dirty="0"/>
              <a:t>15 </a:t>
            </a:r>
            <a:r>
              <a:rPr lang="en-US" sz="2000" dirty="0"/>
              <a:t>And he said to them, “I have eagerly desired to eat this Passover with you before I suffer. </a:t>
            </a:r>
            <a:r>
              <a:rPr lang="en-US" sz="2000" baseline="30000" dirty="0"/>
              <a:t>16 </a:t>
            </a:r>
            <a:r>
              <a:rPr lang="en-US" sz="2000" dirty="0"/>
              <a:t>For I tell you, I will not eat it again until it finds fulfillment in the kingdom of God.”</a:t>
            </a:r>
            <a:r>
              <a:rPr lang="en-US" sz="2000" baseline="30000" dirty="0"/>
              <a:t>17 </a:t>
            </a:r>
            <a:r>
              <a:rPr lang="en-US" sz="2000" dirty="0"/>
              <a:t>After taking the cup, he gave thanks and said, “Take this and divide it among you. </a:t>
            </a:r>
            <a:r>
              <a:rPr lang="en-US" sz="2000" baseline="30000" dirty="0"/>
              <a:t>18 </a:t>
            </a:r>
            <a:r>
              <a:rPr lang="en-US" sz="2000" dirty="0"/>
              <a:t>For I tell you I will not drink again from the fruit of the vine until the kingdom of God comes.”</a:t>
            </a:r>
            <a:r>
              <a:rPr lang="en-US" sz="2000" baseline="30000" dirty="0"/>
              <a:t>19 </a:t>
            </a:r>
            <a:r>
              <a:rPr lang="en-US" sz="2000" dirty="0"/>
              <a:t>And he took bread, gave thanks and broke it, and gave it to them, saying, “This is my body given for you; do this in remembrance of me.”</a:t>
            </a:r>
            <a:r>
              <a:rPr lang="en-US" sz="2000" baseline="30000" dirty="0"/>
              <a:t>20 </a:t>
            </a:r>
            <a:r>
              <a:rPr lang="en-US" sz="2000" dirty="0"/>
              <a:t>In the same way, after the supper he took the cup, saying, “This cup is the new covenant in my blood, which is poured out for you.</a:t>
            </a:r>
            <a:r>
              <a:rPr lang="en-US" sz="2000" baseline="30000" dirty="0"/>
              <a:t> 21 </a:t>
            </a:r>
            <a:r>
              <a:rPr lang="en-US" sz="2000" dirty="0"/>
              <a:t>But the hand of him who is going to betray me is with mine on the table.</a:t>
            </a:r>
            <a:r>
              <a:rPr lang="en-US" sz="2000" baseline="30000" dirty="0"/>
              <a:t>22 </a:t>
            </a:r>
            <a:r>
              <a:rPr lang="en-US" sz="2000" dirty="0"/>
              <a:t>The Son of Man will go as it has been decreed. But woe to that man who betrays him!” </a:t>
            </a:r>
            <a:r>
              <a:rPr lang="en-US" sz="2000" baseline="30000" dirty="0"/>
              <a:t>23 </a:t>
            </a:r>
            <a:r>
              <a:rPr lang="en-US" sz="2000" dirty="0"/>
              <a:t>They began to question among themselves which of them it might be who would do this.</a:t>
            </a:r>
            <a:endParaRPr lang="en-US" sz="2000" b="1" dirty="0"/>
          </a:p>
          <a:p>
            <a:r>
              <a:rPr lang="en-US" b="1" dirty="0"/>
              <a:t> </a:t>
            </a:r>
            <a:endParaRPr lang="en-US" dirty="0"/>
          </a:p>
        </p:txBody>
      </p:sp>
    </p:spTree>
    <p:extLst>
      <p:ext uri="{BB962C8B-B14F-4D97-AF65-F5344CB8AC3E}">
        <p14:creationId xmlns:p14="http://schemas.microsoft.com/office/powerpoint/2010/main" val="243594683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5155" y="467390"/>
            <a:ext cx="8634653" cy="3785652"/>
          </a:xfrm>
          <a:prstGeom prst="rect">
            <a:avLst/>
          </a:prstGeom>
        </p:spPr>
        <p:txBody>
          <a:bodyPr wrap="square">
            <a:spAutoFit/>
          </a:bodyPr>
          <a:lstStyle/>
          <a:p>
            <a:pPr algn="ctr"/>
            <a:r>
              <a:rPr lang="en-US" sz="4000" b="1" dirty="0">
                <a:latin typeface="Bangla MN"/>
                <a:cs typeface="Bangla MN"/>
              </a:rPr>
              <a:t>1 Corinthians 5:7 </a:t>
            </a:r>
            <a:endParaRPr lang="en-US" sz="4000" b="1" dirty="0" smtClean="0">
              <a:latin typeface="Bangla MN"/>
              <a:cs typeface="Bangla MN"/>
            </a:endParaRPr>
          </a:p>
          <a:p>
            <a:pPr algn="ctr"/>
            <a:r>
              <a:rPr lang="en-US" sz="4000" dirty="0" smtClean="0">
                <a:latin typeface="Bangla MN"/>
                <a:cs typeface="Bangla MN"/>
              </a:rPr>
              <a:t>Get </a:t>
            </a:r>
            <a:r>
              <a:rPr lang="en-US" sz="4000" dirty="0">
                <a:latin typeface="Bangla MN"/>
                <a:cs typeface="Bangla MN"/>
              </a:rPr>
              <a:t>rid of the old yeast, so that you may be a new unleavened batch—as you really are. </a:t>
            </a:r>
            <a:r>
              <a:rPr lang="en-US" sz="4000" dirty="0" smtClean="0">
                <a:latin typeface="Bangla MN"/>
                <a:cs typeface="Bangla MN"/>
              </a:rPr>
              <a:t>For </a:t>
            </a:r>
            <a:r>
              <a:rPr lang="en-US" sz="4000" dirty="0">
                <a:latin typeface="Bangla MN"/>
                <a:cs typeface="Bangla MN"/>
              </a:rPr>
              <a:t>Christ, our Passover lamb</a:t>
            </a:r>
            <a:r>
              <a:rPr lang="en-US" sz="4000" dirty="0" smtClean="0">
                <a:latin typeface="Bangla MN"/>
                <a:cs typeface="Bangla MN"/>
              </a:rPr>
              <a:t>,</a:t>
            </a:r>
          </a:p>
          <a:p>
            <a:pPr algn="ctr"/>
            <a:r>
              <a:rPr lang="en-US" sz="4000" dirty="0" smtClean="0">
                <a:latin typeface="Bangla MN"/>
                <a:cs typeface="Bangla MN"/>
              </a:rPr>
              <a:t> </a:t>
            </a:r>
            <a:r>
              <a:rPr lang="en-US" sz="4000" dirty="0">
                <a:latin typeface="Bangla MN"/>
                <a:cs typeface="Bangla MN"/>
              </a:rPr>
              <a:t>has been sacrificed.</a:t>
            </a:r>
            <a:endParaRPr lang="en-US" sz="4000" b="1" dirty="0">
              <a:latin typeface="Bangla MN"/>
              <a:cs typeface="Bangla MN"/>
            </a:endParaRPr>
          </a:p>
        </p:txBody>
      </p:sp>
    </p:spTree>
    <p:extLst>
      <p:ext uri="{BB962C8B-B14F-4D97-AF65-F5344CB8AC3E}">
        <p14:creationId xmlns:p14="http://schemas.microsoft.com/office/powerpoint/2010/main" val="158172755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82606"/>
            <a:ext cx="9065273" cy="923330"/>
          </a:xfrm>
          <a:prstGeom prst="rect">
            <a:avLst/>
          </a:prstGeom>
        </p:spPr>
        <p:txBody>
          <a:bodyPr wrap="square">
            <a:spAutoFit/>
          </a:bodyPr>
          <a:lstStyle/>
          <a:p>
            <a:r>
              <a:rPr lang="en-US" sz="5400" b="1" dirty="0"/>
              <a:t> </a:t>
            </a:r>
            <a:r>
              <a:rPr lang="en-US" dirty="0"/>
              <a:t> </a:t>
            </a:r>
          </a:p>
        </p:txBody>
      </p:sp>
      <p:sp>
        <p:nvSpPr>
          <p:cNvPr id="4" name="TextBox 3"/>
          <p:cNvSpPr txBox="1"/>
          <p:nvPr/>
        </p:nvSpPr>
        <p:spPr>
          <a:xfrm>
            <a:off x="61740" y="4747712"/>
            <a:ext cx="8916887" cy="369332"/>
          </a:xfrm>
          <a:prstGeom prst="rect">
            <a:avLst/>
          </a:prstGeom>
          <a:solidFill>
            <a:schemeClr val="bg1"/>
          </a:solidFill>
        </p:spPr>
        <p:txBody>
          <a:bodyPr wrap="square" rtlCol="0">
            <a:spAutoFit/>
          </a:bodyPr>
          <a:lstStyle/>
          <a:p>
            <a:endParaRPr lang="en-US" dirty="0"/>
          </a:p>
        </p:txBody>
      </p:sp>
      <p:sp>
        <p:nvSpPr>
          <p:cNvPr id="3" name="Rectangle 2"/>
          <p:cNvSpPr/>
          <p:nvPr/>
        </p:nvSpPr>
        <p:spPr>
          <a:xfrm>
            <a:off x="476273" y="337689"/>
            <a:ext cx="8343597" cy="4401205"/>
          </a:xfrm>
          <a:prstGeom prst="rect">
            <a:avLst/>
          </a:prstGeom>
        </p:spPr>
        <p:txBody>
          <a:bodyPr wrap="square">
            <a:spAutoFit/>
          </a:bodyPr>
          <a:lstStyle/>
          <a:p>
            <a:r>
              <a:rPr lang="en-US" sz="4000" b="1" dirty="0">
                <a:latin typeface="Bangla MN"/>
                <a:cs typeface="Bangla MN"/>
              </a:rPr>
              <a:t>Luke 22:17-18 </a:t>
            </a:r>
            <a:r>
              <a:rPr lang="en-US" sz="4000" dirty="0">
                <a:latin typeface="Bangla MN"/>
                <a:cs typeface="Bangla MN"/>
              </a:rPr>
              <a:t>After taking the cup, he gave thanks and said, “Take this and divide it among you. </a:t>
            </a:r>
            <a:r>
              <a:rPr lang="en-US" sz="4000" baseline="30000" dirty="0">
                <a:latin typeface="Bangla MN"/>
                <a:cs typeface="Bangla MN"/>
              </a:rPr>
              <a:t>18 </a:t>
            </a:r>
            <a:r>
              <a:rPr lang="en-US" sz="4000" dirty="0">
                <a:latin typeface="Bangla MN"/>
                <a:cs typeface="Bangla MN"/>
              </a:rPr>
              <a:t>For I tell you I will not drink again from the fruit of the vine until the kingdom of God comes</a:t>
            </a:r>
            <a:r>
              <a:rPr lang="en-US" sz="4000" dirty="0">
                <a:latin typeface="Bangla MN"/>
                <a:cs typeface="Bangla MN"/>
              </a:rPr>
              <a:t> </a:t>
            </a:r>
          </a:p>
        </p:txBody>
      </p:sp>
    </p:spTree>
    <p:extLst>
      <p:ext uri="{BB962C8B-B14F-4D97-AF65-F5344CB8AC3E}">
        <p14:creationId xmlns:p14="http://schemas.microsoft.com/office/powerpoint/2010/main" val="139458522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3913" y="299194"/>
            <a:ext cx="8264218" cy="4401205"/>
          </a:xfrm>
          <a:prstGeom prst="rect">
            <a:avLst/>
          </a:prstGeom>
        </p:spPr>
        <p:txBody>
          <a:bodyPr wrap="square">
            <a:spAutoFit/>
          </a:bodyPr>
          <a:lstStyle/>
          <a:p>
            <a:r>
              <a:rPr lang="en-US" sz="2800" b="1" dirty="0"/>
              <a:t>1 Corinthians 11:23-26 For I received from the Lord what I also passed on to you: The Lord Jesus, on the night he was betrayed, took bread, </a:t>
            </a:r>
            <a:r>
              <a:rPr lang="en-US" sz="2800" b="1" baseline="30000" dirty="0"/>
              <a:t>24 </a:t>
            </a:r>
            <a:r>
              <a:rPr lang="en-US" sz="2800" b="1" dirty="0"/>
              <a:t>and when he had given thanks, he broke it and said, “This is my body, which is for you; do this in remembrance of me.” </a:t>
            </a:r>
            <a:r>
              <a:rPr lang="en-US" sz="2800" b="1" baseline="30000" dirty="0"/>
              <a:t>25 </a:t>
            </a:r>
            <a:r>
              <a:rPr lang="en-US" sz="2800" b="1" dirty="0"/>
              <a:t>In the same way, after supper he took the cup, saying, “This cup is the new covenant in my blood; do this, whenever you drink it, in remembrance of me.” </a:t>
            </a:r>
            <a:r>
              <a:rPr lang="en-US" sz="2800" b="1" baseline="30000" dirty="0"/>
              <a:t>26 </a:t>
            </a:r>
            <a:r>
              <a:rPr lang="en-US" sz="2800" b="1" dirty="0"/>
              <a:t>For whenever you eat this bread and drink this cup, you proclaim the Lord’s death until he comes.</a:t>
            </a:r>
          </a:p>
        </p:txBody>
      </p:sp>
    </p:spTree>
    <p:extLst>
      <p:ext uri="{BB962C8B-B14F-4D97-AF65-F5344CB8AC3E}">
        <p14:creationId xmlns:p14="http://schemas.microsoft.com/office/powerpoint/2010/main" val="26545288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10250</TotalTime>
  <Words>108</Words>
  <Application>Microsoft Macintosh PowerPoint</Application>
  <PresentationFormat>On-screen Show (16:9)</PresentationFormat>
  <Paragraphs>40</Paragraphs>
  <Slides>21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Black</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Olla</dc:creator>
  <cp:lastModifiedBy>Robert J. Olla</cp:lastModifiedBy>
  <cp:revision>505</cp:revision>
  <dcterms:created xsi:type="dcterms:W3CDTF">2016-08-27T22:55:59Z</dcterms:created>
  <dcterms:modified xsi:type="dcterms:W3CDTF">2018-08-10T02:15:16Z</dcterms:modified>
</cp:coreProperties>
</file>