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sldIdLst>
    <p:sldId id="289" r:id="rId2"/>
    <p:sldId id="279" r:id="rId3"/>
    <p:sldId id="354" r:id="rId4"/>
    <p:sldId id="335" r:id="rId5"/>
    <p:sldId id="369" r:id="rId6"/>
    <p:sldId id="355" r:id="rId7"/>
    <p:sldId id="345" r:id="rId8"/>
    <p:sldId id="305" r:id="rId9"/>
    <p:sldId id="356" r:id="rId10"/>
    <p:sldId id="357" r:id="rId11"/>
    <p:sldId id="358" r:id="rId12"/>
    <p:sldId id="341" r:id="rId13"/>
    <p:sldId id="370" r:id="rId14"/>
    <p:sldId id="371" r:id="rId15"/>
    <p:sldId id="372" r:id="rId16"/>
    <p:sldId id="373" r:id="rId17"/>
    <p:sldId id="374" r:id="rId18"/>
    <p:sldId id="377" r:id="rId19"/>
    <p:sldId id="261" r:id="rId2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11FF"/>
    <a:srgbClr val="21C1FF"/>
    <a:srgbClr val="044C97"/>
    <a:srgbClr val="FF024F"/>
    <a:srgbClr val="3C0113"/>
    <a:srgbClr val="F30A4F"/>
    <a:srgbClr val="970731"/>
    <a:srgbClr val="FFD34C"/>
    <a:srgbClr val="FFDA46"/>
    <a:srgbClr val="FFEC3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40" d="100"/>
          <a:sy n="140" d="100"/>
        </p:scale>
        <p:origin x="-96" y="-135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B6699-FDD2-4944-B0EF-D6543AD99DD7}" type="datetimeFigureOut">
              <a:rPr lang="en-US" smtClean="0"/>
              <a:t>8/18/18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6FF4-8795-B641-BBA6-070086CE5779}" type="slidenum">
              <a:rPr lang="en-US" smtClean="0"/>
              <a:t>‹#›</a:t>
            </a:fld>
            <a:endParaRPr lang="en-US" dirty="0"/>
          </a:p>
        </p:txBody>
      </p:sp>
    </p:spTree>
    <p:extLst>
      <p:ext uri="{BB962C8B-B14F-4D97-AF65-F5344CB8AC3E}">
        <p14:creationId xmlns:p14="http://schemas.microsoft.com/office/powerpoint/2010/main" val="46434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8/18/18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8/18/18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8/18/18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8/18/18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EEB39-6905-2A4C-A514-F32CAB29EF98}" type="datetimeFigureOut">
              <a:rPr lang="en-US" smtClean="0"/>
              <a:t>8/18/18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EEB39-6905-2A4C-A514-F32CAB29EF98}" type="datetimeFigureOut">
              <a:rPr lang="en-US" smtClean="0"/>
              <a:t>8/18/18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EEB39-6905-2A4C-A514-F32CAB29EF98}" type="datetimeFigureOut">
              <a:rPr lang="en-US" smtClean="0"/>
              <a:t>8/18/18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EEB39-6905-2A4C-A514-F32CAB29EF98}" type="datetimeFigureOut">
              <a:rPr lang="en-US" smtClean="0"/>
              <a:t>8/18/18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EB39-6905-2A4C-A514-F32CAB29EF98}" type="datetimeFigureOut">
              <a:rPr lang="en-US" smtClean="0"/>
              <a:t>8/18/18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8/18/18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8/18/18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EB39-6905-2A4C-A514-F32CAB29EF98}" type="datetimeFigureOut">
              <a:rPr lang="en-US" smtClean="0"/>
              <a:t>8/18/18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5689CC-2951-A242-B0E2-3BABB9B5A26F}"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package" Target="../embeddings/Microsoft_Word_Document2.docx"/><Relationship Id="rId5"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240965095"/>
              </p:ext>
            </p:extLst>
          </p:nvPr>
        </p:nvGraphicFramePr>
        <p:xfrm>
          <a:off x="65298" y="0"/>
          <a:ext cx="9078702" cy="5143500"/>
        </p:xfrm>
        <a:graphic>
          <a:graphicData uri="http://schemas.openxmlformats.org/presentationml/2006/ole">
            <mc:AlternateContent xmlns:mc="http://schemas.openxmlformats.org/markup-compatibility/2006">
              <mc:Choice xmlns:v="urn:schemas-microsoft-com:vml" Requires="v">
                <p:oleObj spid="_x0000_s1212" name="Document" r:id="rId3" imgW="5486400" imgH="3238500" progId="Word.Document.12">
                  <p:embed/>
                </p:oleObj>
              </mc:Choice>
              <mc:Fallback>
                <p:oleObj name="Document" r:id="rId3" imgW="5486400" imgH="3238500" progId="Word.Document.12">
                  <p:embed/>
                  <p:pic>
                    <p:nvPicPr>
                      <p:cNvPr id="0" name=""/>
                      <p:cNvPicPr/>
                      <p:nvPr/>
                    </p:nvPicPr>
                    <p:blipFill>
                      <a:blip r:embed="rId4"/>
                      <a:stretch>
                        <a:fillRect/>
                      </a:stretch>
                    </p:blipFill>
                    <p:spPr>
                      <a:xfrm>
                        <a:off x="65298"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988849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0286" y="272143"/>
            <a:ext cx="8536214" cy="4154983"/>
          </a:xfrm>
          <a:prstGeom prst="rect">
            <a:avLst/>
          </a:prstGeom>
        </p:spPr>
        <p:txBody>
          <a:bodyPr wrap="square">
            <a:spAutoFit/>
          </a:bodyPr>
          <a:lstStyle/>
          <a:p>
            <a:r>
              <a:rPr lang="en-US" sz="2400" b="1" dirty="0">
                <a:latin typeface="Arial Rounded MT Bold"/>
                <a:cs typeface="Arial Rounded MT Bold"/>
              </a:rPr>
              <a:t>Hosea 7:8-11 </a:t>
            </a:r>
            <a:r>
              <a:rPr lang="en-US" sz="2400" dirty="0">
                <a:latin typeface="Arial Rounded MT Bold"/>
                <a:cs typeface="Arial Rounded MT Bold"/>
              </a:rPr>
              <a:t>“The people of Israel mingle with godless foreigners, making themselves as worthless as a half-baked cake!</a:t>
            </a:r>
            <a:br>
              <a:rPr lang="en-US" sz="2400" dirty="0">
                <a:latin typeface="Arial Rounded MT Bold"/>
                <a:cs typeface="Arial Rounded MT Bold"/>
              </a:rPr>
            </a:br>
            <a:r>
              <a:rPr lang="en-US" sz="2400" baseline="30000" dirty="0">
                <a:latin typeface="Arial Rounded MT Bold"/>
                <a:cs typeface="Arial Rounded MT Bold"/>
              </a:rPr>
              <a:t>9 </a:t>
            </a:r>
            <a:r>
              <a:rPr lang="en-US" sz="2400" dirty="0">
                <a:latin typeface="Arial Rounded MT Bold"/>
                <a:cs typeface="Arial Rounded MT Bold"/>
              </a:rPr>
              <a:t>Worshiping foreign gods has sapped their strength, but they don’t even know </a:t>
            </a:r>
            <a:r>
              <a:rPr lang="en-US" sz="2400" dirty="0" err="1" smtClean="0">
                <a:latin typeface="Arial Rounded MT Bold"/>
                <a:cs typeface="Arial Rounded MT Bold"/>
              </a:rPr>
              <a:t>it.Their</a:t>
            </a:r>
            <a:r>
              <a:rPr lang="en-US" sz="2400" dirty="0" smtClean="0">
                <a:latin typeface="Arial Rounded MT Bold"/>
                <a:cs typeface="Arial Rounded MT Bold"/>
              </a:rPr>
              <a:t> </a:t>
            </a:r>
            <a:r>
              <a:rPr lang="en-US" sz="2400" dirty="0">
                <a:latin typeface="Arial Rounded MT Bold"/>
                <a:cs typeface="Arial Rounded MT Bold"/>
              </a:rPr>
              <a:t>hair is gray, but they don’t realize they’re old and weak.</a:t>
            </a:r>
            <a:r>
              <a:rPr lang="en-US" sz="2400" baseline="30000" dirty="0">
                <a:latin typeface="Arial Rounded MT Bold"/>
                <a:cs typeface="Arial Rounded MT Bold"/>
              </a:rPr>
              <a:t>10 </a:t>
            </a:r>
            <a:r>
              <a:rPr lang="en-US" sz="2400" dirty="0">
                <a:latin typeface="Arial Rounded MT Bold"/>
                <a:cs typeface="Arial Rounded MT Bold"/>
              </a:rPr>
              <a:t>Their arrogance testifies against them, yet they don’t return to the Lord their God or even try to find him.</a:t>
            </a:r>
            <a:endParaRPr lang="en-US" sz="2400" b="1" dirty="0">
              <a:latin typeface="Arial Rounded MT Bold"/>
              <a:cs typeface="Arial Rounded MT Bold"/>
            </a:endParaRPr>
          </a:p>
          <a:p>
            <a:r>
              <a:rPr lang="en-US" sz="2400" baseline="30000" dirty="0">
                <a:latin typeface="Arial Rounded MT Bold"/>
                <a:cs typeface="Arial Rounded MT Bold"/>
              </a:rPr>
              <a:t>11 </a:t>
            </a:r>
            <a:r>
              <a:rPr lang="en-US" sz="2400" dirty="0">
                <a:latin typeface="Arial Rounded MT Bold"/>
                <a:cs typeface="Arial Rounded MT Bold"/>
              </a:rPr>
              <a:t>“The people of Israel have become like silly, witless doves, first calling to Egypt, then flying to Assyria for help.</a:t>
            </a:r>
            <a:endParaRPr lang="en-US" sz="2400" b="1" dirty="0">
              <a:latin typeface="Arial Rounded MT Bold"/>
              <a:cs typeface="Arial Rounded MT Bold"/>
            </a:endParaRPr>
          </a:p>
        </p:txBody>
      </p:sp>
    </p:spTree>
    <p:extLst>
      <p:ext uri="{BB962C8B-B14F-4D97-AF65-F5344CB8AC3E}">
        <p14:creationId xmlns:p14="http://schemas.microsoft.com/office/powerpoint/2010/main" val="161461420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2358" y="145143"/>
            <a:ext cx="8781142" cy="4844144"/>
          </a:xfrm>
          <a:prstGeom prst="rect">
            <a:avLst/>
          </a:prstGeom>
        </p:spPr>
      </p:pic>
    </p:spTree>
    <p:extLst>
      <p:ext uri="{BB962C8B-B14F-4D97-AF65-F5344CB8AC3E}">
        <p14:creationId xmlns:p14="http://schemas.microsoft.com/office/powerpoint/2010/main" val="126368265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9357" y="526143"/>
            <a:ext cx="8599714" cy="3867725"/>
          </a:xfrm>
          <a:prstGeom prst="rect">
            <a:avLst/>
          </a:prstGeom>
        </p:spPr>
        <p:txBody>
          <a:bodyPr wrap="square">
            <a:spAutoFit/>
          </a:bodyPr>
          <a:lstStyle/>
          <a:p>
            <a:r>
              <a:rPr lang="en-US" sz="3200" i="1" dirty="0">
                <a:solidFill>
                  <a:srgbClr val="FF0000"/>
                </a:solidFill>
                <a:latin typeface="Big Caslon"/>
                <a:cs typeface="Big Caslon"/>
              </a:rPr>
              <a:t>The Open Heart</a:t>
            </a:r>
            <a:r>
              <a:rPr lang="en-US" sz="3200" dirty="0">
                <a:solidFill>
                  <a:srgbClr val="FF0000"/>
                </a:solidFill>
                <a:latin typeface="Big Caslon"/>
                <a:cs typeface="Big Caslon"/>
              </a:rPr>
              <a:t>  </a:t>
            </a:r>
            <a:r>
              <a:rPr lang="en-US" sz="3200" dirty="0">
                <a:latin typeface="Big Caslon"/>
                <a:cs typeface="Big Caslon"/>
              </a:rPr>
              <a:t>- </a:t>
            </a:r>
            <a:r>
              <a:rPr lang="en-US" sz="3200" b="1" dirty="0">
                <a:latin typeface="Big Caslon"/>
                <a:cs typeface="Big Caslon"/>
              </a:rPr>
              <a:t>Matthew 13:</a:t>
            </a:r>
            <a:r>
              <a:rPr lang="en-US" sz="3200" b="1" dirty="0" smtClean="0">
                <a:latin typeface="Big Caslon"/>
                <a:cs typeface="Big Caslon"/>
              </a:rPr>
              <a:t>8, 23</a:t>
            </a:r>
            <a:r>
              <a:rPr lang="en-US" sz="3200" b="1" dirty="0">
                <a:latin typeface="Big Caslon"/>
                <a:cs typeface="Big Caslon"/>
              </a:rPr>
              <a:t> </a:t>
            </a:r>
            <a:r>
              <a:rPr lang="en-US" sz="3200" dirty="0">
                <a:latin typeface="Big Caslon"/>
                <a:cs typeface="Big Caslon"/>
              </a:rPr>
              <a:t>Still other seed fell on good soil, where it produced a crop—a hundred, sixty or thirty times what was sown……</a:t>
            </a:r>
            <a:r>
              <a:rPr lang="en-US" sz="3200" b="1" baseline="30000" dirty="0">
                <a:latin typeface="Big Caslon"/>
                <a:cs typeface="Big Caslon"/>
              </a:rPr>
              <a:t> </a:t>
            </a:r>
            <a:endParaRPr lang="en-US" sz="3200" b="1" baseline="30000" dirty="0" smtClean="0">
              <a:latin typeface="Big Caslon"/>
              <a:cs typeface="Big Caslon"/>
            </a:endParaRPr>
          </a:p>
          <a:p>
            <a:endParaRPr lang="en-US" sz="3200" b="1" baseline="30000" dirty="0" smtClean="0">
              <a:latin typeface="Big Caslon"/>
              <a:cs typeface="Big Caslon"/>
            </a:endParaRPr>
          </a:p>
          <a:p>
            <a:r>
              <a:rPr lang="en-US" sz="3200" b="1" baseline="30000" dirty="0" smtClean="0">
                <a:latin typeface="Big Caslon"/>
                <a:cs typeface="Big Caslon"/>
              </a:rPr>
              <a:t>23</a:t>
            </a:r>
            <a:r>
              <a:rPr lang="en-US" sz="3200" b="1" baseline="30000" dirty="0">
                <a:latin typeface="Big Caslon"/>
                <a:cs typeface="Big Caslon"/>
              </a:rPr>
              <a:t> </a:t>
            </a:r>
            <a:r>
              <a:rPr lang="en-US" sz="3200" dirty="0">
                <a:latin typeface="Big Caslon"/>
                <a:cs typeface="Big Caslon"/>
              </a:rPr>
              <a:t>But the seed falling on good soil refers to someone who hears the word and understands it. This is the one who produces a crop, yielding a hundred, sixty or thirty times what was sown.”</a:t>
            </a:r>
          </a:p>
        </p:txBody>
      </p:sp>
    </p:spTree>
    <p:extLst>
      <p:ext uri="{BB962C8B-B14F-4D97-AF65-F5344CB8AC3E}">
        <p14:creationId xmlns:p14="http://schemas.microsoft.com/office/powerpoint/2010/main" val="293504825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4499" y="299357"/>
            <a:ext cx="8300357" cy="4401205"/>
          </a:xfrm>
          <a:prstGeom prst="rect">
            <a:avLst/>
          </a:prstGeom>
        </p:spPr>
        <p:txBody>
          <a:bodyPr wrap="square">
            <a:spAutoFit/>
          </a:bodyPr>
          <a:lstStyle/>
          <a:p>
            <a:r>
              <a:rPr lang="en-US" sz="2800" b="1" dirty="0">
                <a:latin typeface="Arial Rounded MT Bold"/>
                <a:cs typeface="Arial Rounded MT Bold"/>
              </a:rPr>
              <a:t>Isaiah 55:10-11</a:t>
            </a:r>
            <a:r>
              <a:rPr lang="en-US" sz="2800" b="1" baseline="30000" dirty="0">
                <a:latin typeface="Arial Rounded MT Bold"/>
                <a:cs typeface="Arial Rounded MT Bold"/>
              </a:rPr>
              <a:t> </a:t>
            </a:r>
            <a:endParaRPr lang="en-US" sz="2800" b="1" baseline="30000" dirty="0" smtClean="0">
              <a:latin typeface="Arial Rounded MT Bold"/>
              <a:cs typeface="Arial Rounded MT Bold"/>
            </a:endParaRPr>
          </a:p>
          <a:p>
            <a:r>
              <a:rPr lang="en-US" sz="2800" dirty="0" smtClean="0">
                <a:latin typeface="Arial Rounded MT Bold"/>
                <a:cs typeface="Arial Rounded MT Bold"/>
              </a:rPr>
              <a:t>“</a:t>
            </a:r>
            <a:r>
              <a:rPr lang="en-US" sz="2800" dirty="0">
                <a:latin typeface="Arial Rounded MT Bold"/>
                <a:cs typeface="Arial Rounded MT Bold"/>
              </a:rPr>
              <a:t>For as the rain and the snow come down from heaven and do not return there but water the earth, making it bring forth and sprout, giving seed to the sower and bread to the eater,</a:t>
            </a:r>
            <a:r>
              <a:rPr lang="en-US" sz="2800" baseline="30000" dirty="0">
                <a:latin typeface="Arial Rounded MT Bold"/>
                <a:cs typeface="Arial Rounded MT Bold"/>
              </a:rPr>
              <a:t>11 </a:t>
            </a:r>
            <a:r>
              <a:rPr lang="en-US" sz="2800" dirty="0">
                <a:latin typeface="Arial Rounded MT Bold"/>
                <a:cs typeface="Arial Rounded MT Bold"/>
              </a:rPr>
              <a:t>so shall my word be that goes out from my mouth; it shall not return to me empty, but it shall accomplish that which I purpose, and shall succeed in the thing for which I sent it.</a:t>
            </a:r>
            <a:endParaRPr lang="en-US" sz="2800" b="1" dirty="0">
              <a:latin typeface="Arial Rounded MT Bold"/>
              <a:cs typeface="Arial Rounded MT Bold"/>
            </a:endParaRPr>
          </a:p>
          <a:p>
            <a:r>
              <a:rPr lang="en-US" sz="2800" dirty="0">
                <a:latin typeface="Arial Rounded MT Bold"/>
                <a:cs typeface="Arial Rounded MT Bold"/>
              </a:rPr>
              <a:t> </a:t>
            </a:r>
          </a:p>
        </p:txBody>
      </p:sp>
    </p:spTree>
    <p:extLst>
      <p:ext uri="{BB962C8B-B14F-4D97-AF65-F5344CB8AC3E}">
        <p14:creationId xmlns:p14="http://schemas.microsoft.com/office/powerpoint/2010/main" val="346658288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6571" y="390071"/>
            <a:ext cx="8481786" cy="3785652"/>
          </a:xfrm>
          <a:prstGeom prst="rect">
            <a:avLst/>
          </a:prstGeom>
        </p:spPr>
        <p:txBody>
          <a:bodyPr wrap="square">
            <a:spAutoFit/>
          </a:bodyPr>
          <a:lstStyle/>
          <a:p>
            <a:pPr algn="ctr"/>
            <a:r>
              <a:rPr lang="en-US" sz="4800" b="1" dirty="0">
                <a:latin typeface="Arial Rounded MT Bold"/>
                <a:cs typeface="Arial Rounded MT Bold"/>
              </a:rPr>
              <a:t>Proverbs 4:5 </a:t>
            </a:r>
            <a:endParaRPr lang="en-US" sz="4800" b="1" dirty="0" smtClean="0">
              <a:latin typeface="Arial Rounded MT Bold"/>
              <a:cs typeface="Arial Rounded MT Bold"/>
            </a:endParaRPr>
          </a:p>
          <a:p>
            <a:pPr algn="ctr"/>
            <a:r>
              <a:rPr lang="en-US" sz="4800" dirty="0" smtClean="0">
                <a:latin typeface="Arial Rounded MT Bold"/>
                <a:cs typeface="Arial Rounded MT Bold"/>
              </a:rPr>
              <a:t>Get </a:t>
            </a:r>
            <a:r>
              <a:rPr lang="en-US" sz="4800" dirty="0">
                <a:latin typeface="Arial Rounded MT Bold"/>
                <a:cs typeface="Arial Rounded MT Bold"/>
              </a:rPr>
              <a:t>wisdom, </a:t>
            </a:r>
            <a:r>
              <a:rPr lang="en-US" sz="4800" dirty="0" smtClean="0">
                <a:latin typeface="Arial Rounded MT Bold"/>
                <a:cs typeface="Arial Rounded MT Bold"/>
              </a:rPr>
              <a:t>get understanding</a:t>
            </a:r>
            <a:r>
              <a:rPr lang="en-US" sz="4800" dirty="0">
                <a:latin typeface="Arial Rounded MT Bold"/>
                <a:cs typeface="Arial Rounded MT Bold"/>
              </a:rPr>
              <a:t>; do not forget my words or turn away from them</a:t>
            </a:r>
            <a:r>
              <a:rPr lang="en-US" sz="4800" b="1" dirty="0">
                <a:latin typeface="Arial Rounded MT Bold"/>
                <a:cs typeface="Arial Rounded MT Bold"/>
              </a:rPr>
              <a:t>.</a:t>
            </a:r>
          </a:p>
        </p:txBody>
      </p:sp>
    </p:spTree>
    <p:extLst>
      <p:ext uri="{BB962C8B-B14F-4D97-AF65-F5344CB8AC3E}">
        <p14:creationId xmlns:p14="http://schemas.microsoft.com/office/powerpoint/2010/main" val="3729386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4121721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7715" y="226786"/>
            <a:ext cx="8699500" cy="4653643"/>
          </a:xfrm>
          <a:prstGeom prst="rect">
            <a:avLst/>
          </a:prstGeom>
        </p:spPr>
      </p:pic>
    </p:spTree>
    <p:extLst>
      <p:ext uri="{BB962C8B-B14F-4D97-AF65-F5344CB8AC3E}">
        <p14:creationId xmlns:p14="http://schemas.microsoft.com/office/powerpoint/2010/main" val="2133856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9143" y="281215"/>
            <a:ext cx="8372928" cy="4678204"/>
          </a:xfrm>
          <a:prstGeom prst="rect">
            <a:avLst/>
          </a:prstGeom>
        </p:spPr>
        <p:txBody>
          <a:bodyPr wrap="square">
            <a:spAutoFit/>
          </a:bodyPr>
          <a:lstStyle/>
          <a:p>
            <a:r>
              <a:rPr lang="en-US" sz="4000" b="1" dirty="0">
                <a:latin typeface="Big Caslon"/>
                <a:cs typeface="Big Caslon"/>
              </a:rPr>
              <a:t>James 1:22 </a:t>
            </a:r>
            <a:r>
              <a:rPr lang="en-US" sz="4000" b="1" baseline="30000" dirty="0">
                <a:latin typeface="Big Caslon"/>
                <a:cs typeface="Big Caslon"/>
              </a:rPr>
              <a:t> </a:t>
            </a:r>
            <a:r>
              <a:rPr lang="en-US" sz="4000" dirty="0">
                <a:latin typeface="Big Caslon"/>
                <a:cs typeface="Big Caslon"/>
              </a:rPr>
              <a:t>Do not merely listen to the word, and so deceive yourselves. Do what it says</a:t>
            </a:r>
            <a:endParaRPr lang="en-US" sz="4000" b="1" dirty="0">
              <a:latin typeface="Big Caslon"/>
              <a:cs typeface="Big Caslon"/>
            </a:endParaRPr>
          </a:p>
          <a:p>
            <a:r>
              <a:rPr lang="en-US" sz="4000" dirty="0">
                <a:latin typeface="Big Caslon"/>
                <a:cs typeface="Big Caslon"/>
              </a:rPr>
              <a:t> </a:t>
            </a:r>
            <a:endParaRPr lang="en-US" sz="4000" b="1" dirty="0">
              <a:latin typeface="Big Caslon"/>
              <a:cs typeface="Big Caslon"/>
            </a:endParaRPr>
          </a:p>
          <a:p>
            <a:r>
              <a:rPr lang="en-US" sz="4000" b="1" dirty="0">
                <a:latin typeface="Big Caslon"/>
                <a:cs typeface="Big Caslon"/>
              </a:rPr>
              <a:t>Luke 11:28 </a:t>
            </a:r>
            <a:r>
              <a:rPr lang="en-US" sz="4000" dirty="0">
                <a:latin typeface="Big Caslon"/>
                <a:cs typeface="Big Caslon"/>
              </a:rPr>
              <a:t>He replied, “Blessed rather are those who hear the word of God and obey it.”</a:t>
            </a:r>
            <a:endParaRPr lang="en-US" sz="4000" b="1" dirty="0">
              <a:latin typeface="Big Caslon"/>
              <a:cs typeface="Big Caslon"/>
            </a:endParaRPr>
          </a:p>
          <a:p>
            <a:r>
              <a:rPr lang="en-US" dirty="0"/>
              <a:t> </a:t>
            </a:r>
            <a:endParaRPr lang="en-US" b="1" dirty="0"/>
          </a:p>
        </p:txBody>
      </p:sp>
    </p:spTree>
    <p:extLst>
      <p:ext uri="{BB962C8B-B14F-4D97-AF65-F5344CB8AC3E}">
        <p14:creationId xmlns:p14="http://schemas.microsoft.com/office/powerpoint/2010/main" val="1335914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2357" y="0"/>
            <a:ext cx="8862786" cy="5143500"/>
          </a:xfrm>
          <a:prstGeom prst="rect">
            <a:avLst/>
          </a:prstGeom>
        </p:spPr>
      </p:pic>
    </p:spTree>
    <p:extLst>
      <p:ext uri="{BB962C8B-B14F-4D97-AF65-F5344CB8AC3E}">
        <p14:creationId xmlns:p14="http://schemas.microsoft.com/office/powerpoint/2010/main" val="1892484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7356246"/>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2229"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81817076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89000"/>
          </a:blip>
          <a:stretch>
            <a:fillRect/>
          </a:stretch>
        </p:blipFill>
        <p:spPr>
          <a:xfrm>
            <a:off x="0" y="0"/>
            <a:ext cx="9144000" cy="5211515"/>
          </a:xfrm>
          <a:prstGeom prst="rect">
            <a:avLst/>
          </a:prstGeom>
          <a:ln>
            <a:solidFill>
              <a:srgbClr val="4F81BD"/>
            </a:solidFill>
          </a:ln>
        </p:spPr>
      </p:pic>
      <p:sp>
        <p:nvSpPr>
          <p:cNvPr id="2" name="Rectangle 1"/>
          <p:cNvSpPr/>
          <p:nvPr/>
        </p:nvSpPr>
        <p:spPr>
          <a:xfrm>
            <a:off x="19040" y="0"/>
            <a:ext cx="9124960" cy="1107996"/>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6600" b="1" dirty="0">
                <a:ln/>
                <a:solidFill>
                  <a:srgbClr val="000000"/>
                </a:solidFill>
              </a:rPr>
              <a:t> </a:t>
            </a:r>
            <a:endParaRPr lang="en-US" sz="7200" b="1" dirty="0">
              <a:ln/>
              <a:solidFill>
                <a:schemeClr val="accent3"/>
              </a:solidFill>
            </a:endParaRPr>
          </a:p>
        </p:txBody>
      </p:sp>
      <p:sp>
        <p:nvSpPr>
          <p:cNvPr id="3" name="Rectangle 2"/>
          <p:cNvSpPr/>
          <p:nvPr/>
        </p:nvSpPr>
        <p:spPr>
          <a:xfrm>
            <a:off x="881987" y="360090"/>
            <a:ext cx="7258753" cy="3139321"/>
          </a:xfrm>
          <a:prstGeom prst="rect">
            <a:avLst/>
          </a:prstGeom>
        </p:spPr>
        <p:txBody>
          <a:bodyPr wrap="square">
            <a:spAutoFit/>
          </a:bodyPr>
          <a:lstStyle/>
          <a:p>
            <a:pPr algn="ctr"/>
            <a:r>
              <a:rPr lang="en-US" sz="6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halkduster"/>
                <a:cs typeface="Chalkduster"/>
              </a:rPr>
              <a:t>Responding </a:t>
            </a:r>
            <a:endParaRPr lang="en-US" sz="6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halkduster"/>
              <a:cs typeface="Chalkduster"/>
            </a:endParaRPr>
          </a:p>
          <a:p>
            <a:pPr algn="ctr"/>
            <a:r>
              <a:rPr lang="en-US" sz="6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halkduster"/>
                <a:cs typeface="Chalkduster"/>
              </a:rPr>
              <a:t>to </a:t>
            </a:r>
            <a:r>
              <a:rPr lang="en-US" sz="6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halkduster"/>
                <a:cs typeface="Chalkduster"/>
              </a:rPr>
              <a:t>the </a:t>
            </a:r>
            <a:endParaRPr lang="en-US" sz="6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halkduster"/>
              <a:cs typeface="Chalkduster"/>
            </a:endParaRPr>
          </a:p>
          <a:p>
            <a:pPr algn="ctr"/>
            <a:r>
              <a:rPr lang="en-US" sz="6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halkduster"/>
                <a:cs typeface="Chalkduster"/>
              </a:rPr>
              <a:t>Word </a:t>
            </a:r>
            <a:r>
              <a:rPr lang="en-US" sz="6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halkduster"/>
                <a:cs typeface="Chalkduster"/>
              </a:rPr>
              <a:t>of God</a:t>
            </a:r>
          </a:p>
        </p:txBody>
      </p:sp>
    </p:spTree>
    <p:extLst>
      <p:ext uri="{BB962C8B-B14F-4D97-AF65-F5344CB8AC3E}">
        <p14:creationId xmlns:p14="http://schemas.microsoft.com/office/powerpoint/2010/main" val="421728708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6571" y="321092"/>
            <a:ext cx="8427358" cy="4524315"/>
          </a:xfrm>
          <a:prstGeom prst="rect">
            <a:avLst/>
          </a:prstGeom>
        </p:spPr>
        <p:txBody>
          <a:bodyPr wrap="square">
            <a:spAutoFit/>
          </a:bodyPr>
          <a:lstStyle/>
          <a:p>
            <a:r>
              <a:rPr lang="en-US" sz="2400" b="1" dirty="0">
                <a:latin typeface="Arial Rounded MT Bold"/>
                <a:cs typeface="Arial Rounded MT Bold"/>
              </a:rPr>
              <a:t>Matthew 13:3-9 </a:t>
            </a:r>
            <a:r>
              <a:rPr lang="en-US" sz="2400" dirty="0">
                <a:latin typeface="Arial Rounded MT Bold"/>
                <a:cs typeface="Arial Rounded MT Bold"/>
              </a:rPr>
              <a:t>And he told them many things in parables, saying: “A sower went out to sow.</a:t>
            </a:r>
            <a:r>
              <a:rPr lang="en-US" sz="2400" b="1" baseline="30000" dirty="0">
                <a:latin typeface="Arial Rounded MT Bold"/>
                <a:cs typeface="Arial Rounded MT Bold"/>
              </a:rPr>
              <a:t>4 </a:t>
            </a:r>
            <a:r>
              <a:rPr lang="en-US" sz="2400" dirty="0">
                <a:latin typeface="Arial Rounded MT Bold"/>
                <a:cs typeface="Arial Rounded MT Bold"/>
              </a:rPr>
              <a:t>And as he sowed, some seeds fell along the path, and the birds came and devoured them. </a:t>
            </a:r>
            <a:r>
              <a:rPr lang="en-US" sz="2400" b="1" baseline="30000" dirty="0">
                <a:latin typeface="Arial Rounded MT Bold"/>
                <a:cs typeface="Arial Rounded MT Bold"/>
              </a:rPr>
              <a:t>5 </a:t>
            </a:r>
            <a:r>
              <a:rPr lang="en-US" sz="2400" dirty="0">
                <a:latin typeface="Arial Rounded MT Bold"/>
                <a:cs typeface="Arial Rounded MT Bold"/>
              </a:rPr>
              <a:t>Other seeds fell on rocky ground, where they did not have much soil, and immediately they sprang up, since they had no depth of soil, </a:t>
            </a:r>
            <a:r>
              <a:rPr lang="en-US" sz="2400" b="1" baseline="30000" dirty="0">
                <a:latin typeface="Arial Rounded MT Bold"/>
                <a:cs typeface="Arial Rounded MT Bold"/>
              </a:rPr>
              <a:t>6 </a:t>
            </a:r>
            <a:r>
              <a:rPr lang="en-US" sz="2400" dirty="0">
                <a:latin typeface="Arial Rounded MT Bold"/>
                <a:cs typeface="Arial Rounded MT Bold"/>
              </a:rPr>
              <a:t>but when the sun rose they were scorched. And since they had no root, they withered away.</a:t>
            </a:r>
            <a:r>
              <a:rPr lang="en-US" sz="2400" b="1" baseline="30000" dirty="0">
                <a:latin typeface="Arial Rounded MT Bold"/>
                <a:cs typeface="Arial Rounded MT Bold"/>
              </a:rPr>
              <a:t>7 </a:t>
            </a:r>
            <a:r>
              <a:rPr lang="en-US" sz="2400" dirty="0">
                <a:latin typeface="Arial Rounded MT Bold"/>
                <a:cs typeface="Arial Rounded MT Bold"/>
              </a:rPr>
              <a:t>Other seeds fell among thorns, and the thorns grew up and choked them. </a:t>
            </a:r>
            <a:r>
              <a:rPr lang="en-US" sz="2400" b="1" baseline="30000" dirty="0">
                <a:latin typeface="Arial Rounded MT Bold"/>
                <a:cs typeface="Arial Rounded MT Bold"/>
              </a:rPr>
              <a:t>8 </a:t>
            </a:r>
            <a:r>
              <a:rPr lang="en-US" sz="2400" dirty="0">
                <a:latin typeface="Arial Rounded MT Bold"/>
                <a:cs typeface="Arial Rounded MT Bold"/>
              </a:rPr>
              <a:t>Other seeds fell on good soil and produced grain, some a hundredfold, some sixty, some thirty. </a:t>
            </a:r>
            <a:r>
              <a:rPr lang="en-US" sz="2400" b="1" baseline="30000" dirty="0">
                <a:latin typeface="Arial Rounded MT Bold"/>
                <a:cs typeface="Arial Rounded MT Bold"/>
              </a:rPr>
              <a:t>9 </a:t>
            </a:r>
            <a:r>
              <a:rPr lang="en-US" sz="2400" dirty="0">
                <a:latin typeface="Arial Rounded MT Bold"/>
                <a:cs typeface="Arial Rounded MT Bold"/>
              </a:rPr>
              <a:t>He who has ears, let him hear.”</a:t>
            </a:r>
          </a:p>
        </p:txBody>
      </p:sp>
    </p:spTree>
    <p:extLst>
      <p:ext uri="{BB962C8B-B14F-4D97-AF65-F5344CB8AC3E}">
        <p14:creationId xmlns:p14="http://schemas.microsoft.com/office/powerpoint/2010/main" val="232995219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45143" y="136071"/>
            <a:ext cx="8835571" cy="4844144"/>
          </a:xfrm>
          <a:prstGeom prst="rect">
            <a:avLst/>
          </a:prstGeom>
        </p:spPr>
      </p:pic>
    </p:spTree>
    <p:extLst>
      <p:ext uri="{BB962C8B-B14F-4D97-AF65-F5344CB8AC3E}">
        <p14:creationId xmlns:p14="http://schemas.microsoft.com/office/powerpoint/2010/main" val="186114417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1929" y="362857"/>
            <a:ext cx="8409214" cy="3970318"/>
          </a:xfrm>
          <a:prstGeom prst="rect">
            <a:avLst/>
          </a:prstGeom>
        </p:spPr>
        <p:txBody>
          <a:bodyPr wrap="square">
            <a:spAutoFit/>
          </a:bodyPr>
          <a:lstStyle/>
          <a:p>
            <a:r>
              <a:rPr lang="en-US" sz="2800" i="1" dirty="0">
                <a:solidFill>
                  <a:srgbClr val="FF0000"/>
                </a:solidFill>
                <a:latin typeface="Big Caslon"/>
                <a:cs typeface="Big Caslon"/>
              </a:rPr>
              <a:t>The Hard Heart  </a:t>
            </a:r>
            <a:r>
              <a:rPr lang="en-US" sz="2800" i="1" dirty="0">
                <a:latin typeface="Big Caslon"/>
                <a:cs typeface="Big Caslon"/>
              </a:rPr>
              <a:t>- </a:t>
            </a:r>
            <a:r>
              <a:rPr lang="en-US" sz="2800" b="1" dirty="0">
                <a:latin typeface="Big Caslon"/>
                <a:cs typeface="Big Caslon"/>
              </a:rPr>
              <a:t>Matthew 13:3-4, 18-19</a:t>
            </a:r>
            <a:r>
              <a:rPr lang="en-US" sz="2800" dirty="0">
                <a:latin typeface="Big Caslon"/>
                <a:cs typeface="Big Caslon"/>
              </a:rPr>
              <a:t> </a:t>
            </a:r>
            <a:endParaRPr lang="en-US" sz="2800" dirty="0" smtClean="0">
              <a:latin typeface="Big Caslon"/>
              <a:cs typeface="Big Caslon"/>
            </a:endParaRPr>
          </a:p>
          <a:p>
            <a:r>
              <a:rPr lang="en-US" sz="2800" dirty="0" smtClean="0">
                <a:latin typeface="Big Caslon"/>
                <a:cs typeface="Big Caslon"/>
              </a:rPr>
              <a:t>And</a:t>
            </a:r>
            <a:r>
              <a:rPr lang="en-US" sz="2800" dirty="0">
                <a:latin typeface="Big Caslon"/>
                <a:cs typeface="Big Caslon"/>
              </a:rPr>
              <a:t> he told them many things in parables, saying: “A sower went out to sow.</a:t>
            </a:r>
            <a:r>
              <a:rPr lang="en-US" sz="2800" baseline="30000" dirty="0">
                <a:latin typeface="Big Caslon"/>
                <a:cs typeface="Big Caslon"/>
              </a:rPr>
              <a:t>4 </a:t>
            </a:r>
            <a:r>
              <a:rPr lang="en-US" sz="2800" dirty="0">
                <a:latin typeface="Big Caslon"/>
                <a:cs typeface="Big Caslon"/>
              </a:rPr>
              <a:t>And as he sowed, some seeds fell along the path, and the birds came and devoured them…….. </a:t>
            </a:r>
            <a:endParaRPr lang="en-US" sz="2800" dirty="0" smtClean="0">
              <a:latin typeface="Big Caslon"/>
              <a:cs typeface="Big Caslon"/>
            </a:endParaRPr>
          </a:p>
          <a:p>
            <a:r>
              <a:rPr lang="en-US" sz="2800" baseline="30000" dirty="0" smtClean="0">
                <a:latin typeface="Big Caslon"/>
                <a:cs typeface="Big Caslon"/>
              </a:rPr>
              <a:t>18</a:t>
            </a:r>
            <a:r>
              <a:rPr lang="en-US" sz="2800" dirty="0">
                <a:latin typeface="Big Caslon"/>
                <a:cs typeface="Big Caslon"/>
              </a:rPr>
              <a:t>“Hear then the parable of the sower: </a:t>
            </a:r>
            <a:r>
              <a:rPr lang="en-US" sz="2800" baseline="30000" dirty="0">
                <a:latin typeface="Big Caslon"/>
                <a:cs typeface="Big Caslon"/>
              </a:rPr>
              <a:t>19 </a:t>
            </a:r>
            <a:r>
              <a:rPr lang="en-US" sz="2800" dirty="0">
                <a:latin typeface="Big Caslon"/>
                <a:cs typeface="Big Caslon"/>
              </a:rPr>
              <a:t>When anyone hears the word of the kingdom and does not understand it, the evil one comes and snatches away what has been sown in his heart. This is what was sown along the path.</a:t>
            </a:r>
          </a:p>
        </p:txBody>
      </p:sp>
    </p:spTree>
    <p:extLst>
      <p:ext uri="{BB962C8B-B14F-4D97-AF65-F5344CB8AC3E}">
        <p14:creationId xmlns:p14="http://schemas.microsoft.com/office/powerpoint/2010/main" val="191982834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8213" y="417287"/>
            <a:ext cx="8363857" cy="3785652"/>
          </a:xfrm>
          <a:prstGeom prst="rect">
            <a:avLst/>
          </a:prstGeom>
        </p:spPr>
        <p:txBody>
          <a:bodyPr wrap="square">
            <a:spAutoFit/>
          </a:bodyPr>
          <a:lstStyle/>
          <a:p>
            <a:r>
              <a:rPr lang="en-US" sz="4000" b="1" dirty="0">
                <a:latin typeface="Arial Rounded MT Bold"/>
                <a:cs typeface="Arial Rounded MT Bold"/>
              </a:rPr>
              <a:t>Deuteronomy 32:</a:t>
            </a:r>
            <a:r>
              <a:rPr lang="en-US" sz="4000" b="1" dirty="0" smtClean="0">
                <a:latin typeface="Arial Rounded MT Bold"/>
                <a:cs typeface="Arial Rounded MT Bold"/>
              </a:rPr>
              <a:t>47</a:t>
            </a:r>
          </a:p>
          <a:p>
            <a:r>
              <a:rPr lang="en-US" sz="4000" dirty="0" smtClean="0">
                <a:latin typeface="Arial Rounded MT Bold"/>
                <a:cs typeface="Arial Rounded MT Bold"/>
              </a:rPr>
              <a:t>For </a:t>
            </a:r>
            <a:r>
              <a:rPr lang="en-US" sz="4000" dirty="0">
                <a:latin typeface="Arial Rounded MT Bold"/>
                <a:cs typeface="Arial Rounded MT Bold"/>
              </a:rPr>
              <a:t>it is no empty word for you, but your very life, and by this word you shall live long in the land that you are going over the Jordan to possess.”</a:t>
            </a:r>
          </a:p>
        </p:txBody>
      </p:sp>
    </p:spTree>
    <p:extLst>
      <p:ext uri="{BB962C8B-B14F-4D97-AF65-F5344CB8AC3E}">
        <p14:creationId xmlns:p14="http://schemas.microsoft.com/office/powerpoint/2010/main" val="243594683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3070" y="226787"/>
            <a:ext cx="8654143" cy="4688463"/>
          </a:xfrm>
          <a:prstGeom prst="rect">
            <a:avLst/>
          </a:prstGeom>
        </p:spPr>
        <p:txBody>
          <a:bodyPr wrap="square">
            <a:spAutoFit/>
          </a:bodyPr>
          <a:lstStyle/>
          <a:p>
            <a:r>
              <a:rPr lang="en-US" sz="2800" i="1" dirty="0">
                <a:solidFill>
                  <a:srgbClr val="FF0000"/>
                </a:solidFill>
                <a:latin typeface="Big Caslon"/>
                <a:cs typeface="Big Caslon"/>
              </a:rPr>
              <a:t>The Shallow Heart</a:t>
            </a:r>
            <a:r>
              <a:rPr lang="en-US" sz="2800" dirty="0">
                <a:solidFill>
                  <a:srgbClr val="FF0000"/>
                </a:solidFill>
                <a:latin typeface="Big Caslon"/>
                <a:cs typeface="Big Caslon"/>
              </a:rPr>
              <a:t> </a:t>
            </a:r>
            <a:r>
              <a:rPr lang="en-US" sz="2800" dirty="0">
                <a:latin typeface="Big Caslon"/>
                <a:cs typeface="Big Caslon"/>
              </a:rPr>
              <a:t>-  </a:t>
            </a:r>
            <a:r>
              <a:rPr lang="en-US" sz="2800" b="1" dirty="0">
                <a:latin typeface="Big Caslon"/>
                <a:cs typeface="Big Caslon"/>
              </a:rPr>
              <a:t>Matthew 13:5-6, 20-21</a:t>
            </a:r>
            <a:r>
              <a:rPr lang="en-US" sz="2800" dirty="0">
                <a:latin typeface="Big Caslon"/>
                <a:cs typeface="Big Caslon"/>
              </a:rPr>
              <a:t> </a:t>
            </a:r>
            <a:endParaRPr lang="en-US" sz="2800" dirty="0" smtClean="0">
              <a:latin typeface="Big Caslon"/>
              <a:cs typeface="Big Caslon"/>
            </a:endParaRPr>
          </a:p>
          <a:p>
            <a:r>
              <a:rPr lang="en-US" sz="2800" dirty="0" smtClean="0">
                <a:latin typeface="Big Caslon"/>
                <a:cs typeface="Big Caslon"/>
              </a:rPr>
              <a:t>Other </a:t>
            </a:r>
            <a:r>
              <a:rPr lang="en-US" sz="2800" dirty="0">
                <a:latin typeface="Big Caslon"/>
                <a:cs typeface="Big Caslon"/>
              </a:rPr>
              <a:t>seeds fell on rocky ground, where they did not have much soil, and immediately they sprang up, since they had no depth of soil, </a:t>
            </a:r>
            <a:r>
              <a:rPr lang="en-US" sz="2800" b="1" baseline="30000" dirty="0">
                <a:latin typeface="Big Caslon"/>
                <a:cs typeface="Big Caslon"/>
              </a:rPr>
              <a:t>6 </a:t>
            </a:r>
            <a:r>
              <a:rPr lang="en-US" sz="2800" dirty="0">
                <a:latin typeface="Big Caslon"/>
                <a:cs typeface="Big Caslon"/>
              </a:rPr>
              <a:t>but when the sun rose they were scorched. And since they had no root, they withered </a:t>
            </a:r>
            <a:r>
              <a:rPr lang="en-US" sz="2800" dirty="0" smtClean="0">
                <a:latin typeface="Big Caslon"/>
                <a:cs typeface="Big Caslon"/>
              </a:rPr>
              <a:t>away.</a:t>
            </a:r>
            <a:r>
              <a:rPr lang="en-US" sz="2800" b="1" baseline="30000" dirty="0" smtClean="0">
                <a:latin typeface="Big Caslon"/>
                <a:cs typeface="Big Caslon"/>
              </a:rPr>
              <a:t> </a:t>
            </a:r>
          </a:p>
          <a:p>
            <a:endParaRPr lang="en-US" sz="2800" b="1" baseline="30000" dirty="0" smtClean="0">
              <a:latin typeface="Big Caslon"/>
              <a:cs typeface="Big Caslon"/>
            </a:endParaRPr>
          </a:p>
          <a:p>
            <a:r>
              <a:rPr lang="en-US" sz="2800" b="1" baseline="30000" dirty="0" smtClean="0">
                <a:latin typeface="Big Caslon"/>
                <a:cs typeface="Big Caslon"/>
              </a:rPr>
              <a:t>20</a:t>
            </a:r>
            <a:r>
              <a:rPr lang="en-US" sz="2800" b="1" baseline="30000" dirty="0">
                <a:latin typeface="Big Caslon"/>
                <a:cs typeface="Big Caslon"/>
              </a:rPr>
              <a:t> </a:t>
            </a:r>
            <a:r>
              <a:rPr lang="en-US" sz="2800" dirty="0">
                <a:latin typeface="Big Caslon"/>
                <a:cs typeface="Big Caslon"/>
              </a:rPr>
              <a:t>As for what was sown on rocky ground, this is the one who hears the word and immediately receives it with joy, </a:t>
            </a:r>
            <a:r>
              <a:rPr lang="en-US" sz="2800" b="1" baseline="30000" dirty="0">
                <a:latin typeface="Big Caslon"/>
                <a:cs typeface="Big Caslon"/>
              </a:rPr>
              <a:t>21 </a:t>
            </a:r>
            <a:r>
              <a:rPr lang="en-US" sz="2800" dirty="0">
                <a:latin typeface="Big Caslon"/>
                <a:cs typeface="Big Caslon"/>
              </a:rPr>
              <a:t>yet he has no root in himself, but endures for a while, and when tribulation or persecution arises on account of the word, immediately he falls away.</a:t>
            </a:r>
          </a:p>
        </p:txBody>
      </p:sp>
    </p:spTree>
    <p:extLst>
      <p:ext uri="{BB962C8B-B14F-4D97-AF65-F5344CB8AC3E}">
        <p14:creationId xmlns:p14="http://schemas.microsoft.com/office/powerpoint/2010/main" val="158172755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82606"/>
            <a:ext cx="9065273" cy="923330"/>
          </a:xfrm>
          <a:prstGeom prst="rect">
            <a:avLst/>
          </a:prstGeom>
        </p:spPr>
        <p:txBody>
          <a:bodyPr wrap="square">
            <a:spAutoFit/>
          </a:bodyPr>
          <a:lstStyle/>
          <a:p>
            <a:r>
              <a:rPr lang="en-US" sz="5400" b="1" dirty="0"/>
              <a:t> </a:t>
            </a:r>
            <a:r>
              <a:rPr lang="en-US" dirty="0"/>
              <a:t> </a:t>
            </a:r>
          </a:p>
        </p:txBody>
      </p:sp>
      <p:sp>
        <p:nvSpPr>
          <p:cNvPr id="4" name="TextBox 3"/>
          <p:cNvSpPr txBox="1"/>
          <p:nvPr/>
        </p:nvSpPr>
        <p:spPr>
          <a:xfrm>
            <a:off x="61740" y="4747712"/>
            <a:ext cx="8916887" cy="369332"/>
          </a:xfrm>
          <a:prstGeom prst="rect">
            <a:avLst/>
          </a:prstGeom>
          <a:solidFill>
            <a:schemeClr val="bg1"/>
          </a:solidFill>
        </p:spPr>
        <p:txBody>
          <a:bodyPr wrap="square" rtlCol="0">
            <a:spAutoFit/>
          </a:bodyPr>
          <a:lstStyle/>
          <a:p>
            <a:endParaRPr lang="en-US" dirty="0"/>
          </a:p>
        </p:txBody>
      </p:sp>
      <p:sp>
        <p:nvSpPr>
          <p:cNvPr id="2" name="Rectangle 1"/>
          <p:cNvSpPr/>
          <p:nvPr/>
        </p:nvSpPr>
        <p:spPr>
          <a:xfrm>
            <a:off x="399143" y="326571"/>
            <a:ext cx="8318500" cy="3970318"/>
          </a:xfrm>
          <a:prstGeom prst="rect">
            <a:avLst/>
          </a:prstGeom>
        </p:spPr>
        <p:txBody>
          <a:bodyPr wrap="square">
            <a:spAutoFit/>
          </a:bodyPr>
          <a:lstStyle/>
          <a:p>
            <a:r>
              <a:rPr lang="en-US" sz="3600" b="1" dirty="0">
                <a:latin typeface="Arial Rounded MT Bold"/>
                <a:cs typeface="Arial Rounded MT Bold"/>
              </a:rPr>
              <a:t>Matthew 24:13 </a:t>
            </a:r>
            <a:r>
              <a:rPr lang="en-US" sz="3600" b="1" baseline="30000" dirty="0">
                <a:latin typeface="Arial Rounded MT Bold"/>
                <a:cs typeface="Arial Rounded MT Bold"/>
              </a:rPr>
              <a:t> </a:t>
            </a:r>
            <a:r>
              <a:rPr lang="en-US" sz="3600" dirty="0">
                <a:latin typeface="Arial Rounded MT Bold"/>
                <a:cs typeface="Arial Rounded MT Bold"/>
              </a:rPr>
              <a:t>But the one who endures to the end will be saved.</a:t>
            </a:r>
            <a:endParaRPr lang="en-US" sz="3600" b="1" dirty="0">
              <a:latin typeface="Arial Rounded MT Bold"/>
              <a:cs typeface="Arial Rounded MT Bold"/>
            </a:endParaRPr>
          </a:p>
          <a:p>
            <a:r>
              <a:rPr lang="en-US" sz="3600" b="1" dirty="0">
                <a:latin typeface="Arial Rounded MT Bold"/>
                <a:cs typeface="Arial Rounded MT Bold"/>
              </a:rPr>
              <a:t> </a:t>
            </a:r>
            <a:endParaRPr lang="en-US" sz="3600" dirty="0">
              <a:latin typeface="Arial Rounded MT Bold"/>
              <a:cs typeface="Arial Rounded MT Bold"/>
            </a:endParaRPr>
          </a:p>
          <a:p>
            <a:r>
              <a:rPr lang="en-US" sz="3600" b="1" dirty="0">
                <a:latin typeface="Arial Rounded MT Bold"/>
                <a:cs typeface="Arial Rounded MT Bold"/>
              </a:rPr>
              <a:t>Luke 9:62 </a:t>
            </a:r>
            <a:r>
              <a:rPr lang="en-US" sz="3600" dirty="0">
                <a:latin typeface="Arial Rounded MT Bold"/>
                <a:cs typeface="Arial Rounded MT Bold"/>
              </a:rPr>
              <a:t>Jesus said to him, “No one who puts his hand to the plow and looks back is fit for the kingdom of God.”</a:t>
            </a:r>
          </a:p>
        </p:txBody>
      </p:sp>
    </p:spTree>
    <p:extLst>
      <p:ext uri="{BB962C8B-B14F-4D97-AF65-F5344CB8AC3E}">
        <p14:creationId xmlns:p14="http://schemas.microsoft.com/office/powerpoint/2010/main" val="139458522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7286" y="435430"/>
            <a:ext cx="8372928" cy="4339650"/>
          </a:xfrm>
          <a:prstGeom prst="rect">
            <a:avLst/>
          </a:prstGeom>
        </p:spPr>
        <p:txBody>
          <a:bodyPr wrap="square">
            <a:spAutoFit/>
          </a:bodyPr>
          <a:lstStyle/>
          <a:p>
            <a:r>
              <a:rPr lang="en-US" sz="3600" i="1" dirty="0">
                <a:solidFill>
                  <a:srgbClr val="FF0000"/>
                </a:solidFill>
                <a:latin typeface="Big Caslon"/>
                <a:cs typeface="Big Caslon"/>
              </a:rPr>
              <a:t>The Divided Heart</a:t>
            </a:r>
            <a:r>
              <a:rPr lang="en-US" sz="3600" dirty="0">
                <a:solidFill>
                  <a:srgbClr val="FF0000"/>
                </a:solidFill>
                <a:latin typeface="Big Caslon"/>
                <a:cs typeface="Big Caslon"/>
              </a:rPr>
              <a:t>  </a:t>
            </a:r>
            <a:r>
              <a:rPr lang="en-US" sz="3600" dirty="0">
                <a:latin typeface="Big Caslon"/>
                <a:cs typeface="Big Caslon"/>
              </a:rPr>
              <a:t>- </a:t>
            </a:r>
            <a:r>
              <a:rPr lang="en-US" sz="3600" b="1" dirty="0">
                <a:latin typeface="Big Caslon"/>
                <a:cs typeface="Big Caslon"/>
              </a:rPr>
              <a:t>Matthew 13:7, 22</a:t>
            </a:r>
            <a:r>
              <a:rPr lang="en-US" sz="3600" dirty="0">
                <a:latin typeface="Big Caslon"/>
                <a:cs typeface="Big Caslon"/>
              </a:rPr>
              <a:t> </a:t>
            </a:r>
            <a:r>
              <a:rPr lang="en-US" sz="3600" b="1" baseline="30000" dirty="0">
                <a:latin typeface="Big Caslon"/>
                <a:cs typeface="Big Caslon"/>
              </a:rPr>
              <a:t> </a:t>
            </a:r>
            <a:r>
              <a:rPr lang="en-US" sz="3600" dirty="0">
                <a:latin typeface="Big Caslon"/>
                <a:cs typeface="Big Caslon"/>
              </a:rPr>
              <a:t>Other seeds fell among thorns, and the thorns grew up and choked them………..</a:t>
            </a:r>
            <a:r>
              <a:rPr lang="en-US" sz="3600" b="1" baseline="30000" dirty="0">
                <a:latin typeface="Big Caslon"/>
                <a:cs typeface="Big Caslon"/>
              </a:rPr>
              <a:t> </a:t>
            </a:r>
            <a:endParaRPr lang="en-US" sz="3600" b="1" baseline="30000" dirty="0" smtClean="0">
              <a:latin typeface="Big Caslon"/>
              <a:cs typeface="Big Caslon"/>
            </a:endParaRPr>
          </a:p>
          <a:p>
            <a:endParaRPr lang="en-US" sz="3600" b="1" baseline="30000" dirty="0">
              <a:latin typeface="Big Caslon"/>
              <a:cs typeface="Big Caslon"/>
            </a:endParaRPr>
          </a:p>
          <a:p>
            <a:r>
              <a:rPr lang="en-US" sz="3600" b="1" baseline="30000" dirty="0" smtClean="0">
                <a:latin typeface="Big Caslon"/>
                <a:cs typeface="Big Caslon"/>
              </a:rPr>
              <a:t>22</a:t>
            </a:r>
            <a:r>
              <a:rPr lang="en-US" sz="3600" b="1" baseline="30000" dirty="0">
                <a:latin typeface="Big Caslon"/>
                <a:cs typeface="Big Caslon"/>
              </a:rPr>
              <a:t> </a:t>
            </a:r>
            <a:r>
              <a:rPr lang="en-US" sz="3600" dirty="0">
                <a:latin typeface="Big Caslon"/>
                <a:cs typeface="Big Caslon"/>
              </a:rPr>
              <a:t>As for what was sown among thorns, this is the one who hears the word, but the cares of the world and the deceitfulness of riches choke the word, and it proves unfruitful</a:t>
            </a:r>
            <a:r>
              <a:rPr lang="en-US" sz="3600" dirty="0">
                <a:latin typeface="Big Caslon"/>
                <a:cs typeface="Big Caslon"/>
              </a:rPr>
              <a:t> </a:t>
            </a:r>
          </a:p>
        </p:txBody>
      </p:sp>
    </p:spTree>
    <p:extLst>
      <p:ext uri="{BB962C8B-B14F-4D97-AF65-F5344CB8AC3E}">
        <p14:creationId xmlns:p14="http://schemas.microsoft.com/office/powerpoint/2010/main" val="26545288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10334</TotalTime>
  <Words>131</Words>
  <Application>Microsoft Macintosh PowerPoint</Application>
  <PresentationFormat>On-screen Show (16:9)</PresentationFormat>
  <Paragraphs>35</Paragraphs>
  <Slides>19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Black</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Olla</dc:creator>
  <cp:lastModifiedBy>Robert J. Olla</cp:lastModifiedBy>
  <cp:revision>512</cp:revision>
  <dcterms:created xsi:type="dcterms:W3CDTF">2016-08-27T22:55:59Z</dcterms:created>
  <dcterms:modified xsi:type="dcterms:W3CDTF">2018-08-18T20:39:55Z</dcterms:modified>
</cp:coreProperties>
</file>