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89" r:id="rId2"/>
    <p:sldId id="279" r:id="rId3"/>
    <p:sldId id="371" r:id="rId4"/>
    <p:sldId id="335" r:id="rId5"/>
    <p:sldId id="354" r:id="rId6"/>
    <p:sldId id="369" r:id="rId7"/>
    <p:sldId id="355" r:id="rId8"/>
    <p:sldId id="370" r:id="rId9"/>
    <p:sldId id="305" r:id="rId10"/>
    <p:sldId id="372" r:id="rId11"/>
    <p:sldId id="357" r:id="rId12"/>
    <p:sldId id="368" r:id="rId13"/>
    <p:sldId id="359" r:id="rId14"/>
    <p:sldId id="341" r:id="rId15"/>
    <p:sldId id="373" r:id="rId16"/>
    <p:sldId id="374" r:id="rId17"/>
    <p:sldId id="375" r:id="rId18"/>
    <p:sldId id="348" r:id="rId19"/>
    <p:sldId id="261"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2B24"/>
    <a:srgbClr val="F3C617"/>
    <a:srgbClr val="890755"/>
    <a:srgbClr val="A00A65"/>
    <a:srgbClr val="495923"/>
    <a:srgbClr val="8A7128"/>
    <a:srgbClr val="6B2726"/>
    <a:srgbClr val="050663"/>
    <a:srgbClr val="21C1FF"/>
    <a:srgbClr val="044C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120" y="-219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6/2/18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6/2/18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6/2/18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6/2/18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6/2/18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6/2/18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6/2/18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6/2/18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6/2/18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microsoft.com/office/2007/relationships/hdphoto" Target="../media/hdphoto2.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200"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0" y="0"/>
            <a:ext cx="9144000" cy="5143500"/>
          </a:xfrm>
          <a:prstGeom prst="rect">
            <a:avLst/>
          </a:prstGeom>
        </p:spPr>
      </p:pic>
      <p:sp>
        <p:nvSpPr>
          <p:cNvPr id="5" name="Rectangle 4"/>
          <p:cNvSpPr/>
          <p:nvPr/>
        </p:nvSpPr>
        <p:spPr>
          <a:xfrm>
            <a:off x="237392" y="403529"/>
            <a:ext cx="8652896" cy="4524315"/>
          </a:xfrm>
          <a:prstGeom prst="rect">
            <a:avLst/>
          </a:prstGeom>
        </p:spPr>
        <p:txBody>
          <a:bodyPr wrap="square">
            <a:spAutoFit/>
          </a:bodyPr>
          <a:lstStyle/>
          <a:p>
            <a:r>
              <a:rPr lang="en-US" sz="3200" b="1" dirty="0">
                <a:solidFill>
                  <a:srgbClr val="0C2B24"/>
                </a:solidFill>
                <a:latin typeface="Arial Hebrew"/>
                <a:cs typeface="Arial Hebrew"/>
              </a:rPr>
              <a:t>Luke 8:4-8 "A farmer went out to sow his seed. As he was scattering the seed, some fell along the path; it was trampled on, and the birds of the air ate it up. 6 Some fell on rock, and when it came up, the plants withered because they had no moisture. 7 Other seed fell among thorns, which grew up with it and choked the plants. 8 Still other seed fell on good soil. It came up and yielded a crop, a hundred times more than was sown."</a:t>
            </a:r>
          </a:p>
        </p:txBody>
      </p:sp>
    </p:spTree>
    <p:extLst>
      <p:ext uri="{BB962C8B-B14F-4D97-AF65-F5344CB8AC3E}">
        <p14:creationId xmlns:p14="http://schemas.microsoft.com/office/powerpoint/2010/main" val="311971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911" y="171093"/>
            <a:ext cx="8142507" cy="4524315"/>
          </a:xfrm>
          <a:prstGeom prst="rect">
            <a:avLst/>
          </a:prstGeom>
        </p:spPr>
        <p:txBody>
          <a:bodyPr wrap="square">
            <a:spAutoFit/>
          </a:bodyPr>
          <a:lstStyle/>
          <a:p>
            <a:r>
              <a:rPr lang="en-US" sz="2400" b="1" dirty="0">
                <a:latin typeface="Arial Hebrew"/>
                <a:cs typeface="Arial Hebrew"/>
              </a:rPr>
              <a:t>Luke 8:11-15</a:t>
            </a:r>
            <a:r>
              <a:rPr lang="en-US" sz="2400" dirty="0">
                <a:latin typeface="Arial Hebrew"/>
                <a:cs typeface="Arial Hebrew"/>
              </a:rPr>
              <a:t> "This is the meaning of the parable: The seed is the word of God. 12 Those along the path are the ones who hear, and then the devil comes and takes away the word from their hearts, so that they may not believe and be saved. 13 Those on the rock are the ones who receive the word with joy when they hear it, but they have no root. They believe for a while, but in the time of testing they fall away. 14 The seed that fell among thorns stands for those who hear, but as they go on their way they are choked by life’s worries, riches and pleasures, and they do not mature. 15 But the seed on good soil stands for those with a noble and good heart, who hear the word, retain it, and by persevering produce a crop.</a:t>
            </a:r>
          </a:p>
        </p:txBody>
      </p:sp>
    </p:spTree>
    <p:extLst>
      <p:ext uri="{BB962C8B-B14F-4D97-AF65-F5344CB8AC3E}">
        <p14:creationId xmlns:p14="http://schemas.microsoft.com/office/powerpoint/2010/main" val="16146142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0955" y="367924"/>
            <a:ext cx="8000073" cy="3785652"/>
          </a:xfrm>
          <a:prstGeom prst="rect">
            <a:avLst/>
          </a:prstGeom>
        </p:spPr>
        <p:txBody>
          <a:bodyPr wrap="square">
            <a:spAutoFit/>
          </a:bodyPr>
          <a:lstStyle/>
          <a:p>
            <a:r>
              <a:rPr lang="en-US" sz="4800" dirty="0">
                <a:latin typeface="Arial Hebrew"/>
                <a:cs typeface="Arial Hebrew"/>
              </a:rPr>
              <a:t>Hebrews 12:16 </a:t>
            </a:r>
            <a:r>
              <a:rPr lang="en-US" sz="4800" dirty="0" smtClean="0">
                <a:latin typeface="Arial Hebrew"/>
                <a:cs typeface="Arial Hebrew"/>
              </a:rPr>
              <a:t>See </a:t>
            </a:r>
            <a:r>
              <a:rPr lang="en-US" sz="4800" dirty="0">
                <a:latin typeface="Arial Hebrew"/>
                <a:cs typeface="Arial Hebrew"/>
              </a:rPr>
              <a:t>that no one is sexually immoral, or is godless like Esau, who for a single meal sold his inheritance rights as the oldest son. </a:t>
            </a:r>
          </a:p>
        </p:txBody>
      </p:sp>
    </p:spTree>
    <p:extLst>
      <p:ext uri="{BB962C8B-B14F-4D97-AF65-F5344CB8AC3E}">
        <p14:creationId xmlns:p14="http://schemas.microsoft.com/office/powerpoint/2010/main" val="10242599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3" name="Rectangle 2"/>
          <p:cNvSpPr/>
          <p:nvPr/>
        </p:nvSpPr>
        <p:spPr>
          <a:xfrm>
            <a:off x="261130" y="317945"/>
            <a:ext cx="8664767" cy="1815882"/>
          </a:xfrm>
          <a:prstGeom prst="rect">
            <a:avLst/>
          </a:prstGeom>
        </p:spPr>
        <p:txBody>
          <a:bodyPr wrap="square">
            <a:spAutoFit/>
          </a:bodyPr>
          <a:lstStyle/>
          <a:p>
            <a:r>
              <a:rPr lang="en-US" sz="2800" b="1" dirty="0"/>
              <a:t>Hebrews 12:17</a:t>
            </a:r>
            <a:r>
              <a:rPr lang="en-US" sz="2800" dirty="0"/>
              <a:t> </a:t>
            </a:r>
            <a:endParaRPr lang="en-US" sz="2800" dirty="0" smtClean="0"/>
          </a:p>
          <a:p>
            <a:r>
              <a:rPr lang="en-US" sz="2800" dirty="0" smtClean="0"/>
              <a:t>Afterward</a:t>
            </a:r>
            <a:r>
              <a:rPr lang="en-US" sz="2800" dirty="0"/>
              <a:t>, as you know, when he wanted to inherit this blessing, he was rejected. He could bring about no change of mind, though he sought the blessing with tears.</a:t>
            </a:r>
          </a:p>
        </p:txBody>
      </p:sp>
    </p:spTree>
    <p:extLst>
      <p:ext uri="{BB962C8B-B14F-4D97-AF65-F5344CB8AC3E}">
        <p14:creationId xmlns:p14="http://schemas.microsoft.com/office/powerpoint/2010/main" val="12284249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4781" y="320450"/>
            <a:ext cx="8154377" cy="4524316"/>
          </a:xfrm>
          <a:prstGeom prst="rect">
            <a:avLst/>
          </a:prstGeom>
        </p:spPr>
        <p:txBody>
          <a:bodyPr wrap="square">
            <a:spAutoFit/>
          </a:bodyPr>
          <a:lstStyle/>
          <a:p>
            <a:r>
              <a:rPr lang="en-US" sz="3600" b="1" dirty="0"/>
              <a:t>Hebrews 12:2-3</a:t>
            </a:r>
            <a:r>
              <a:rPr lang="en-US" sz="3600" dirty="0"/>
              <a:t> Let us fix our eyes on Jesus, the author and </a:t>
            </a:r>
            <a:r>
              <a:rPr lang="en-US" sz="3600" dirty="0" err="1"/>
              <a:t>perfecter</a:t>
            </a:r>
            <a:r>
              <a:rPr lang="en-US" sz="3600" dirty="0"/>
              <a:t> of our faith, who for the joy set before him endured the cross, scorning its shame, and sat down at the right hand of the throne of God. </a:t>
            </a:r>
            <a:r>
              <a:rPr lang="en-US" sz="3600" baseline="30000" dirty="0"/>
              <a:t>3</a:t>
            </a:r>
            <a:r>
              <a:rPr lang="en-US" sz="3600" dirty="0"/>
              <a:t>Consider him who endured such opposition from sinful men, so that you will not grow weary and lose heart.</a:t>
            </a:r>
          </a:p>
        </p:txBody>
      </p:sp>
    </p:spTree>
    <p:extLst>
      <p:ext uri="{BB962C8B-B14F-4D97-AF65-F5344CB8AC3E}">
        <p14:creationId xmlns:p14="http://schemas.microsoft.com/office/powerpoint/2010/main" val="29350482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2435" y="114300"/>
            <a:ext cx="8890288" cy="4914900"/>
          </a:xfrm>
          <a:prstGeom prst="rect">
            <a:avLst/>
          </a:prstGeom>
        </p:spPr>
      </p:pic>
      <p:sp>
        <p:nvSpPr>
          <p:cNvPr id="5" name="Rectangle 4"/>
          <p:cNvSpPr/>
          <p:nvPr/>
        </p:nvSpPr>
        <p:spPr>
          <a:xfrm>
            <a:off x="344214" y="320219"/>
            <a:ext cx="4510430" cy="4524315"/>
          </a:xfrm>
          <a:prstGeom prst="rect">
            <a:avLst/>
          </a:prstGeom>
        </p:spPr>
        <p:txBody>
          <a:bodyPr wrap="square">
            <a:spAutoFit/>
          </a:bodyPr>
          <a:lstStyle/>
          <a:p>
            <a:r>
              <a:rPr lang="en-US" sz="2400" b="1" dirty="0">
                <a:latin typeface="Arial Hebrew"/>
                <a:cs typeface="Arial Hebrew"/>
              </a:rPr>
              <a:t>2 Timothy 4:6-8</a:t>
            </a:r>
            <a:r>
              <a:rPr lang="en-US" sz="2400" dirty="0">
                <a:latin typeface="Arial Hebrew"/>
                <a:cs typeface="Arial Hebrew"/>
              </a:rPr>
              <a:t> For I am already being poured out like a drink offering, and the time has come for my departure. 7 I have fought the good fight, I have finished the race, I have kept the faith. 8 Now there is in store for me the crown of righteousness, which the Lord, the righteous Judge, will award to me on that day-and not only to me, but also to all who have longed for his appearing.</a:t>
            </a:r>
          </a:p>
        </p:txBody>
      </p:sp>
    </p:spTree>
    <p:extLst>
      <p:ext uri="{BB962C8B-B14F-4D97-AF65-F5344CB8AC3E}">
        <p14:creationId xmlns:p14="http://schemas.microsoft.com/office/powerpoint/2010/main" val="15775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3564" y="367924"/>
            <a:ext cx="8296812" cy="4154983"/>
          </a:xfrm>
          <a:prstGeom prst="rect">
            <a:avLst/>
          </a:prstGeom>
        </p:spPr>
        <p:txBody>
          <a:bodyPr wrap="square">
            <a:spAutoFit/>
          </a:bodyPr>
          <a:lstStyle/>
          <a:p>
            <a:r>
              <a:rPr lang="en-US"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James 1:12 </a:t>
            </a:r>
            <a:endParaRPr lang="en-US"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r>
              <a:rPr lang="en-US"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Blessed </a:t>
            </a:r>
            <a:r>
              <a:rPr lang="en-US"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is the man who perseveres under trial, because when he has stood the test, he will receive the crown of life that God has promised to those who love him</a:t>
            </a:r>
            <a:r>
              <a:rPr lang="en-US" dirty="0"/>
              <a:t>.</a:t>
            </a:r>
          </a:p>
        </p:txBody>
      </p:sp>
    </p:spTree>
    <p:extLst>
      <p:ext uri="{BB962C8B-B14F-4D97-AF65-F5344CB8AC3E}">
        <p14:creationId xmlns:p14="http://schemas.microsoft.com/office/powerpoint/2010/main" val="2131357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20000"/>
                    </a14:imgEffect>
                  </a14:imgLayer>
                </a14:imgProps>
              </a:ext>
            </a:extLst>
          </a:blip>
          <a:stretch>
            <a:fillRect/>
          </a:stretch>
        </p:blipFill>
        <p:spPr>
          <a:xfrm>
            <a:off x="154304" y="178027"/>
            <a:ext cx="8866549" cy="4711783"/>
          </a:xfrm>
          <a:prstGeom prst="rect">
            <a:avLst/>
          </a:prstGeom>
        </p:spPr>
      </p:pic>
      <p:sp>
        <p:nvSpPr>
          <p:cNvPr id="5" name="Rectangle 4"/>
          <p:cNvSpPr/>
          <p:nvPr/>
        </p:nvSpPr>
        <p:spPr>
          <a:xfrm>
            <a:off x="356086" y="662131"/>
            <a:ext cx="8379897" cy="1077218"/>
          </a:xfrm>
          <a:prstGeom prst="rect">
            <a:avLst/>
          </a:prstGeom>
        </p:spPr>
        <p:txBody>
          <a:bodyPr wrap="square">
            <a:spAutoFit/>
          </a:bodyPr>
          <a:lstStyle/>
          <a:p>
            <a:r>
              <a:rPr lang="en-US" sz="3200" b="1" dirty="0"/>
              <a:t>Hebrews 12:5</a:t>
            </a:r>
            <a:r>
              <a:rPr lang="en-US" sz="3200" dirty="0"/>
              <a:t> And you have forgotten that word of encouragement that addresses you as sons:</a:t>
            </a:r>
          </a:p>
        </p:txBody>
      </p:sp>
    </p:spTree>
    <p:extLst>
      <p:ext uri="{BB962C8B-B14F-4D97-AF65-F5344CB8AC3E}">
        <p14:creationId xmlns:p14="http://schemas.microsoft.com/office/powerpoint/2010/main" val="2157940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4" name="Rectangle 3"/>
          <p:cNvSpPr/>
          <p:nvPr/>
        </p:nvSpPr>
        <p:spPr>
          <a:xfrm>
            <a:off x="451043" y="474739"/>
            <a:ext cx="8225594" cy="4154983"/>
          </a:xfrm>
          <a:prstGeom prst="rect">
            <a:avLst/>
          </a:prstGeom>
        </p:spPr>
        <p:txBody>
          <a:bodyPr wrap="square">
            <a:spAutoFit/>
          </a:bodyPr>
          <a:lstStyle/>
          <a:p>
            <a:pPr algn="ctr"/>
            <a:r>
              <a:rPr lang="en-US" sz="4400" b="1" dirty="0">
                <a:solidFill>
                  <a:srgbClr val="0C2B24"/>
                </a:solidFill>
                <a:latin typeface="Arial Hebrew"/>
                <a:cs typeface="Arial Hebrew"/>
              </a:rPr>
              <a:t>Romans 5:3-5</a:t>
            </a:r>
            <a:r>
              <a:rPr lang="en-US" sz="4400" dirty="0">
                <a:solidFill>
                  <a:srgbClr val="0C2B24"/>
                </a:solidFill>
                <a:latin typeface="Arial Hebrew"/>
                <a:cs typeface="Arial Hebrew"/>
              </a:rPr>
              <a:t> we also rejoice in our sufferings, because we know that suffering produces perseverance; </a:t>
            </a:r>
            <a:r>
              <a:rPr lang="en-US" sz="4400" baseline="30000" dirty="0" smtClean="0">
                <a:solidFill>
                  <a:srgbClr val="0C2B24"/>
                </a:solidFill>
                <a:latin typeface="Arial Hebrew"/>
                <a:cs typeface="Arial Hebrew"/>
              </a:rPr>
              <a:t>4</a:t>
            </a:r>
            <a:r>
              <a:rPr lang="en-US" sz="4400" dirty="0" smtClean="0">
                <a:solidFill>
                  <a:srgbClr val="0C2B24"/>
                </a:solidFill>
                <a:latin typeface="Arial Hebrew"/>
                <a:cs typeface="Arial Hebrew"/>
              </a:rPr>
              <a:t>perseverance</a:t>
            </a:r>
            <a:r>
              <a:rPr lang="en-US" sz="4400" dirty="0">
                <a:solidFill>
                  <a:srgbClr val="0C2B24"/>
                </a:solidFill>
                <a:latin typeface="Arial Hebrew"/>
                <a:cs typeface="Arial Hebrew"/>
              </a:rPr>
              <a:t>, character; and character, hope. </a:t>
            </a:r>
            <a:endParaRPr lang="en-US" sz="4400" dirty="0" smtClean="0">
              <a:solidFill>
                <a:srgbClr val="0C2B24"/>
              </a:solidFill>
              <a:latin typeface="Arial Hebrew"/>
              <a:cs typeface="Arial Hebrew"/>
            </a:endParaRPr>
          </a:p>
          <a:p>
            <a:pPr algn="ctr"/>
            <a:r>
              <a:rPr lang="en-US" sz="4400" baseline="30000" dirty="0" smtClean="0">
                <a:solidFill>
                  <a:srgbClr val="0C2B24"/>
                </a:solidFill>
                <a:latin typeface="Arial Hebrew"/>
                <a:cs typeface="Arial Hebrew"/>
              </a:rPr>
              <a:t>5</a:t>
            </a:r>
            <a:r>
              <a:rPr lang="en-US" sz="4400" dirty="0" smtClean="0">
                <a:solidFill>
                  <a:srgbClr val="0C2B24"/>
                </a:solidFill>
                <a:latin typeface="Arial Hebrew"/>
                <a:cs typeface="Arial Hebrew"/>
              </a:rPr>
              <a:t>And </a:t>
            </a:r>
            <a:r>
              <a:rPr lang="en-US" sz="4400" dirty="0">
                <a:solidFill>
                  <a:srgbClr val="0C2B24"/>
                </a:solidFill>
                <a:latin typeface="Arial Hebrew"/>
                <a:cs typeface="Arial Hebrew"/>
              </a:rPr>
              <a:t>hope does not disappoint us.</a:t>
            </a:r>
          </a:p>
        </p:txBody>
      </p:sp>
    </p:spTree>
    <p:extLst>
      <p:ext uri="{BB962C8B-B14F-4D97-AF65-F5344CB8AC3E}">
        <p14:creationId xmlns:p14="http://schemas.microsoft.com/office/powerpoint/2010/main" val="59440335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217"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89000"/>
          </a:blip>
          <a:stretch>
            <a:fillRect/>
          </a:stretch>
        </p:blipFill>
        <p:spPr>
          <a:xfrm>
            <a:off x="0" y="-68015"/>
            <a:ext cx="9144000" cy="5211515"/>
          </a:xfrm>
          <a:prstGeom prst="rect">
            <a:avLst/>
          </a:prstGeom>
          <a:ln>
            <a:solidFill>
              <a:srgbClr val="4F81BD"/>
            </a:solidFill>
          </a:ln>
        </p:spPr>
      </p:pic>
      <p:sp>
        <p:nvSpPr>
          <p:cNvPr id="2" name="Rectangle 1"/>
          <p:cNvSpPr/>
          <p:nvPr/>
        </p:nvSpPr>
        <p:spPr>
          <a:xfrm>
            <a:off x="19040" y="0"/>
            <a:ext cx="9124960" cy="1107996"/>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6600" b="1" dirty="0">
                <a:ln/>
                <a:solidFill>
                  <a:srgbClr val="000000"/>
                </a:solidFill>
              </a:rPr>
              <a:t> </a:t>
            </a:r>
            <a:endParaRPr lang="en-US" sz="7200" b="1" dirty="0">
              <a:ln/>
              <a:solidFill>
                <a:schemeClr val="accent3"/>
              </a:solidFill>
            </a:endParaRPr>
          </a:p>
        </p:txBody>
      </p:sp>
      <p:sp>
        <p:nvSpPr>
          <p:cNvPr id="6" name="Rectangle 5"/>
          <p:cNvSpPr/>
          <p:nvPr/>
        </p:nvSpPr>
        <p:spPr>
          <a:xfrm>
            <a:off x="273538" y="142390"/>
            <a:ext cx="8577271" cy="378565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dirty="0">
                <a:solidFill>
                  <a:srgbClr val="0C2B24"/>
                </a:solidFill>
              </a:rPr>
              <a:t>How to Persevere as a Follower of Christ</a:t>
            </a:r>
            <a:endParaRPr lang="en-US" sz="7200" dirty="0">
              <a:solidFill>
                <a:srgbClr val="0C2B24"/>
              </a:solidFill>
            </a:endParaRPr>
          </a:p>
          <a:p>
            <a:pPr algn="r"/>
            <a:endPar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3" name="Rectangle 2"/>
          <p:cNvSpPr/>
          <p:nvPr/>
        </p:nvSpPr>
        <p:spPr>
          <a:xfrm>
            <a:off x="403564" y="735846"/>
            <a:ext cx="8344290" cy="3539431"/>
          </a:xfrm>
          <a:prstGeom prst="rect">
            <a:avLst/>
          </a:prstGeom>
        </p:spPr>
        <p:txBody>
          <a:bodyPr wrap="square">
            <a:spAutoFit/>
          </a:bodyPr>
          <a:lstStyle/>
          <a:p>
            <a:r>
              <a:rPr lang="en-US" sz="2800" b="1" dirty="0">
                <a:solidFill>
                  <a:srgbClr val="0C2B24"/>
                </a:solidFill>
                <a:latin typeface="Arial Hebrew"/>
                <a:cs typeface="Arial Hebrew"/>
              </a:rPr>
              <a:t>Hebrews 12:1-2</a:t>
            </a:r>
            <a:r>
              <a:rPr lang="en-US" sz="2800" dirty="0">
                <a:solidFill>
                  <a:srgbClr val="0C2B24"/>
                </a:solidFill>
                <a:latin typeface="Arial Hebrew"/>
                <a:cs typeface="Arial Hebrew"/>
              </a:rPr>
              <a:t> Therefore, since we are surrounded by such a great cloud of witnesses, let us throw off everything that hinders and the sin that so easily entangles, and let us run with perseverance the race marked out for us. 2 Let us fix our eyes on Jesus, the author and </a:t>
            </a:r>
            <a:r>
              <a:rPr lang="en-US" sz="2800" dirty="0" err="1">
                <a:solidFill>
                  <a:srgbClr val="0C2B24"/>
                </a:solidFill>
                <a:latin typeface="Arial Hebrew"/>
                <a:cs typeface="Arial Hebrew"/>
              </a:rPr>
              <a:t>perfecter</a:t>
            </a:r>
            <a:r>
              <a:rPr lang="en-US" sz="2800" dirty="0">
                <a:solidFill>
                  <a:srgbClr val="0C2B24"/>
                </a:solidFill>
                <a:latin typeface="Arial Hebrew"/>
                <a:cs typeface="Arial Hebrew"/>
              </a:rPr>
              <a:t> of our faith, who for the joy set before him endured the cross, scorning its shame, and sat down at the right hand of the throne of God.</a:t>
            </a:r>
          </a:p>
        </p:txBody>
      </p:sp>
    </p:spTree>
    <p:extLst>
      <p:ext uri="{BB962C8B-B14F-4D97-AF65-F5344CB8AC3E}">
        <p14:creationId xmlns:p14="http://schemas.microsoft.com/office/powerpoint/2010/main" val="22375252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3" name="Rectangle 2"/>
          <p:cNvSpPr/>
          <p:nvPr/>
        </p:nvSpPr>
        <p:spPr>
          <a:xfrm>
            <a:off x="4830904" y="337362"/>
            <a:ext cx="4189949" cy="4524315"/>
          </a:xfrm>
          <a:prstGeom prst="rect">
            <a:avLst/>
          </a:prstGeom>
        </p:spPr>
        <p:txBody>
          <a:bodyPr wrap="square">
            <a:spAutoFit/>
          </a:bodyPr>
          <a:lstStyle/>
          <a:p>
            <a:pPr algn="ctr"/>
            <a:r>
              <a:rPr lang="en-US" sz="3200" b="1" dirty="0">
                <a:solidFill>
                  <a:srgbClr val="F3C617"/>
                </a:solidFill>
                <a:latin typeface="Apple Casual"/>
                <a:cs typeface="Apple Casual"/>
              </a:rPr>
              <a:t>2 Chronicles 16:9 </a:t>
            </a:r>
            <a:endParaRPr lang="en-US" sz="3200" b="1" dirty="0" smtClean="0">
              <a:solidFill>
                <a:srgbClr val="F3C617"/>
              </a:solidFill>
              <a:latin typeface="Apple Casual"/>
              <a:cs typeface="Apple Casual"/>
            </a:endParaRPr>
          </a:p>
          <a:p>
            <a:pPr algn="ctr"/>
            <a:r>
              <a:rPr lang="en-US" sz="3200" dirty="0" smtClean="0">
                <a:solidFill>
                  <a:srgbClr val="F3C617"/>
                </a:solidFill>
                <a:latin typeface="Apple Casual"/>
                <a:cs typeface="Apple Casual"/>
              </a:rPr>
              <a:t>For </a:t>
            </a:r>
            <a:r>
              <a:rPr lang="en-US" sz="3200" dirty="0">
                <a:solidFill>
                  <a:srgbClr val="F3C617"/>
                </a:solidFill>
                <a:latin typeface="Apple Casual"/>
                <a:cs typeface="Apple Casual"/>
              </a:rPr>
              <a:t>the </a:t>
            </a:r>
            <a:r>
              <a:rPr lang="en-US" sz="3200" dirty="0" smtClean="0">
                <a:solidFill>
                  <a:srgbClr val="F3C617"/>
                </a:solidFill>
                <a:latin typeface="Apple Casual"/>
                <a:cs typeface="Apple Casual"/>
              </a:rPr>
              <a:t>eyes of the</a:t>
            </a:r>
            <a:r>
              <a:rPr lang="en-US" sz="3200" dirty="0">
                <a:solidFill>
                  <a:srgbClr val="F3C617"/>
                </a:solidFill>
                <a:latin typeface="Apple Casual"/>
                <a:cs typeface="Apple Casual"/>
              </a:rPr>
              <a:t> Lord run to and fro throughout the whole earth, to give strong support to those whose heart is blameless toward him.</a:t>
            </a:r>
            <a:r>
              <a:rPr lang="en-US" sz="2400" dirty="0">
                <a:solidFill>
                  <a:srgbClr val="F3C617"/>
                </a:solidFill>
                <a:latin typeface="Apple Casual"/>
                <a:cs typeface="Apple Casual"/>
              </a:rPr>
              <a:t> </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679" y="349921"/>
            <a:ext cx="8371336" cy="584776"/>
          </a:xfrm>
          <a:prstGeom prst="rect">
            <a:avLst/>
          </a:prstGeom>
        </p:spPr>
        <p:txBody>
          <a:bodyPr wrap="square">
            <a:spAutoFit/>
          </a:bodyPr>
          <a:lstStyle/>
          <a:p>
            <a:endParaRPr lang="en-US" sz="3200" dirty="0">
              <a:latin typeface="Bangla MN"/>
              <a:cs typeface="Bangla MN"/>
            </a:endParaRPr>
          </a:p>
        </p:txBody>
      </p:sp>
      <p:sp>
        <p:nvSpPr>
          <p:cNvPr id="2" name="Rectangle 1"/>
          <p:cNvSpPr/>
          <p:nvPr/>
        </p:nvSpPr>
        <p:spPr>
          <a:xfrm>
            <a:off x="414679" y="349922"/>
            <a:ext cx="8371336" cy="4524316"/>
          </a:xfrm>
          <a:prstGeom prst="rect">
            <a:avLst/>
          </a:prstGeom>
        </p:spPr>
        <p:txBody>
          <a:bodyPr wrap="square">
            <a:spAutoFit/>
          </a:bodyPr>
          <a:lstStyle/>
          <a:p>
            <a:r>
              <a:rPr lang="en-US" sz="3600" b="1" dirty="0">
                <a:latin typeface="Arial Hebrew"/>
                <a:cs typeface="Arial Hebrew"/>
              </a:rPr>
              <a:t>Hebrews 11:1-</a:t>
            </a:r>
            <a:r>
              <a:rPr lang="en-US" sz="3600" b="1" dirty="0" smtClean="0">
                <a:latin typeface="Arial Hebrew"/>
                <a:cs typeface="Arial Hebrew"/>
              </a:rPr>
              <a:t>3</a:t>
            </a:r>
          </a:p>
          <a:p>
            <a:r>
              <a:rPr lang="en-US" sz="3600" b="1" dirty="0">
                <a:latin typeface="Arial Hebrew"/>
                <a:cs typeface="Arial Hebrew"/>
              </a:rPr>
              <a:t> </a:t>
            </a:r>
            <a:r>
              <a:rPr lang="en-US" sz="3600" dirty="0">
                <a:latin typeface="Arial Hebrew"/>
                <a:cs typeface="Arial Hebrew"/>
              </a:rPr>
              <a:t>Now faith is the </a:t>
            </a:r>
            <a:r>
              <a:rPr lang="en-US" sz="3600" dirty="0" smtClean="0">
                <a:latin typeface="Arial Hebrew"/>
                <a:cs typeface="Arial Hebrew"/>
              </a:rPr>
              <a:t>assurance of </a:t>
            </a:r>
            <a:r>
              <a:rPr lang="en-US" sz="3600" dirty="0">
                <a:latin typeface="Arial Hebrew"/>
                <a:cs typeface="Arial Hebrew"/>
              </a:rPr>
              <a:t>things hoped for, the conviction of things not seen. </a:t>
            </a:r>
            <a:r>
              <a:rPr lang="en-US" sz="3600" baseline="30000" dirty="0">
                <a:latin typeface="Arial Hebrew"/>
                <a:cs typeface="Arial Hebrew"/>
              </a:rPr>
              <a:t>2 </a:t>
            </a:r>
            <a:r>
              <a:rPr lang="en-US" sz="3600" dirty="0">
                <a:latin typeface="Arial Hebrew"/>
                <a:cs typeface="Arial Hebrew"/>
              </a:rPr>
              <a:t>For by it the people of old received their commendation. </a:t>
            </a:r>
            <a:r>
              <a:rPr lang="en-US" sz="3600" baseline="30000" dirty="0">
                <a:latin typeface="Arial Hebrew"/>
                <a:cs typeface="Arial Hebrew"/>
              </a:rPr>
              <a:t>3 </a:t>
            </a:r>
            <a:r>
              <a:rPr lang="en-US" sz="3600" dirty="0">
                <a:latin typeface="Arial Hebrew"/>
                <a:cs typeface="Arial Hebrew"/>
              </a:rPr>
              <a:t>By faith we understand that the universe was created by the word of God, so that what is seen was not made out of things that are visible.</a:t>
            </a:r>
            <a:endParaRPr lang="en-US" sz="3600" b="1" dirty="0">
              <a:latin typeface="Arial Hebrew"/>
              <a:cs typeface="Arial Hebrew"/>
            </a:endParaRP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695" y="296712"/>
            <a:ext cx="8427376" cy="4524315"/>
          </a:xfrm>
          <a:prstGeom prst="rect">
            <a:avLst/>
          </a:prstGeom>
        </p:spPr>
        <p:txBody>
          <a:bodyPr wrap="square">
            <a:spAutoFit/>
          </a:bodyPr>
          <a:lstStyle/>
          <a:p>
            <a:r>
              <a:rPr lang="en-US" sz="4800" b="1" dirty="0"/>
              <a:t>Hebrews 11:6 </a:t>
            </a:r>
            <a:r>
              <a:rPr lang="en-US" sz="4800" b="1" baseline="30000" dirty="0"/>
              <a:t> </a:t>
            </a:r>
            <a:endParaRPr lang="en-US" sz="4800" b="1" baseline="30000" dirty="0" smtClean="0"/>
          </a:p>
          <a:p>
            <a:r>
              <a:rPr lang="en-US" sz="4800" dirty="0" smtClean="0"/>
              <a:t>And </a:t>
            </a:r>
            <a:r>
              <a:rPr lang="en-US" sz="4800" dirty="0"/>
              <a:t>without faith it is impossible to please him, for whoever would draw near to God must believe that he exists and that he rewards those who seek him.</a:t>
            </a:r>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9913" y="238075"/>
            <a:ext cx="8569811" cy="4708981"/>
          </a:xfrm>
          <a:prstGeom prst="rect">
            <a:avLst/>
          </a:prstGeom>
        </p:spPr>
        <p:txBody>
          <a:bodyPr wrap="square">
            <a:spAutoFit/>
          </a:bodyPr>
          <a:lstStyle/>
          <a:p>
            <a:r>
              <a:rPr lang="en-US" sz="2000" b="1" dirty="0">
                <a:latin typeface="Arial Hebrew"/>
                <a:cs typeface="Arial Hebrew"/>
              </a:rPr>
              <a:t>7</a:t>
            </a:r>
            <a:r>
              <a:rPr lang="en-US" sz="2000" dirty="0">
                <a:latin typeface="Arial Hebrew"/>
                <a:cs typeface="Arial Hebrew"/>
              </a:rPr>
              <a:t> By faith Noah, being warned by God concerning events as yet unseen, in reverent fear constructed an ark for the saving of his household. </a:t>
            </a:r>
          </a:p>
          <a:p>
            <a:r>
              <a:rPr lang="en-US" sz="2000" b="1" dirty="0">
                <a:latin typeface="Arial Hebrew"/>
                <a:cs typeface="Arial Hebrew"/>
              </a:rPr>
              <a:t>11 </a:t>
            </a:r>
            <a:r>
              <a:rPr lang="en-US" sz="2000" dirty="0">
                <a:latin typeface="Arial Hebrew"/>
                <a:cs typeface="Arial Hebrew"/>
              </a:rPr>
              <a:t>By faith Sarah herself received power to conceive, even when she was past the age, since she considered him faithful who had promised.</a:t>
            </a:r>
          </a:p>
          <a:p>
            <a:r>
              <a:rPr lang="en-US" sz="2000" b="1" dirty="0">
                <a:latin typeface="Arial Hebrew"/>
                <a:cs typeface="Arial Hebrew"/>
              </a:rPr>
              <a:t>17-18</a:t>
            </a:r>
            <a:r>
              <a:rPr lang="en-US" sz="2000" b="1" baseline="30000" dirty="0">
                <a:latin typeface="Arial Hebrew"/>
                <a:cs typeface="Arial Hebrew"/>
              </a:rPr>
              <a:t> </a:t>
            </a:r>
            <a:r>
              <a:rPr lang="en-US" sz="2000" dirty="0">
                <a:latin typeface="Arial Hebrew"/>
                <a:cs typeface="Arial Hebrew"/>
              </a:rPr>
              <a:t>By faith Abraham, when he was tested, offered up Isaac, and he who had received the promises was in the act of offering up his only son, </a:t>
            </a:r>
            <a:r>
              <a:rPr lang="en-US" sz="2000" b="1" baseline="30000" dirty="0">
                <a:latin typeface="Arial Hebrew"/>
                <a:cs typeface="Arial Hebrew"/>
              </a:rPr>
              <a:t>18 </a:t>
            </a:r>
            <a:r>
              <a:rPr lang="en-US" sz="2000" dirty="0">
                <a:latin typeface="Arial Hebrew"/>
                <a:cs typeface="Arial Hebrew"/>
              </a:rPr>
              <a:t>of whom it was said, “Through Isaac shall your offspring be named.”</a:t>
            </a:r>
          </a:p>
          <a:p>
            <a:r>
              <a:rPr lang="en-US" sz="2000" b="1" dirty="0">
                <a:latin typeface="Arial Hebrew"/>
                <a:cs typeface="Arial Hebrew"/>
              </a:rPr>
              <a:t>23 </a:t>
            </a:r>
            <a:r>
              <a:rPr lang="en-US" sz="2000" dirty="0">
                <a:latin typeface="Arial Hebrew"/>
                <a:cs typeface="Arial Hebrew"/>
              </a:rPr>
              <a:t>By faith Moses, when he was born, was hidden for three months by his parents, because they saw that the child was beautiful, and they were not afraid of the king's edict. </a:t>
            </a:r>
          </a:p>
          <a:p>
            <a:r>
              <a:rPr lang="en-US" sz="2000" b="1" dirty="0" smtClean="0">
                <a:latin typeface="Arial Hebrew"/>
                <a:cs typeface="Arial Hebrew"/>
              </a:rPr>
              <a:t>24-25</a:t>
            </a:r>
            <a:r>
              <a:rPr lang="en-US" sz="2000" b="1" dirty="0">
                <a:latin typeface="Arial Hebrew"/>
                <a:cs typeface="Arial Hebrew"/>
              </a:rPr>
              <a:t> </a:t>
            </a:r>
            <a:r>
              <a:rPr lang="en-US" sz="2000" dirty="0">
                <a:latin typeface="Arial Hebrew"/>
                <a:cs typeface="Arial Hebrew"/>
              </a:rPr>
              <a:t>By faith Moses, when he was grown up, refused to be called the son of Pharaoh's daughter, </a:t>
            </a:r>
            <a:r>
              <a:rPr lang="en-US" sz="2000" b="1" baseline="30000" dirty="0">
                <a:latin typeface="Arial Hebrew"/>
                <a:cs typeface="Arial Hebrew"/>
              </a:rPr>
              <a:t>25 </a:t>
            </a:r>
            <a:r>
              <a:rPr lang="en-US" sz="2000" dirty="0">
                <a:latin typeface="Arial Hebrew"/>
                <a:cs typeface="Arial Hebrew"/>
              </a:rPr>
              <a:t>choosing rather to be mistreated with the people of God than to enjoy the fleeting pleasures of sin.</a:t>
            </a:r>
          </a:p>
          <a:p>
            <a:r>
              <a:rPr lang="en-US" sz="2000" dirty="0">
                <a:latin typeface="Arial Hebrew"/>
                <a:cs typeface="Arial Hebrew"/>
              </a:rPr>
              <a:t>By faith the people crossed the Red Sea, By faith the walls of Jericho fell down after they had been encircled for seven days. </a:t>
            </a:r>
          </a:p>
        </p:txBody>
      </p:sp>
    </p:spTree>
    <p:extLst>
      <p:ext uri="{BB962C8B-B14F-4D97-AF65-F5344CB8AC3E}">
        <p14:creationId xmlns:p14="http://schemas.microsoft.com/office/powerpoint/2010/main" val="24359468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4217" y="289777"/>
            <a:ext cx="8439246" cy="4524315"/>
          </a:xfrm>
          <a:prstGeom prst="rect">
            <a:avLst/>
          </a:prstGeom>
        </p:spPr>
        <p:txBody>
          <a:bodyPr wrap="square">
            <a:spAutoFit/>
          </a:bodyPr>
          <a:lstStyle/>
          <a:p>
            <a:r>
              <a:rPr lang="en-US" sz="2400" b="1" dirty="0">
                <a:latin typeface="Arial Hebrew"/>
                <a:cs typeface="Arial Hebrew"/>
              </a:rPr>
              <a:t>Hebrews 11</a:t>
            </a:r>
            <a:r>
              <a:rPr lang="en-US" sz="2400" dirty="0">
                <a:latin typeface="Arial Hebrew"/>
                <a:cs typeface="Arial Hebrew"/>
              </a:rPr>
              <a:t>:</a:t>
            </a:r>
            <a:r>
              <a:rPr lang="en-US" sz="2400" b="1" dirty="0">
                <a:latin typeface="Arial Hebrew"/>
                <a:cs typeface="Arial Hebrew"/>
              </a:rPr>
              <a:t>32-37 </a:t>
            </a:r>
            <a:r>
              <a:rPr lang="en-US" sz="2400" dirty="0">
                <a:latin typeface="Arial Hebrew"/>
                <a:cs typeface="Arial Hebrew"/>
              </a:rPr>
              <a:t>And what more shall I say? For time would fail me to tell of Gideon, Barak, Samson, </a:t>
            </a:r>
            <a:r>
              <a:rPr lang="en-US" sz="2400" dirty="0" err="1">
                <a:latin typeface="Arial Hebrew"/>
                <a:cs typeface="Arial Hebrew"/>
              </a:rPr>
              <a:t>Jephthah</a:t>
            </a:r>
            <a:r>
              <a:rPr lang="en-US" sz="2400" dirty="0">
                <a:latin typeface="Arial Hebrew"/>
                <a:cs typeface="Arial Hebrew"/>
              </a:rPr>
              <a:t>, of David and Samuel and the prophets— </a:t>
            </a:r>
            <a:r>
              <a:rPr lang="en-US" sz="2400" b="1" baseline="30000" dirty="0">
                <a:latin typeface="Arial Hebrew"/>
                <a:cs typeface="Arial Hebrew"/>
              </a:rPr>
              <a:t>33 </a:t>
            </a:r>
            <a:r>
              <a:rPr lang="en-US" sz="2400" dirty="0">
                <a:latin typeface="Arial Hebrew"/>
                <a:cs typeface="Arial Hebrew"/>
              </a:rPr>
              <a:t>who through faith conquered kingdoms, enforced justice, obtained promises, stopped the mouths of lions, </a:t>
            </a:r>
            <a:r>
              <a:rPr lang="en-US" sz="2400" b="1" baseline="30000" dirty="0">
                <a:latin typeface="Arial Hebrew"/>
                <a:cs typeface="Arial Hebrew"/>
              </a:rPr>
              <a:t>34 </a:t>
            </a:r>
            <a:r>
              <a:rPr lang="en-US" sz="2400" dirty="0">
                <a:latin typeface="Arial Hebrew"/>
                <a:cs typeface="Arial Hebrew"/>
              </a:rPr>
              <a:t>quenched the power of fire, escaped the edge of the sword, were made strong out of weakness, became mighty in war, put foreign armies to flight. </a:t>
            </a:r>
            <a:r>
              <a:rPr lang="en-US" sz="2400" b="1" baseline="30000" dirty="0">
                <a:latin typeface="Arial Hebrew"/>
                <a:cs typeface="Arial Hebrew"/>
              </a:rPr>
              <a:t>35 </a:t>
            </a:r>
            <a:r>
              <a:rPr lang="en-US" sz="2400" dirty="0">
                <a:latin typeface="Arial Hebrew"/>
                <a:cs typeface="Arial Hebrew"/>
              </a:rPr>
              <a:t>Women received back their dead by resurrection. Some were tortured, refusing to accept release, so that they might rise again to a better life. </a:t>
            </a:r>
            <a:r>
              <a:rPr lang="en-US" sz="2400" b="1" baseline="30000" dirty="0">
                <a:latin typeface="Arial Hebrew"/>
                <a:cs typeface="Arial Hebrew"/>
              </a:rPr>
              <a:t>36 </a:t>
            </a:r>
            <a:r>
              <a:rPr lang="en-US" sz="2400" dirty="0">
                <a:latin typeface="Arial Hebrew"/>
                <a:cs typeface="Arial Hebrew"/>
              </a:rPr>
              <a:t>Others suffered mocking and flogging, and even chains and imprisonment. </a:t>
            </a:r>
            <a:r>
              <a:rPr lang="en-US" sz="2400" b="1" baseline="30000" dirty="0">
                <a:latin typeface="Arial Hebrew"/>
                <a:cs typeface="Arial Hebrew"/>
              </a:rPr>
              <a:t>37 </a:t>
            </a:r>
            <a:r>
              <a:rPr lang="en-US" sz="2400" dirty="0">
                <a:latin typeface="Arial Hebrew"/>
                <a:cs typeface="Arial Hebrew"/>
              </a:rPr>
              <a:t>They were stoned, they were sawn in two,</a:t>
            </a:r>
            <a:r>
              <a:rPr lang="en-US" sz="2400" baseline="30000" dirty="0">
                <a:latin typeface="Arial Hebrew"/>
                <a:cs typeface="Arial Hebrew"/>
              </a:rPr>
              <a:t> </a:t>
            </a:r>
            <a:r>
              <a:rPr lang="en-US" sz="2400" dirty="0">
                <a:latin typeface="Arial Hebrew"/>
                <a:cs typeface="Arial Hebrew"/>
              </a:rPr>
              <a:t>they were killed with the sword.</a:t>
            </a:r>
          </a:p>
        </p:txBody>
      </p:sp>
    </p:spTree>
    <p:extLst>
      <p:ext uri="{BB962C8B-B14F-4D97-AF65-F5344CB8AC3E}">
        <p14:creationId xmlns:p14="http://schemas.microsoft.com/office/powerpoint/2010/main" val="24988649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pic>
        <p:nvPicPr>
          <p:cNvPr id="4" name="Picture 3"/>
          <p:cNvPicPr>
            <a:picLocks noChangeAspect="1"/>
          </p:cNvPicPr>
          <p:nvPr/>
        </p:nvPicPr>
        <p:blipFill>
          <a:blip r:embed="rId2"/>
          <a:stretch>
            <a:fillRect/>
          </a:stretch>
        </p:blipFill>
        <p:spPr>
          <a:xfrm>
            <a:off x="83087" y="82606"/>
            <a:ext cx="8982186" cy="4949627"/>
          </a:xfrm>
          <a:prstGeom prst="rect">
            <a:avLst/>
          </a:prstGeom>
        </p:spPr>
      </p:pic>
      <p:sp>
        <p:nvSpPr>
          <p:cNvPr id="5" name="Rectangle 4"/>
          <p:cNvSpPr/>
          <p:nvPr/>
        </p:nvSpPr>
        <p:spPr>
          <a:xfrm>
            <a:off x="427305" y="3871534"/>
            <a:ext cx="8391766" cy="1077218"/>
          </a:xfrm>
          <a:prstGeom prst="rect">
            <a:avLst/>
          </a:prstGeom>
        </p:spPr>
        <p:txBody>
          <a:bodyPr wrap="square">
            <a:spAutoFit/>
          </a:bodyPr>
          <a:lstStyle/>
          <a:p>
            <a:pPr algn="ctr"/>
            <a:r>
              <a:rPr lang="en-US" sz="3200" b="1" dirty="0"/>
              <a:t>Hebrews 12:1</a:t>
            </a:r>
            <a:r>
              <a:rPr lang="en-US" sz="3200" dirty="0"/>
              <a:t> …let us throw off everything that hinders and the sin that so easily entangles…</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9870</TotalTime>
  <Words>750</Words>
  <Application>Microsoft Macintosh PowerPoint</Application>
  <PresentationFormat>On-screen Show (16:9)</PresentationFormat>
  <Paragraphs>30</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492</cp:revision>
  <dcterms:created xsi:type="dcterms:W3CDTF">2016-08-27T22:55:59Z</dcterms:created>
  <dcterms:modified xsi:type="dcterms:W3CDTF">2018-06-02T21:36:29Z</dcterms:modified>
</cp:coreProperties>
</file>