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wdp" ContentType="image/vnd.ms-photo"/>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sldIdLst>
    <p:sldId id="289" r:id="rId2"/>
    <p:sldId id="279" r:id="rId3"/>
    <p:sldId id="371" r:id="rId4"/>
    <p:sldId id="354" r:id="rId5"/>
    <p:sldId id="335" r:id="rId6"/>
    <p:sldId id="369" r:id="rId7"/>
    <p:sldId id="355" r:id="rId8"/>
    <p:sldId id="345" r:id="rId9"/>
    <p:sldId id="370" r:id="rId10"/>
    <p:sldId id="305" r:id="rId11"/>
    <p:sldId id="356" r:id="rId12"/>
    <p:sldId id="357" r:id="rId13"/>
    <p:sldId id="368" r:id="rId14"/>
    <p:sldId id="359" r:id="rId15"/>
    <p:sldId id="341" r:id="rId16"/>
    <p:sldId id="360" r:id="rId17"/>
    <p:sldId id="348" r:id="rId18"/>
    <p:sldId id="372" r:id="rId19"/>
    <p:sldId id="261"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C617"/>
    <a:srgbClr val="890755"/>
    <a:srgbClr val="A00A65"/>
    <a:srgbClr val="495923"/>
    <a:srgbClr val="8A7128"/>
    <a:srgbClr val="6B2726"/>
    <a:srgbClr val="050663"/>
    <a:srgbClr val="21C1FF"/>
    <a:srgbClr val="044C97"/>
    <a:srgbClr val="FF024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7" d="100"/>
          <a:sy n="107" d="100"/>
        </p:scale>
        <p:origin x="-120" y="-225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5/12/18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5/12/18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5/12/18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5/12/18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5/12/18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5/12/18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5/12/18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5/12/18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5/12/18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5/12/18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5/12/18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5/12/18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5/12/18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package" Target="../embeddings/Microsoft_Word_Document2.docx"/><Relationship Id="rId5"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microsoft.com/office/2007/relationships/hdphoto" Target="../media/hdphoto1.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240965095"/>
              </p:ext>
            </p:extLst>
          </p:nvPr>
        </p:nvGraphicFramePr>
        <p:xfrm>
          <a:off x="65298" y="0"/>
          <a:ext cx="9078702" cy="5143500"/>
        </p:xfrm>
        <a:graphic>
          <a:graphicData uri="http://schemas.openxmlformats.org/presentationml/2006/ole">
            <mc:AlternateContent xmlns:mc="http://schemas.openxmlformats.org/markup-compatibility/2006">
              <mc:Choice xmlns:v="urn:schemas-microsoft-com:vml" Requires="v">
                <p:oleObj spid="_x0000_s1193" name="Document" r:id="rId3" imgW="5486400" imgH="3238500" progId="Word.Document.12">
                  <p:embed/>
                </p:oleObj>
              </mc:Choice>
              <mc:Fallback>
                <p:oleObj name="Document" r:id="rId3" imgW="5486400" imgH="3238500" progId="Word.Document.12">
                  <p:embed/>
                  <p:pic>
                    <p:nvPicPr>
                      <p:cNvPr id="0" name=""/>
                      <p:cNvPicPr/>
                      <p:nvPr/>
                    </p:nvPicPr>
                    <p:blipFill>
                      <a:blip r:embed="rId4"/>
                      <a:stretch>
                        <a:fillRect/>
                      </a:stretch>
                    </p:blipFill>
                    <p:spPr>
                      <a:xfrm>
                        <a:off x="65298"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988849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82606"/>
            <a:ext cx="9065273" cy="923330"/>
          </a:xfrm>
          <a:prstGeom prst="rect">
            <a:avLst/>
          </a:prstGeom>
        </p:spPr>
        <p:txBody>
          <a:bodyPr wrap="square">
            <a:spAutoFit/>
          </a:bodyPr>
          <a:lstStyle/>
          <a:p>
            <a:r>
              <a:rPr lang="en-US" sz="5400" b="1" dirty="0"/>
              <a:t> </a:t>
            </a:r>
            <a:r>
              <a:rPr lang="en-US" dirty="0"/>
              <a:t> </a:t>
            </a:r>
          </a:p>
        </p:txBody>
      </p:sp>
      <p:pic>
        <p:nvPicPr>
          <p:cNvPr id="2" name="Picture 1"/>
          <p:cNvPicPr>
            <a:picLocks noChangeAspect="1"/>
          </p:cNvPicPr>
          <p:nvPr/>
        </p:nvPicPr>
        <p:blipFill>
          <a:blip r:embed="rId2"/>
          <a:stretch>
            <a:fillRect/>
          </a:stretch>
        </p:blipFill>
        <p:spPr>
          <a:xfrm>
            <a:off x="0" y="114300"/>
            <a:ext cx="9144000" cy="4894217"/>
          </a:xfrm>
          <a:prstGeom prst="rect">
            <a:avLst/>
          </a:prstGeom>
        </p:spPr>
      </p:pic>
      <p:sp>
        <p:nvSpPr>
          <p:cNvPr id="4" name="Rectangle 3"/>
          <p:cNvSpPr/>
          <p:nvPr/>
        </p:nvSpPr>
        <p:spPr>
          <a:xfrm>
            <a:off x="367956" y="2839642"/>
            <a:ext cx="8427376" cy="2062103"/>
          </a:xfrm>
          <a:prstGeom prst="rect">
            <a:avLst/>
          </a:prstGeom>
        </p:spPr>
        <p:txBody>
          <a:bodyPr wrap="square">
            <a:spAutoFit/>
          </a:bodyPr>
          <a:lstStyle/>
          <a:p>
            <a:pPr algn="ctr"/>
            <a:r>
              <a:rPr lang="en-US" sz="3200" b="1" dirty="0">
                <a:latin typeface="Arial Hebrew Scholar"/>
                <a:cs typeface="Arial Hebrew Scholar"/>
              </a:rPr>
              <a:t>Exodus 31:18 </a:t>
            </a:r>
            <a:r>
              <a:rPr lang="en-US" sz="3200" dirty="0">
                <a:latin typeface="Arial Hebrew Scholar"/>
                <a:cs typeface="Arial Hebrew Scholar"/>
              </a:rPr>
              <a:t>And he gave to Moses, when he had finished speaking with him on Mount Sinai, the two tablets of the testimony, tablets of stone, written with the finger of God.</a:t>
            </a:r>
            <a:endParaRPr lang="en-US" sz="3200" b="1" dirty="0">
              <a:latin typeface="Arial Hebrew Scholar"/>
              <a:cs typeface="Arial Hebrew Scholar"/>
            </a:endParaRPr>
          </a:p>
        </p:txBody>
      </p:sp>
    </p:spTree>
    <p:extLst>
      <p:ext uri="{BB962C8B-B14F-4D97-AF65-F5344CB8AC3E}">
        <p14:creationId xmlns:p14="http://schemas.microsoft.com/office/powerpoint/2010/main" val="139458522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1042" y="301850"/>
            <a:ext cx="8344289" cy="4154983"/>
          </a:xfrm>
          <a:prstGeom prst="rect">
            <a:avLst/>
          </a:prstGeom>
        </p:spPr>
        <p:txBody>
          <a:bodyPr wrap="square">
            <a:spAutoFit/>
          </a:bodyPr>
          <a:lstStyle/>
          <a:p>
            <a:r>
              <a:rPr lang="en-US" sz="2400" b="1" dirty="0">
                <a:latin typeface="Bangla MN"/>
                <a:cs typeface="Bangla MN"/>
              </a:rPr>
              <a:t>2 Corinthians 3:3 </a:t>
            </a:r>
            <a:r>
              <a:rPr lang="en-US" sz="2400" dirty="0">
                <a:latin typeface="Bangla MN"/>
                <a:cs typeface="Bangla MN"/>
              </a:rPr>
              <a:t>And you show that you are a letter from Christ delivered by us, written not with ink but with the Spirit of the living God, not on tablets of stone but on tablets of human hearts.</a:t>
            </a:r>
            <a:endParaRPr lang="en-US" sz="2400" b="1" dirty="0">
              <a:latin typeface="Bangla MN"/>
              <a:cs typeface="Bangla MN"/>
            </a:endParaRPr>
          </a:p>
          <a:p>
            <a:endParaRPr lang="en-US" sz="2400" b="1" dirty="0" smtClean="0">
              <a:latin typeface="Bangla MN"/>
              <a:cs typeface="Bangla MN"/>
            </a:endParaRPr>
          </a:p>
          <a:p>
            <a:endParaRPr lang="en-US" sz="2400" b="1" dirty="0" smtClean="0">
              <a:latin typeface="Bangla MN"/>
              <a:cs typeface="Bangla MN"/>
            </a:endParaRPr>
          </a:p>
          <a:p>
            <a:r>
              <a:rPr lang="en-US" sz="2400" b="1" dirty="0" smtClean="0">
                <a:latin typeface="Bangla MN"/>
                <a:cs typeface="Bangla MN"/>
              </a:rPr>
              <a:t>Hebrews </a:t>
            </a:r>
            <a:r>
              <a:rPr lang="en-US" sz="2400" b="1" dirty="0">
                <a:latin typeface="Bangla MN"/>
                <a:cs typeface="Bangla MN"/>
              </a:rPr>
              <a:t>8:10 </a:t>
            </a:r>
            <a:r>
              <a:rPr lang="en-US" sz="2400" dirty="0">
                <a:latin typeface="Bangla MN"/>
                <a:cs typeface="Bangla MN"/>
              </a:rPr>
              <a:t>For this is the covenant that I will make with the house of Israel after those days, declares the Lord: I will put my laws into their minds, and write them on their hearts, and I will be their God, and they shall be my people.</a:t>
            </a:r>
            <a:endParaRPr lang="en-US" sz="2400" b="1" dirty="0">
              <a:latin typeface="Bangla MN"/>
              <a:cs typeface="Bangla MN"/>
            </a:endParaRPr>
          </a:p>
        </p:txBody>
      </p:sp>
    </p:spTree>
    <p:extLst>
      <p:ext uri="{BB962C8B-B14F-4D97-AF65-F5344CB8AC3E}">
        <p14:creationId xmlns:p14="http://schemas.microsoft.com/office/powerpoint/2010/main" val="26545288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4217" y="432301"/>
            <a:ext cx="8379898" cy="4154983"/>
          </a:xfrm>
          <a:prstGeom prst="rect">
            <a:avLst/>
          </a:prstGeom>
        </p:spPr>
        <p:txBody>
          <a:bodyPr wrap="square">
            <a:spAutoFit/>
          </a:bodyPr>
          <a:lstStyle/>
          <a:p>
            <a:r>
              <a:rPr lang="en-US" sz="2400" b="1" dirty="0">
                <a:latin typeface="Arial"/>
                <a:cs typeface="Arial"/>
              </a:rPr>
              <a:t>Exodus 32:25-28 </a:t>
            </a:r>
            <a:r>
              <a:rPr lang="en-US" sz="2400" b="1" baseline="30000" dirty="0">
                <a:latin typeface="Arial"/>
                <a:cs typeface="Arial"/>
              </a:rPr>
              <a:t> </a:t>
            </a:r>
            <a:r>
              <a:rPr lang="en-US" sz="2400" dirty="0">
                <a:latin typeface="Arial"/>
                <a:cs typeface="Arial"/>
              </a:rPr>
              <a:t>And when Moses saw that the people had broken loose </a:t>
            </a:r>
            <a:r>
              <a:rPr lang="en-US" sz="2400" dirty="0" smtClean="0">
                <a:latin typeface="Arial"/>
                <a:cs typeface="Arial"/>
              </a:rPr>
              <a:t>for </a:t>
            </a:r>
            <a:r>
              <a:rPr lang="en-US" sz="2400" dirty="0">
                <a:latin typeface="Arial"/>
                <a:cs typeface="Arial"/>
              </a:rPr>
              <a:t>Aaron had let them break loose, to the derision of their </a:t>
            </a:r>
            <a:r>
              <a:rPr lang="en-US" sz="2400" dirty="0" smtClean="0">
                <a:latin typeface="Arial"/>
                <a:cs typeface="Arial"/>
              </a:rPr>
              <a:t>enemies,</a:t>
            </a:r>
            <a:r>
              <a:rPr lang="en-US" sz="2400" dirty="0">
                <a:latin typeface="Arial"/>
                <a:cs typeface="Arial"/>
              </a:rPr>
              <a:t> </a:t>
            </a:r>
            <a:r>
              <a:rPr lang="en-US" sz="2400" baseline="30000" dirty="0">
                <a:latin typeface="Arial"/>
                <a:cs typeface="Arial"/>
              </a:rPr>
              <a:t>26 </a:t>
            </a:r>
            <a:r>
              <a:rPr lang="en-US" sz="2400" dirty="0">
                <a:latin typeface="Arial"/>
                <a:cs typeface="Arial"/>
              </a:rPr>
              <a:t>then Moses stood in the gate of the camp and said, “Who is on the Lord's side? Come to me.” And all the sons of Levi gathered around him. </a:t>
            </a:r>
            <a:r>
              <a:rPr lang="en-US" sz="2400" baseline="30000" dirty="0">
                <a:latin typeface="Arial"/>
                <a:cs typeface="Arial"/>
              </a:rPr>
              <a:t>27 </a:t>
            </a:r>
            <a:r>
              <a:rPr lang="en-US" sz="2400" dirty="0">
                <a:latin typeface="Arial"/>
                <a:cs typeface="Arial"/>
              </a:rPr>
              <a:t>And he said to them, “Thus says the Lord God of Israel, ‘Put your sword on your side each of you, and go to and fro from gate to gate throughout the camp, and each of you kill his brother and his companion and his neighbor.’” </a:t>
            </a:r>
            <a:r>
              <a:rPr lang="en-US" sz="2400" baseline="30000" dirty="0">
                <a:latin typeface="Arial"/>
                <a:cs typeface="Arial"/>
              </a:rPr>
              <a:t>28 </a:t>
            </a:r>
            <a:r>
              <a:rPr lang="en-US" sz="2400" dirty="0">
                <a:latin typeface="Arial"/>
                <a:cs typeface="Arial"/>
              </a:rPr>
              <a:t>And the sons of Levi did according to the word of Moses. And that day about three thousand men of the people fell.</a:t>
            </a:r>
            <a:endParaRPr lang="en-US" sz="2400" b="1" dirty="0">
              <a:latin typeface="Arial"/>
              <a:cs typeface="Arial"/>
            </a:endParaRPr>
          </a:p>
        </p:txBody>
      </p:sp>
    </p:spTree>
    <p:extLst>
      <p:ext uri="{BB962C8B-B14F-4D97-AF65-F5344CB8AC3E}">
        <p14:creationId xmlns:p14="http://schemas.microsoft.com/office/powerpoint/2010/main" val="161461420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98521" y="416511"/>
            <a:ext cx="8095029" cy="4154983"/>
          </a:xfrm>
          <a:prstGeom prst="rect">
            <a:avLst/>
          </a:prstGeom>
        </p:spPr>
        <p:txBody>
          <a:bodyPr wrap="square">
            <a:spAutoFit/>
          </a:bodyPr>
          <a:lstStyle/>
          <a:p>
            <a:r>
              <a:rPr lang="en-US" sz="2400" b="1" dirty="0">
                <a:latin typeface="Arial"/>
                <a:cs typeface="Arial"/>
              </a:rPr>
              <a:t>Acts 2:38-41 </a:t>
            </a:r>
            <a:endParaRPr lang="en-US" sz="2400" b="1" dirty="0" smtClean="0">
              <a:latin typeface="Arial"/>
              <a:cs typeface="Arial"/>
            </a:endParaRPr>
          </a:p>
          <a:p>
            <a:r>
              <a:rPr lang="en-US" sz="2400" dirty="0" smtClean="0">
                <a:latin typeface="Arial"/>
                <a:cs typeface="Arial"/>
              </a:rPr>
              <a:t>And </a:t>
            </a:r>
            <a:r>
              <a:rPr lang="en-US" sz="2400" dirty="0">
                <a:latin typeface="Arial"/>
                <a:cs typeface="Arial"/>
              </a:rPr>
              <a:t>Peter said to them, “Repent and be baptized every one of you in the name of Jesus Christ for the forgiveness of your sins, and you will receive the gift of the Holy Spirit. </a:t>
            </a:r>
            <a:r>
              <a:rPr lang="en-US" sz="2400" baseline="30000" dirty="0">
                <a:latin typeface="Arial"/>
                <a:cs typeface="Arial"/>
              </a:rPr>
              <a:t>39 </a:t>
            </a:r>
            <a:r>
              <a:rPr lang="en-US" sz="2400" dirty="0">
                <a:latin typeface="Arial"/>
                <a:cs typeface="Arial"/>
              </a:rPr>
              <a:t>For the promise is for you and for your children and for all who are far off, everyone whom the Lord our God calls to himself.” </a:t>
            </a:r>
            <a:r>
              <a:rPr lang="en-US" sz="2400" baseline="30000" dirty="0">
                <a:latin typeface="Arial"/>
                <a:cs typeface="Arial"/>
              </a:rPr>
              <a:t>40 </a:t>
            </a:r>
            <a:r>
              <a:rPr lang="en-US" sz="2400" dirty="0">
                <a:latin typeface="Arial"/>
                <a:cs typeface="Arial"/>
              </a:rPr>
              <a:t>And with many other words he bore witness and continued to exhort them, saying, “Save yourselves from this crooked generation.” </a:t>
            </a:r>
            <a:r>
              <a:rPr lang="en-US" sz="2400" baseline="30000" dirty="0">
                <a:latin typeface="Arial"/>
                <a:cs typeface="Arial"/>
              </a:rPr>
              <a:t>41 </a:t>
            </a:r>
            <a:r>
              <a:rPr lang="en-US" sz="2400" dirty="0">
                <a:latin typeface="Arial"/>
                <a:cs typeface="Arial"/>
              </a:rPr>
              <a:t>So those who received his word were baptized, and there were added that day about three thousand souls.</a:t>
            </a:r>
            <a:endParaRPr lang="en-US" sz="2400" b="1" dirty="0">
              <a:latin typeface="Arial"/>
              <a:cs typeface="Arial"/>
            </a:endParaRPr>
          </a:p>
        </p:txBody>
      </p:sp>
    </p:spTree>
    <p:extLst>
      <p:ext uri="{BB962C8B-B14F-4D97-AF65-F5344CB8AC3E}">
        <p14:creationId xmlns:p14="http://schemas.microsoft.com/office/powerpoint/2010/main" val="102425998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0389" y="391660"/>
            <a:ext cx="8047551" cy="3970318"/>
          </a:xfrm>
          <a:prstGeom prst="rect">
            <a:avLst/>
          </a:prstGeom>
        </p:spPr>
        <p:txBody>
          <a:bodyPr wrap="square">
            <a:spAutoFit/>
          </a:bodyPr>
          <a:lstStyle/>
          <a:p>
            <a:r>
              <a:rPr lang="en-US" sz="2400" b="1" dirty="0">
                <a:latin typeface="Bangla MN"/>
                <a:cs typeface="Bangla MN"/>
              </a:rPr>
              <a:t>Romans 7:6 </a:t>
            </a:r>
            <a:r>
              <a:rPr lang="en-US" sz="2400" dirty="0">
                <a:latin typeface="Bangla MN"/>
                <a:cs typeface="Bangla MN"/>
              </a:rPr>
              <a:t>But now we are released from the law, having died to that which held us captive, so that we serve in the new way of the </a:t>
            </a:r>
            <a:r>
              <a:rPr lang="en-US" sz="2800" dirty="0">
                <a:solidFill>
                  <a:srgbClr val="F3C617"/>
                </a:solidFill>
                <a:latin typeface="Bangla MN"/>
                <a:cs typeface="Bangla MN"/>
              </a:rPr>
              <a:t>Spirit</a:t>
            </a:r>
            <a:r>
              <a:rPr lang="en-US" sz="2400" dirty="0">
                <a:latin typeface="Bangla MN"/>
                <a:cs typeface="Bangla MN"/>
              </a:rPr>
              <a:t> and not in the old way of the written code.</a:t>
            </a:r>
            <a:endParaRPr lang="en-US" sz="2400" b="1" dirty="0">
              <a:latin typeface="Bangla MN"/>
              <a:cs typeface="Bangla MN"/>
            </a:endParaRPr>
          </a:p>
          <a:p>
            <a:endParaRPr lang="en-US" sz="2400" b="1" dirty="0" smtClean="0">
              <a:latin typeface="Bangla MN"/>
              <a:cs typeface="Bangla MN"/>
            </a:endParaRPr>
          </a:p>
          <a:p>
            <a:endParaRPr lang="en-US" sz="2400" b="1" dirty="0">
              <a:latin typeface="Bangla MN"/>
              <a:cs typeface="Bangla MN"/>
            </a:endParaRPr>
          </a:p>
          <a:p>
            <a:r>
              <a:rPr lang="en-US" sz="2400" b="1" dirty="0" smtClean="0">
                <a:latin typeface="Bangla MN"/>
                <a:cs typeface="Bangla MN"/>
              </a:rPr>
              <a:t>2 </a:t>
            </a:r>
            <a:r>
              <a:rPr lang="en-US" sz="2400" b="1" dirty="0">
                <a:latin typeface="Bangla MN"/>
                <a:cs typeface="Bangla MN"/>
              </a:rPr>
              <a:t>Corinthians 3:6 </a:t>
            </a:r>
            <a:r>
              <a:rPr lang="en-US" sz="2400" b="1" baseline="30000" dirty="0">
                <a:latin typeface="Bangla MN"/>
                <a:cs typeface="Bangla MN"/>
              </a:rPr>
              <a:t> </a:t>
            </a:r>
            <a:r>
              <a:rPr lang="en-US" sz="2400" dirty="0">
                <a:latin typeface="Bangla MN"/>
                <a:cs typeface="Bangla MN"/>
              </a:rPr>
              <a:t>who has made us sufficient to be ministers of a new covenant, not of the letter </a:t>
            </a:r>
            <a:r>
              <a:rPr lang="en-US" sz="2400" dirty="0" smtClean="0">
                <a:latin typeface="Bangla MN"/>
                <a:cs typeface="Bangla MN"/>
              </a:rPr>
              <a:t>but </a:t>
            </a:r>
            <a:r>
              <a:rPr lang="en-US" sz="2400" dirty="0">
                <a:latin typeface="Bangla MN"/>
                <a:cs typeface="Bangla MN"/>
              </a:rPr>
              <a:t>of </a:t>
            </a:r>
            <a:r>
              <a:rPr lang="en-US" sz="2400" dirty="0" smtClean="0">
                <a:latin typeface="Bangla MN"/>
                <a:cs typeface="Bangla MN"/>
              </a:rPr>
              <a:t>the </a:t>
            </a:r>
            <a:r>
              <a:rPr lang="en-US" sz="2800" dirty="0" smtClean="0">
                <a:solidFill>
                  <a:srgbClr val="F3C617"/>
                </a:solidFill>
                <a:latin typeface="Bangla MN"/>
                <a:cs typeface="Bangla MN"/>
              </a:rPr>
              <a:t>Spirit</a:t>
            </a:r>
            <a:r>
              <a:rPr lang="en-US" sz="2400" dirty="0" smtClean="0">
                <a:latin typeface="Bangla MN"/>
                <a:cs typeface="Bangla MN"/>
              </a:rPr>
              <a:t>. For the letter kills, but the </a:t>
            </a:r>
            <a:r>
              <a:rPr lang="en-US" sz="2800" dirty="0" smtClean="0">
                <a:solidFill>
                  <a:srgbClr val="F3C617"/>
                </a:solidFill>
                <a:latin typeface="Bangla MN"/>
                <a:cs typeface="Bangla MN"/>
              </a:rPr>
              <a:t>Spirit</a:t>
            </a:r>
            <a:r>
              <a:rPr lang="en-US" sz="2400" dirty="0" smtClean="0">
                <a:latin typeface="Bangla MN"/>
                <a:cs typeface="Bangla MN"/>
              </a:rPr>
              <a:t> gives </a:t>
            </a:r>
            <a:r>
              <a:rPr lang="en-US" sz="2400" dirty="0">
                <a:latin typeface="Bangla MN"/>
                <a:cs typeface="Bangla MN"/>
              </a:rPr>
              <a:t>life</a:t>
            </a:r>
            <a:r>
              <a:rPr lang="en-US" sz="2400" b="1" dirty="0">
                <a:latin typeface="Bangla MN"/>
                <a:cs typeface="Bangla MN"/>
              </a:rPr>
              <a:t>.</a:t>
            </a:r>
          </a:p>
        </p:txBody>
      </p:sp>
    </p:spTree>
    <p:extLst>
      <p:ext uri="{BB962C8B-B14F-4D97-AF65-F5344CB8AC3E}">
        <p14:creationId xmlns:p14="http://schemas.microsoft.com/office/powerpoint/2010/main" val="122842495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5219849"/>
          </a:xfrm>
          <a:prstGeom prst="rect">
            <a:avLst/>
          </a:prstGeom>
        </p:spPr>
      </p:pic>
      <p:sp>
        <p:nvSpPr>
          <p:cNvPr id="4" name="Rectangle 3"/>
          <p:cNvSpPr/>
          <p:nvPr/>
        </p:nvSpPr>
        <p:spPr>
          <a:xfrm>
            <a:off x="225521" y="3056855"/>
            <a:ext cx="8771593" cy="2215991"/>
          </a:xfrm>
          <a:prstGeom prst="rect">
            <a:avLst/>
          </a:prstGeom>
        </p:spPr>
        <p:txBody>
          <a:bodyPr wrap="square">
            <a:spAutoFit/>
          </a:bodyPr>
          <a:lstStyle/>
          <a:p>
            <a:r>
              <a:rPr lang="en-US" sz="2000" b="1" dirty="0">
                <a:latin typeface="Arial"/>
                <a:cs typeface="Arial"/>
              </a:rPr>
              <a:t>Exodus 20:18-20</a:t>
            </a:r>
            <a:r>
              <a:rPr lang="en-US" sz="2000" b="1" baseline="30000" dirty="0">
                <a:latin typeface="Arial"/>
                <a:cs typeface="Arial"/>
              </a:rPr>
              <a:t> </a:t>
            </a:r>
            <a:r>
              <a:rPr lang="en-US" sz="2000" dirty="0">
                <a:latin typeface="Arial"/>
                <a:cs typeface="Arial"/>
              </a:rPr>
              <a:t>Now when all the people saw the thunder and the flashes of lightning and the sound of the trumpet and the mountain smoking, the people were afraid and trembled, and they stood far off </a:t>
            </a:r>
            <a:r>
              <a:rPr lang="en-US" sz="2000" baseline="30000" dirty="0">
                <a:latin typeface="Arial"/>
                <a:cs typeface="Arial"/>
              </a:rPr>
              <a:t>19 </a:t>
            </a:r>
            <a:r>
              <a:rPr lang="en-US" sz="2000" dirty="0">
                <a:latin typeface="Arial"/>
                <a:cs typeface="Arial"/>
              </a:rPr>
              <a:t>and said to Moses, “You speak to us, and we will listen; but do not let God speak to us, lest we die.” </a:t>
            </a:r>
            <a:r>
              <a:rPr lang="en-US" sz="2000" baseline="30000" dirty="0">
                <a:latin typeface="Arial"/>
                <a:cs typeface="Arial"/>
              </a:rPr>
              <a:t>20 </a:t>
            </a:r>
            <a:r>
              <a:rPr lang="en-US" sz="2000" dirty="0">
                <a:latin typeface="Arial"/>
                <a:cs typeface="Arial"/>
              </a:rPr>
              <a:t>Moses said to the people, “Do not fear, for God has come to test you, that the fear of him may be before you, that you may not sin.”</a:t>
            </a:r>
            <a:endParaRPr lang="en-US" sz="2000" b="1" dirty="0">
              <a:latin typeface="Arial"/>
              <a:cs typeface="Arial"/>
            </a:endParaRPr>
          </a:p>
          <a:p>
            <a:r>
              <a:rPr lang="en-US" dirty="0"/>
              <a:t> </a:t>
            </a:r>
            <a:endParaRPr lang="en-US" b="1" dirty="0"/>
          </a:p>
        </p:txBody>
      </p:sp>
    </p:spTree>
    <p:extLst>
      <p:ext uri="{BB962C8B-B14F-4D97-AF65-F5344CB8AC3E}">
        <p14:creationId xmlns:p14="http://schemas.microsoft.com/office/powerpoint/2010/main" val="293504825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2435" y="198347"/>
            <a:ext cx="8771593" cy="4524316"/>
          </a:xfrm>
          <a:prstGeom prst="rect">
            <a:avLst/>
          </a:prstGeom>
        </p:spPr>
        <p:txBody>
          <a:bodyPr wrap="square">
            <a:spAutoFit/>
          </a:bodyPr>
          <a:lstStyle/>
          <a:p>
            <a:r>
              <a:rPr lang="en-US" b="1" dirty="0">
                <a:latin typeface="Arial"/>
                <a:cs typeface="Arial"/>
              </a:rPr>
              <a:t>Acts 2:1-13 </a:t>
            </a:r>
            <a:endParaRPr lang="en-US" b="1" dirty="0" smtClean="0">
              <a:latin typeface="Arial"/>
              <a:cs typeface="Arial"/>
            </a:endParaRPr>
          </a:p>
          <a:p>
            <a:r>
              <a:rPr lang="en-US" dirty="0" smtClean="0">
                <a:latin typeface="Arial Hebrew Scholar"/>
                <a:cs typeface="Arial Hebrew Scholar"/>
              </a:rPr>
              <a:t>When</a:t>
            </a:r>
            <a:r>
              <a:rPr lang="en-US" dirty="0">
                <a:latin typeface="Arial Hebrew Scholar"/>
                <a:cs typeface="Arial Hebrew Scholar"/>
              </a:rPr>
              <a:t> the day of Pentecost arrived, they were all together in one place. </a:t>
            </a:r>
            <a:r>
              <a:rPr lang="en-US" baseline="30000" dirty="0">
                <a:latin typeface="Arial Hebrew Scholar"/>
                <a:cs typeface="Arial Hebrew Scholar"/>
              </a:rPr>
              <a:t>2 </a:t>
            </a:r>
            <a:r>
              <a:rPr lang="en-US" dirty="0">
                <a:latin typeface="Arial Hebrew Scholar"/>
                <a:cs typeface="Arial Hebrew Scholar"/>
              </a:rPr>
              <a:t>And suddenly there came from heaven a sound like a mighty rushing wind, and it filled the entire house where they were sitting. </a:t>
            </a:r>
            <a:r>
              <a:rPr lang="en-US" baseline="30000" dirty="0">
                <a:latin typeface="Arial Hebrew Scholar"/>
                <a:cs typeface="Arial Hebrew Scholar"/>
              </a:rPr>
              <a:t>3 </a:t>
            </a:r>
            <a:r>
              <a:rPr lang="en-US" dirty="0">
                <a:latin typeface="Arial Hebrew Scholar"/>
                <a:cs typeface="Arial Hebrew Scholar"/>
              </a:rPr>
              <a:t>And divided tongues as of fire appeared to them and </a:t>
            </a:r>
            <a:r>
              <a:rPr lang="en-US" dirty="0" smtClean="0">
                <a:latin typeface="Arial Hebrew Scholar"/>
                <a:cs typeface="Arial Hebrew Scholar"/>
              </a:rPr>
              <a:t>rested</a:t>
            </a:r>
            <a:r>
              <a:rPr lang="en-US" dirty="0">
                <a:latin typeface="Arial Hebrew Scholar"/>
                <a:cs typeface="Arial Hebrew Scholar"/>
              </a:rPr>
              <a:t> on each one of them. </a:t>
            </a:r>
            <a:r>
              <a:rPr lang="en-US" baseline="30000" dirty="0">
                <a:latin typeface="Arial Hebrew Scholar"/>
                <a:cs typeface="Arial Hebrew Scholar"/>
              </a:rPr>
              <a:t>4 </a:t>
            </a:r>
            <a:r>
              <a:rPr lang="en-US" dirty="0">
                <a:latin typeface="Arial Hebrew Scholar"/>
                <a:cs typeface="Arial Hebrew Scholar"/>
              </a:rPr>
              <a:t>And they were all filled with the Holy Spirit and began to speak in other tongues as the Spirit gave them utterance. </a:t>
            </a:r>
            <a:r>
              <a:rPr lang="en-US" baseline="30000" dirty="0">
                <a:latin typeface="Arial Hebrew Scholar"/>
                <a:cs typeface="Arial Hebrew Scholar"/>
              </a:rPr>
              <a:t>5 </a:t>
            </a:r>
            <a:r>
              <a:rPr lang="en-US" dirty="0">
                <a:latin typeface="Arial Hebrew Scholar"/>
                <a:cs typeface="Arial Hebrew Scholar"/>
              </a:rPr>
              <a:t>Now there were dwelling in Jerusalem Jews, devout men from every nation under heaven. </a:t>
            </a:r>
            <a:r>
              <a:rPr lang="en-US" baseline="30000" dirty="0">
                <a:latin typeface="Arial Hebrew Scholar"/>
                <a:cs typeface="Arial Hebrew Scholar"/>
              </a:rPr>
              <a:t>6 </a:t>
            </a:r>
            <a:r>
              <a:rPr lang="en-US" dirty="0">
                <a:latin typeface="Arial Hebrew Scholar"/>
                <a:cs typeface="Arial Hebrew Scholar"/>
              </a:rPr>
              <a:t>And at this sound the multitude came together, and they were bewildered, because each one was hearing them speak in his own language.</a:t>
            </a:r>
            <a:r>
              <a:rPr lang="en-US" baseline="30000" dirty="0">
                <a:latin typeface="Arial Hebrew Scholar"/>
                <a:cs typeface="Arial Hebrew Scholar"/>
              </a:rPr>
              <a:t>7 </a:t>
            </a:r>
            <a:r>
              <a:rPr lang="en-US" dirty="0">
                <a:latin typeface="Arial Hebrew Scholar"/>
                <a:cs typeface="Arial Hebrew Scholar"/>
              </a:rPr>
              <a:t>And they were amazed and astonished, saying, “Are not all these who </a:t>
            </a:r>
            <a:r>
              <a:rPr lang="en-US" dirty="0" smtClean="0">
                <a:latin typeface="Arial Hebrew Scholar"/>
                <a:cs typeface="Arial Hebrew Scholar"/>
              </a:rPr>
              <a:t>are speaking</a:t>
            </a:r>
            <a:r>
              <a:rPr lang="en-US" dirty="0">
                <a:latin typeface="Arial Hebrew Scholar"/>
                <a:cs typeface="Arial Hebrew Scholar"/>
              </a:rPr>
              <a:t> Galileans? </a:t>
            </a:r>
            <a:r>
              <a:rPr lang="en-US" baseline="30000" dirty="0">
                <a:latin typeface="Arial Hebrew Scholar"/>
                <a:cs typeface="Arial Hebrew Scholar"/>
              </a:rPr>
              <a:t>8 </a:t>
            </a:r>
            <a:r>
              <a:rPr lang="en-US" dirty="0">
                <a:latin typeface="Arial Hebrew Scholar"/>
                <a:cs typeface="Arial Hebrew Scholar"/>
              </a:rPr>
              <a:t>And how is it that we hear, each of us in his own native language? </a:t>
            </a:r>
            <a:r>
              <a:rPr lang="en-US" dirty="0" smtClean="0">
                <a:latin typeface="Arial Hebrew Scholar"/>
                <a:cs typeface="Arial Hebrew Scholar"/>
              </a:rPr>
              <a:t> </a:t>
            </a:r>
            <a:r>
              <a:rPr lang="en-US" baseline="30000" dirty="0" smtClean="0">
                <a:latin typeface="Arial Hebrew Scholar"/>
                <a:cs typeface="Arial Hebrew Scholar"/>
              </a:rPr>
              <a:t>9</a:t>
            </a:r>
            <a:r>
              <a:rPr lang="en-US" baseline="30000" dirty="0">
                <a:latin typeface="Arial Hebrew Scholar"/>
                <a:cs typeface="Arial Hebrew Scholar"/>
              </a:rPr>
              <a:t> </a:t>
            </a:r>
            <a:r>
              <a:rPr lang="en-US" dirty="0">
                <a:latin typeface="Arial Hebrew Scholar"/>
                <a:cs typeface="Arial Hebrew Scholar"/>
              </a:rPr>
              <a:t>Parthians and Medes and </a:t>
            </a:r>
            <a:r>
              <a:rPr lang="en-US" dirty="0" err="1">
                <a:latin typeface="Arial Hebrew Scholar"/>
                <a:cs typeface="Arial Hebrew Scholar"/>
              </a:rPr>
              <a:t>Elamites</a:t>
            </a:r>
            <a:r>
              <a:rPr lang="en-US" dirty="0">
                <a:latin typeface="Arial Hebrew Scholar"/>
                <a:cs typeface="Arial Hebrew Scholar"/>
              </a:rPr>
              <a:t> and residents of Mesopotamia, Judea and Cappadocia, Pontus and Asia, </a:t>
            </a:r>
            <a:r>
              <a:rPr lang="en-US" baseline="30000" dirty="0">
                <a:latin typeface="Arial Hebrew Scholar"/>
                <a:cs typeface="Arial Hebrew Scholar"/>
              </a:rPr>
              <a:t>10 </a:t>
            </a:r>
            <a:r>
              <a:rPr lang="en-US" dirty="0">
                <a:latin typeface="Arial Hebrew Scholar"/>
                <a:cs typeface="Arial Hebrew Scholar"/>
              </a:rPr>
              <a:t>Phrygia and </a:t>
            </a:r>
            <a:r>
              <a:rPr lang="en-US" dirty="0" err="1">
                <a:latin typeface="Arial Hebrew Scholar"/>
                <a:cs typeface="Arial Hebrew Scholar"/>
              </a:rPr>
              <a:t>Pamphylia</a:t>
            </a:r>
            <a:r>
              <a:rPr lang="en-US" dirty="0">
                <a:latin typeface="Arial Hebrew Scholar"/>
                <a:cs typeface="Arial Hebrew Scholar"/>
              </a:rPr>
              <a:t>, Egypt and the parts of Libya belonging to Cyrene, and visitors from Rome, </a:t>
            </a:r>
            <a:r>
              <a:rPr lang="en-US" baseline="30000" dirty="0">
                <a:latin typeface="Arial Hebrew Scholar"/>
                <a:cs typeface="Arial Hebrew Scholar"/>
              </a:rPr>
              <a:t>11 </a:t>
            </a:r>
            <a:r>
              <a:rPr lang="en-US" dirty="0">
                <a:latin typeface="Arial Hebrew Scholar"/>
                <a:cs typeface="Arial Hebrew Scholar"/>
              </a:rPr>
              <a:t>both Jews and proselytes, Cretans and Arabians—we hear them telling in our own tongues the mighty works of God.” </a:t>
            </a:r>
            <a:r>
              <a:rPr lang="en-US" baseline="30000" dirty="0">
                <a:latin typeface="Arial Hebrew Scholar"/>
                <a:cs typeface="Arial Hebrew Scholar"/>
              </a:rPr>
              <a:t>12 </a:t>
            </a:r>
            <a:r>
              <a:rPr lang="en-US" dirty="0">
                <a:latin typeface="Arial Hebrew Scholar"/>
                <a:cs typeface="Arial Hebrew Scholar"/>
              </a:rPr>
              <a:t>And all were amazed and perplexed, saying to one another, “What does this mean?” </a:t>
            </a:r>
            <a:r>
              <a:rPr lang="en-US" baseline="30000" dirty="0">
                <a:latin typeface="Arial Hebrew Scholar"/>
                <a:cs typeface="Arial Hebrew Scholar"/>
              </a:rPr>
              <a:t>13 </a:t>
            </a:r>
            <a:r>
              <a:rPr lang="en-US" dirty="0">
                <a:latin typeface="Arial Hebrew Scholar"/>
                <a:cs typeface="Arial Hebrew Scholar"/>
              </a:rPr>
              <a:t>But others mocking said, “They are filled with new wine.”</a:t>
            </a:r>
            <a:endParaRPr lang="en-US" b="1" dirty="0">
              <a:latin typeface="Arial Hebrew Scholar"/>
              <a:cs typeface="Arial Hebrew Scholar"/>
            </a:endParaRPr>
          </a:p>
        </p:txBody>
      </p:sp>
    </p:spTree>
    <p:extLst>
      <p:ext uri="{BB962C8B-B14F-4D97-AF65-F5344CB8AC3E}">
        <p14:creationId xmlns:p14="http://schemas.microsoft.com/office/powerpoint/2010/main" val="122277330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5143500"/>
          </a:xfrm>
          <a:prstGeom prst="rect">
            <a:avLst/>
          </a:prstGeom>
        </p:spPr>
      </p:pic>
      <p:sp>
        <p:nvSpPr>
          <p:cNvPr id="4" name="Rectangle 3"/>
          <p:cNvSpPr/>
          <p:nvPr/>
        </p:nvSpPr>
        <p:spPr>
          <a:xfrm>
            <a:off x="508000" y="647700"/>
            <a:ext cx="8178800" cy="3539430"/>
          </a:xfrm>
          <a:prstGeom prst="rect">
            <a:avLst/>
          </a:prstGeom>
        </p:spPr>
        <p:txBody>
          <a:bodyPr wrap="square">
            <a:spAutoFit/>
          </a:bodyPr>
          <a:lstStyle/>
          <a:p>
            <a:pPr algn="ctr"/>
            <a:r>
              <a:rPr lang="en-US" sz="3200" b="1" i="1" dirty="0">
                <a:solidFill>
                  <a:srgbClr val="890755"/>
                </a:solidFill>
                <a:latin typeface="Arial Hebrew Scholar"/>
                <a:cs typeface="Arial Hebrew Scholar"/>
              </a:rPr>
              <a:t>Exodus 19:7-8 </a:t>
            </a:r>
            <a:endParaRPr lang="en-US" sz="3200" b="1" i="1" dirty="0" smtClean="0">
              <a:solidFill>
                <a:srgbClr val="890755"/>
              </a:solidFill>
              <a:latin typeface="Arial Hebrew Scholar"/>
              <a:cs typeface="Arial Hebrew Scholar"/>
            </a:endParaRPr>
          </a:p>
          <a:p>
            <a:pPr algn="ctr"/>
            <a:r>
              <a:rPr lang="en-US" sz="3200" b="1" i="1" dirty="0" smtClean="0">
                <a:solidFill>
                  <a:srgbClr val="890755"/>
                </a:solidFill>
                <a:latin typeface="Arial Hebrew Scholar"/>
                <a:cs typeface="Arial Hebrew Scholar"/>
              </a:rPr>
              <a:t>So </a:t>
            </a:r>
            <a:r>
              <a:rPr lang="en-US" sz="3200" b="1" i="1" dirty="0">
                <a:solidFill>
                  <a:srgbClr val="890755"/>
                </a:solidFill>
                <a:latin typeface="Arial Hebrew Scholar"/>
                <a:cs typeface="Arial Hebrew Scholar"/>
              </a:rPr>
              <a:t>Moses came and called the elders of the people and set before them all these words that the Lord had commanded him. </a:t>
            </a:r>
            <a:r>
              <a:rPr lang="en-US" sz="3200" b="1" i="1" baseline="30000" dirty="0">
                <a:solidFill>
                  <a:srgbClr val="890755"/>
                </a:solidFill>
                <a:latin typeface="Arial Hebrew Scholar"/>
                <a:cs typeface="Arial Hebrew Scholar"/>
              </a:rPr>
              <a:t>8 </a:t>
            </a:r>
            <a:r>
              <a:rPr lang="en-US" sz="3200" b="1" i="1" dirty="0">
                <a:solidFill>
                  <a:srgbClr val="890755"/>
                </a:solidFill>
                <a:latin typeface="Arial Hebrew Scholar"/>
                <a:cs typeface="Arial Hebrew Scholar"/>
              </a:rPr>
              <a:t>All the people answered together and said, “All that the Lord has spoken we will do.” And Moses reported the words of the people to the Lord.</a:t>
            </a:r>
          </a:p>
        </p:txBody>
      </p:sp>
    </p:spTree>
    <p:extLst>
      <p:ext uri="{BB962C8B-B14F-4D97-AF65-F5344CB8AC3E}">
        <p14:creationId xmlns:p14="http://schemas.microsoft.com/office/powerpoint/2010/main" val="59440335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8607" y="189896"/>
            <a:ext cx="8557941" cy="4339650"/>
          </a:xfrm>
          <a:prstGeom prst="rect">
            <a:avLst/>
          </a:prstGeom>
        </p:spPr>
        <p:txBody>
          <a:bodyPr wrap="square">
            <a:spAutoFit/>
          </a:bodyPr>
          <a:lstStyle/>
          <a:p>
            <a:pPr algn="ctr"/>
            <a:r>
              <a:rPr lang="en-US" sz="2400" b="1" dirty="0">
                <a:latin typeface="Copperplate Gothic Bold"/>
                <a:cs typeface="Copperplate Gothic Bold"/>
              </a:rPr>
              <a:t>Matthew 7:21-</a:t>
            </a:r>
            <a:r>
              <a:rPr lang="en-US" sz="2400" b="1" dirty="0" smtClean="0">
                <a:latin typeface="Copperplate Gothic Bold"/>
                <a:cs typeface="Copperplate Gothic Bold"/>
              </a:rPr>
              <a:t>23 </a:t>
            </a:r>
          </a:p>
          <a:p>
            <a:pPr algn="ctr"/>
            <a:r>
              <a:rPr lang="en-US" sz="2400" b="1" baseline="30000" dirty="0">
                <a:latin typeface="Copperplate Gothic Bold"/>
                <a:cs typeface="Copperplate Gothic Bold"/>
              </a:rPr>
              <a:t> </a:t>
            </a:r>
            <a:r>
              <a:rPr lang="en-US" sz="2800" b="1" dirty="0">
                <a:latin typeface="Arial Rounded MT Bold"/>
                <a:cs typeface="Arial Rounded MT Bold"/>
              </a:rPr>
              <a:t>“Not everyone who says to me, ‘Lord, Lord,’ will enter the kingdom of heaven, but the one who does the will of my Father who is in heaven. </a:t>
            </a:r>
            <a:r>
              <a:rPr lang="en-US" sz="2800" b="1" baseline="30000" dirty="0">
                <a:latin typeface="Arial Rounded MT Bold"/>
                <a:cs typeface="Arial Rounded MT Bold"/>
              </a:rPr>
              <a:t>22 </a:t>
            </a:r>
            <a:r>
              <a:rPr lang="en-US" sz="2800" b="1" dirty="0">
                <a:latin typeface="Arial Rounded MT Bold"/>
                <a:cs typeface="Arial Rounded MT Bold"/>
              </a:rPr>
              <a:t>On that day many will say to me, ‘Lord, Lord, did we not prophesy in your name, and cast out demons in your name, and do many mighty works in your name?’ </a:t>
            </a:r>
            <a:r>
              <a:rPr lang="en-US" sz="2800" b="1" baseline="30000" dirty="0">
                <a:latin typeface="Arial Rounded MT Bold"/>
                <a:cs typeface="Arial Rounded MT Bold"/>
              </a:rPr>
              <a:t>23 </a:t>
            </a:r>
            <a:r>
              <a:rPr lang="en-US" sz="2800" b="1" dirty="0">
                <a:latin typeface="Arial Rounded MT Bold"/>
                <a:cs typeface="Arial Rounded MT Bold"/>
              </a:rPr>
              <a:t>And then will I declare to them, ‘I never knew you; depart from me, you workers of lawlessness.’</a:t>
            </a:r>
          </a:p>
        </p:txBody>
      </p:sp>
    </p:spTree>
    <p:extLst>
      <p:ext uri="{BB962C8B-B14F-4D97-AF65-F5344CB8AC3E}">
        <p14:creationId xmlns:p14="http://schemas.microsoft.com/office/powerpoint/2010/main" val="1143863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210"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89000"/>
          </a:blip>
          <a:stretch>
            <a:fillRect/>
          </a:stretch>
        </p:blipFill>
        <p:spPr>
          <a:xfrm>
            <a:off x="0" y="-68015"/>
            <a:ext cx="9144000" cy="5211515"/>
          </a:xfrm>
          <a:prstGeom prst="rect">
            <a:avLst/>
          </a:prstGeom>
          <a:ln>
            <a:solidFill>
              <a:srgbClr val="4F81BD"/>
            </a:solidFill>
          </a:ln>
        </p:spPr>
      </p:pic>
      <p:sp>
        <p:nvSpPr>
          <p:cNvPr id="2" name="Rectangle 1"/>
          <p:cNvSpPr/>
          <p:nvPr/>
        </p:nvSpPr>
        <p:spPr>
          <a:xfrm>
            <a:off x="19040" y="0"/>
            <a:ext cx="9124960" cy="1107996"/>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6600" b="1" dirty="0">
                <a:ln/>
                <a:solidFill>
                  <a:srgbClr val="000000"/>
                </a:solidFill>
              </a:rPr>
              <a:t> </a:t>
            </a:r>
            <a:endParaRPr lang="en-US" sz="7200" b="1" dirty="0">
              <a:ln/>
              <a:solidFill>
                <a:schemeClr val="accent3"/>
              </a:solidFill>
            </a:endParaRPr>
          </a:p>
        </p:txBody>
      </p:sp>
      <p:sp>
        <p:nvSpPr>
          <p:cNvPr id="6" name="Rectangle 5"/>
          <p:cNvSpPr/>
          <p:nvPr/>
        </p:nvSpPr>
        <p:spPr>
          <a:xfrm>
            <a:off x="273538" y="142390"/>
            <a:ext cx="8577271" cy="4524315"/>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9600" b="1" dirty="0" smtClean="0">
              <a:solidFill>
                <a:srgbClr val="A00A65"/>
              </a:solidFill>
            </a:endParaRPr>
          </a:p>
          <a:p>
            <a:pPr algn="ctr"/>
            <a:r>
              <a:rPr lang="en-US" sz="9600" b="1" dirty="0" smtClean="0">
                <a:solidFill>
                  <a:srgbClr val="890755"/>
                </a:solidFill>
              </a:rPr>
              <a:t>PENTECOST</a:t>
            </a:r>
            <a:endParaRPr lang="en-US" sz="9600" dirty="0">
              <a:solidFill>
                <a:srgbClr val="890755"/>
              </a:solidFill>
            </a:endParaRPr>
          </a:p>
          <a:p>
            <a:pPr algn="r"/>
            <a:endParaRPr lang="en-US"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21728708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5143500"/>
          </a:xfrm>
          <a:prstGeom prst="rect">
            <a:avLst/>
          </a:prstGeom>
        </p:spPr>
      </p:pic>
      <p:sp>
        <p:nvSpPr>
          <p:cNvPr id="5" name="Rectangle 4"/>
          <p:cNvSpPr/>
          <p:nvPr/>
        </p:nvSpPr>
        <p:spPr>
          <a:xfrm>
            <a:off x="367956" y="600028"/>
            <a:ext cx="8379898" cy="4524315"/>
          </a:xfrm>
          <a:prstGeom prst="rect">
            <a:avLst/>
          </a:prstGeom>
        </p:spPr>
        <p:txBody>
          <a:bodyPr wrap="square">
            <a:spAutoFit/>
          </a:bodyPr>
          <a:lstStyle/>
          <a:p>
            <a:r>
              <a:rPr lang="en-US" sz="4800" b="1" dirty="0">
                <a:solidFill>
                  <a:srgbClr val="890755"/>
                </a:solidFill>
              </a:rPr>
              <a:t>Exodus 34:22 </a:t>
            </a:r>
            <a:r>
              <a:rPr lang="en-US" sz="4800" dirty="0">
                <a:solidFill>
                  <a:srgbClr val="890755"/>
                </a:solidFill>
              </a:rPr>
              <a:t>“Celebrate the Festival of Weeks with the </a:t>
            </a:r>
            <a:r>
              <a:rPr lang="en-US" sz="4800" dirty="0" err="1">
                <a:solidFill>
                  <a:srgbClr val="890755"/>
                </a:solidFill>
              </a:rPr>
              <a:t>firstfruits</a:t>
            </a:r>
            <a:r>
              <a:rPr lang="en-US" sz="4800" dirty="0">
                <a:solidFill>
                  <a:srgbClr val="890755"/>
                </a:solidFill>
              </a:rPr>
              <a:t> of the wheat harvest, and the Festival of Ingathering at the turn of the year.</a:t>
            </a:r>
            <a:endParaRPr lang="en-US" sz="4800" b="1" dirty="0">
              <a:solidFill>
                <a:srgbClr val="890755"/>
              </a:solidFill>
            </a:endParaRPr>
          </a:p>
          <a:p>
            <a:r>
              <a:rPr lang="en-US" sz="4800" i="1" dirty="0"/>
              <a:t> </a:t>
            </a:r>
            <a:endParaRPr lang="en-US" sz="4800" dirty="0"/>
          </a:p>
        </p:txBody>
      </p:sp>
    </p:spTree>
    <p:extLst>
      <p:ext uri="{BB962C8B-B14F-4D97-AF65-F5344CB8AC3E}">
        <p14:creationId xmlns:p14="http://schemas.microsoft.com/office/powerpoint/2010/main" val="223752529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4679" y="349921"/>
            <a:ext cx="8371336" cy="584776"/>
          </a:xfrm>
          <a:prstGeom prst="rect">
            <a:avLst/>
          </a:prstGeom>
        </p:spPr>
        <p:txBody>
          <a:bodyPr wrap="square">
            <a:spAutoFit/>
          </a:bodyPr>
          <a:lstStyle/>
          <a:p>
            <a:endParaRPr lang="en-US" sz="3200" dirty="0">
              <a:latin typeface="Bangla MN"/>
              <a:cs typeface="Bangla MN"/>
            </a:endParaRPr>
          </a:p>
        </p:txBody>
      </p:sp>
      <p:sp>
        <p:nvSpPr>
          <p:cNvPr id="2" name="Rectangle 1"/>
          <p:cNvSpPr/>
          <p:nvPr/>
        </p:nvSpPr>
        <p:spPr>
          <a:xfrm>
            <a:off x="347211" y="349921"/>
            <a:ext cx="8438803" cy="4083169"/>
          </a:xfrm>
          <a:prstGeom prst="rect">
            <a:avLst/>
          </a:prstGeom>
        </p:spPr>
        <p:txBody>
          <a:bodyPr wrap="square">
            <a:spAutoFit/>
          </a:bodyPr>
          <a:lstStyle/>
          <a:p>
            <a:r>
              <a:rPr lang="en-US" sz="2000" b="1" dirty="0">
                <a:latin typeface="Bangla MN"/>
                <a:cs typeface="Bangla MN"/>
              </a:rPr>
              <a:t>Leviticus 23:15-17, 21 </a:t>
            </a:r>
            <a:r>
              <a:rPr lang="en-US" sz="2000" dirty="0">
                <a:latin typeface="Bangla MN"/>
                <a:cs typeface="Bangla MN"/>
              </a:rPr>
              <a:t> “‘From the day after the Sabbath, the day you brought the sheaf of the wave offering, count off seven </a:t>
            </a:r>
            <a:r>
              <a:rPr lang="en-US" sz="2000" dirty="0" smtClean="0">
                <a:latin typeface="Bangla MN"/>
                <a:cs typeface="Bangla MN"/>
              </a:rPr>
              <a:t>full weeks</a:t>
            </a:r>
            <a:r>
              <a:rPr lang="en-US" sz="2000" dirty="0">
                <a:latin typeface="Bangla MN"/>
                <a:cs typeface="Bangla MN"/>
              </a:rPr>
              <a:t>. </a:t>
            </a:r>
            <a:r>
              <a:rPr lang="en-US" sz="2000" b="1" baseline="30000" dirty="0">
                <a:latin typeface="Bangla MN"/>
                <a:cs typeface="Bangla MN"/>
              </a:rPr>
              <a:t>16 </a:t>
            </a:r>
            <a:r>
              <a:rPr lang="en-US" sz="2000" dirty="0">
                <a:latin typeface="Bangla MN"/>
                <a:cs typeface="Bangla MN"/>
              </a:rPr>
              <a:t>Count off fifty days up to the day after the seventh Sabbath, and then present an offering of new grain to the Lord.</a:t>
            </a:r>
            <a:r>
              <a:rPr lang="en-US" sz="2000" b="1" baseline="30000" dirty="0">
                <a:latin typeface="Bangla MN"/>
                <a:cs typeface="Bangla MN"/>
              </a:rPr>
              <a:t>17 </a:t>
            </a:r>
            <a:r>
              <a:rPr lang="en-US" sz="2000" dirty="0">
                <a:latin typeface="Bangla MN"/>
                <a:cs typeface="Bangla MN"/>
              </a:rPr>
              <a:t>From wherever you live, bring two loaves made of two-tenths of an </a:t>
            </a:r>
            <a:r>
              <a:rPr lang="en-US" sz="2000" dirty="0" err="1">
                <a:latin typeface="Bangla MN"/>
                <a:cs typeface="Bangla MN"/>
              </a:rPr>
              <a:t>ephah</a:t>
            </a:r>
            <a:r>
              <a:rPr lang="en-US" sz="2000" dirty="0">
                <a:latin typeface="Bangla MN"/>
                <a:cs typeface="Bangla MN"/>
              </a:rPr>
              <a:t> of the finest flour, baked with yeast, as a wave offering of </a:t>
            </a:r>
            <a:r>
              <a:rPr lang="en-US" sz="2000" dirty="0" err="1">
                <a:latin typeface="Bangla MN"/>
                <a:cs typeface="Bangla MN"/>
              </a:rPr>
              <a:t>firstfruits</a:t>
            </a:r>
            <a:r>
              <a:rPr lang="en-US" sz="2000" dirty="0">
                <a:latin typeface="Bangla MN"/>
                <a:cs typeface="Bangla MN"/>
              </a:rPr>
              <a:t> to the Lord</a:t>
            </a:r>
            <a:r>
              <a:rPr lang="en-US" sz="2000" dirty="0" smtClean="0">
                <a:latin typeface="Bangla MN"/>
                <a:cs typeface="Bangla MN"/>
              </a:rPr>
              <a:t>.</a:t>
            </a:r>
          </a:p>
          <a:p>
            <a:endParaRPr lang="en-US" sz="2000" baseline="30000" dirty="0">
              <a:latin typeface="Bangla MN"/>
              <a:cs typeface="Bangla MN"/>
            </a:endParaRPr>
          </a:p>
          <a:p>
            <a:r>
              <a:rPr lang="en-US" sz="2000" baseline="30000" dirty="0" smtClean="0">
                <a:latin typeface="Bangla MN"/>
                <a:cs typeface="Bangla MN"/>
              </a:rPr>
              <a:t>21</a:t>
            </a:r>
            <a:r>
              <a:rPr lang="en-US" sz="2000" dirty="0" smtClean="0">
                <a:latin typeface="Bangla MN"/>
                <a:cs typeface="Bangla MN"/>
              </a:rPr>
              <a:t>On </a:t>
            </a:r>
            <a:r>
              <a:rPr lang="en-US" sz="2000" dirty="0">
                <a:latin typeface="Bangla MN"/>
                <a:cs typeface="Bangla MN"/>
              </a:rPr>
              <a:t>that same day you are to proclaim a sacred assembly and do no regular work. This is to be a lasting ordinance for the generations to come, wherever you live.</a:t>
            </a:r>
          </a:p>
          <a:p>
            <a:r>
              <a:rPr lang="en-US" sz="2800" dirty="0"/>
              <a:t> </a:t>
            </a:r>
          </a:p>
          <a:p>
            <a:r>
              <a:rPr lang="en-US" dirty="0"/>
              <a:t> </a:t>
            </a:r>
          </a:p>
        </p:txBody>
      </p:sp>
    </p:spTree>
    <p:extLst>
      <p:ext uri="{BB962C8B-B14F-4D97-AF65-F5344CB8AC3E}">
        <p14:creationId xmlns:p14="http://schemas.microsoft.com/office/powerpoint/2010/main" val="232995219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tretch>
            <a:fillRect/>
          </a:stretch>
        </p:blipFill>
        <p:spPr>
          <a:xfrm>
            <a:off x="-63960" y="0"/>
            <a:ext cx="9207960" cy="5143500"/>
          </a:xfrm>
          <a:prstGeom prst="rect">
            <a:avLst/>
          </a:prstGeom>
        </p:spPr>
      </p:pic>
      <p:sp>
        <p:nvSpPr>
          <p:cNvPr id="5" name="Rectangle 4"/>
          <p:cNvSpPr/>
          <p:nvPr/>
        </p:nvSpPr>
        <p:spPr>
          <a:xfrm>
            <a:off x="249260" y="166707"/>
            <a:ext cx="8613775" cy="4401205"/>
          </a:xfrm>
          <a:prstGeom prst="rect">
            <a:avLst/>
          </a:prstGeom>
        </p:spPr>
        <p:txBody>
          <a:bodyPr wrap="square">
            <a:spAutoFit/>
          </a:bodyPr>
          <a:lstStyle/>
          <a:p>
            <a:pPr algn="ctr"/>
            <a:r>
              <a:rPr lang="en-US" sz="2000" b="1" dirty="0">
                <a:latin typeface="Bangla MN"/>
                <a:cs typeface="Bangla MN"/>
              </a:rPr>
              <a:t>Psalm </a:t>
            </a:r>
            <a:r>
              <a:rPr lang="en-US" sz="2000" b="1" dirty="0" smtClean="0">
                <a:latin typeface="Bangla MN"/>
                <a:cs typeface="Bangla MN"/>
              </a:rPr>
              <a:t>67</a:t>
            </a:r>
          </a:p>
          <a:p>
            <a:r>
              <a:rPr lang="en-US" sz="2000" dirty="0" smtClean="0">
                <a:latin typeface="Bangla MN"/>
                <a:cs typeface="Bangla MN"/>
              </a:rPr>
              <a:t> </a:t>
            </a:r>
            <a:r>
              <a:rPr lang="en-US" sz="2000" dirty="0">
                <a:latin typeface="Bangla MN"/>
                <a:cs typeface="Bangla MN"/>
              </a:rPr>
              <a:t>May God be gracious to us and bless us and make his face shine on us—    </a:t>
            </a:r>
            <a:endParaRPr lang="en-US" sz="2000" dirty="0" smtClean="0">
              <a:latin typeface="Bangla MN"/>
              <a:cs typeface="Bangla MN"/>
            </a:endParaRPr>
          </a:p>
          <a:p>
            <a:r>
              <a:rPr lang="en-US" sz="2000" dirty="0" smtClean="0">
                <a:latin typeface="Bangla MN"/>
                <a:cs typeface="Bangla MN"/>
              </a:rPr>
              <a:t> </a:t>
            </a:r>
            <a:r>
              <a:rPr lang="en-US" sz="2000" baseline="30000" dirty="0">
                <a:latin typeface="Bangla MN"/>
                <a:cs typeface="Bangla MN"/>
              </a:rPr>
              <a:t>2 </a:t>
            </a:r>
            <a:r>
              <a:rPr lang="en-US" sz="2000" dirty="0">
                <a:latin typeface="Bangla MN"/>
                <a:cs typeface="Bangla MN"/>
              </a:rPr>
              <a:t>so that your ways may be known on earth, your salvation among all nations.             </a:t>
            </a:r>
            <a:endParaRPr lang="en-US" sz="2000" dirty="0" smtClean="0">
              <a:latin typeface="Bangla MN"/>
              <a:cs typeface="Bangla MN"/>
            </a:endParaRPr>
          </a:p>
          <a:p>
            <a:r>
              <a:rPr lang="en-US" sz="2000" dirty="0" smtClean="0">
                <a:latin typeface="Bangla MN"/>
                <a:cs typeface="Bangla MN"/>
              </a:rPr>
              <a:t> </a:t>
            </a:r>
            <a:r>
              <a:rPr lang="en-US" sz="2000" baseline="30000" dirty="0">
                <a:latin typeface="Bangla MN"/>
                <a:cs typeface="Bangla MN"/>
              </a:rPr>
              <a:t>3 </a:t>
            </a:r>
            <a:r>
              <a:rPr lang="en-US" sz="2000" dirty="0">
                <a:latin typeface="Bangla MN"/>
                <a:cs typeface="Bangla MN"/>
              </a:rPr>
              <a:t>May the peoples praise you, God; may all the peoples praise you.                             </a:t>
            </a:r>
            <a:endParaRPr lang="en-US" sz="2000" dirty="0" smtClean="0">
              <a:latin typeface="Bangla MN"/>
              <a:cs typeface="Bangla MN"/>
            </a:endParaRPr>
          </a:p>
          <a:p>
            <a:r>
              <a:rPr lang="en-US" sz="2000" dirty="0" smtClean="0">
                <a:latin typeface="Bangla MN"/>
                <a:cs typeface="Bangla MN"/>
              </a:rPr>
              <a:t> </a:t>
            </a:r>
            <a:r>
              <a:rPr lang="en-US" sz="2000" baseline="30000" dirty="0">
                <a:latin typeface="Bangla MN"/>
                <a:cs typeface="Bangla MN"/>
              </a:rPr>
              <a:t>4 </a:t>
            </a:r>
            <a:r>
              <a:rPr lang="en-US" sz="2000" dirty="0">
                <a:latin typeface="Bangla MN"/>
                <a:cs typeface="Bangla MN"/>
              </a:rPr>
              <a:t>May the nations be glad and sing for joy, for you rule the peoples with equity and guide the nations of the earth.                                                                                                   </a:t>
            </a:r>
            <a:r>
              <a:rPr lang="en-US" sz="2000" baseline="30000" dirty="0">
                <a:latin typeface="Bangla MN"/>
                <a:cs typeface="Bangla MN"/>
              </a:rPr>
              <a:t>5 </a:t>
            </a:r>
            <a:r>
              <a:rPr lang="en-US" sz="2000" dirty="0">
                <a:latin typeface="Bangla MN"/>
                <a:cs typeface="Bangla MN"/>
              </a:rPr>
              <a:t>May the peoples praise you, God; may all the peoples praise you.                               </a:t>
            </a:r>
            <a:endParaRPr lang="en-US" sz="2000" dirty="0" smtClean="0">
              <a:latin typeface="Bangla MN"/>
              <a:cs typeface="Bangla MN"/>
            </a:endParaRPr>
          </a:p>
          <a:p>
            <a:r>
              <a:rPr lang="en-US" sz="2000" dirty="0" smtClean="0">
                <a:latin typeface="Bangla MN"/>
                <a:cs typeface="Bangla MN"/>
              </a:rPr>
              <a:t> </a:t>
            </a:r>
            <a:r>
              <a:rPr lang="en-US" sz="2000" baseline="30000" dirty="0">
                <a:latin typeface="Bangla MN"/>
                <a:cs typeface="Bangla MN"/>
              </a:rPr>
              <a:t>6 </a:t>
            </a:r>
            <a:r>
              <a:rPr lang="en-US" sz="2000" dirty="0">
                <a:latin typeface="Bangla MN"/>
                <a:cs typeface="Bangla MN"/>
              </a:rPr>
              <a:t>The land yields its harvest; God, our God, blesses us.</a:t>
            </a:r>
            <a:br>
              <a:rPr lang="en-US" sz="2000" dirty="0">
                <a:latin typeface="Bangla MN"/>
                <a:cs typeface="Bangla MN"/>
              </a:rPr>
            </a:br>
            <a:r>
              <a:rPr lang="en-US" sz="2000" baseline="30000" dirty="0">
                <a:latin typeface="Bangla MN"/>
                <a:cs typeface="Bangla MN"/>
              </a:rPr>
              <a:t>7 </a:t>
            </a:r>
            <a:r>
              <a:rPr lang="en-US" sz="2000" dirty="0">
                <a:latin typeface="Bangla MN"/>
                <a:cs typeface="Bangla MN"/>
              </a:rPr>
              <a:t>May God bless us still, so that all the ends of the earth will fear him.</a:t>
            </a:r>
            <a:endParaRPr lang="en-US" sz="2000" b="1" dirty="0">
              <a:latin typeface="Bangla MN"/>
              <a:cs typeface="Bangla MN"/>
            </a:endParaRPr>
          </a:p>
        </p:txBody>
      </p:sp>
    </p:spTree>
    <p:extLst>
      <p:ext uri="{BB962C8B-B14F-4D97-AF65-F5344CB8AC3E}">
        <p14:creationId xmlns:p14="http://schemas.microsoft.com/office/powerpoint/2010/main" val="186114417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2347" y="471422"/>
            <a:ext cx="8498593" cy="4247317"/>
          </a:xfrm>
          <a:prstGeom prst="rect">
            <a:avLst/>
          </a:prstGeom>
        </p:spPr>
        <p:txBody>
          <a:bodyPr wrap="square">
            <a:spAutoFit/>
          </a:bodyPr>
          <a:lstStyle/>
          <a:p>
            <a:r>
              <a:rPr lang="en-US" dirty="0">
                <a:latin typeface="Arial"/>
                <a:cs typeface="Arial"/>
              </a:rPr>
              <a:t>Exodus 19:1-8 </a:t>
            </a:r>
            <a:r>
              <a:rPr lang="en-US" dirty="0" smtClean="0">
                <a:latin typeface="Arial"/>
                <a:cs typeface="Arial"/>
              </a:rPr>
              <a:t>On </a:t>
            </a:r>
            <a:r>
              <a:rPr lang="en-US" dirty="0">
                <a:latin typeface="Arial"/>
                <a:cs typeface="Arial"/>
              </a:rPr>
              <a:t>the third new moon after the people of Israel had gone out of the land of Egypt, on that day they came into the wilderness of Sinai. </a:t>
            </a:r>
            <a:r>
              <a:rPr lang="en-US" baseline="30000" dirty="0">
                <a:latin typeface="Arial"/>
                <a:cs typeface="Arial"/>
              </a:rPr>
              <a:t>2 </a:t>
            </a:r>
            <a:r>
              <a:rPr lang="en-US" dirty="0">
                <a:latin typeface="Arial"/>
                <a:cs typeface="Arial"/>
              </a:rPr>
              <a:t>They set out from </a:t>
            </a:r>
            <a:r>
              <a:rPr lang="en-US" dirty="0" err="1">
                <a:latin typeface="Arial"/>
                <a:cs typeface="Arial"/>
              </a:rPr>
              <a:t>Rephidim</a:t>
            </a:r>
            <a:r>
              <a:rPr lang="en-US" dirty="0">
                <a:latin typeface="Arial"/>
                <a:cs typeface="Arial"/>
              </a:rPr>
              <a:t> and came into the wilderness of Sinai, and they encamped in the wilderness. There Israel encamped before the mountain, </a:t>
            </a:r>
            <a:r>
              <a:rPr lang="en-US" baseline="30000" dirty="0">
                <a:latin typeface="Arial"/>
                <a:cs typeface="Arial"/>
              </a:rPr>
              <a:t>3 </a:t>
            </a:r>
            <a:r>
              <a:rPr lang="en-US" dirty="0">
                <a:latin typeface="Arial"/>
                <a:cs typeface="Arial"/>
              </a:rPr>
              <a:t>while Moses went up to God. The Lord called to him out of the mountain, saying, “Thus you shall say to the house of Jacob, and tell the people of Israel: </a:t>
            </a:r>
            <a:r>
              <a:rPr lang="en-US" baseline="30000" dirty="0">
                <a:latin typeface="Arial"/>
                <a:cs typeface="Arial"/>
              </a:rPr>
              <a:t>4 </a:t>
            </a:r>
            <a:r>
              <a:rPr lang="en-US" dirty="0">
                <a:latin typeface="Arial"/>
                <a:cs typeface="Arial"/>
              </a:rPr>
              <a:t>‘You yourselves have seen what I did to the Egyptians, and how I bore you on eagles' wings and brought you to myself. </a:t>
            </a:r>
            <a:r>
              <a:rPr lang="en-US" baseline="30000" dirty="0">
                <a:latin typeface="Arial"/>
                <a:cs typeface="Arial"/>
              </a:rPr>
              <a:t>5 </a:t>
            </a:r>
            <a:r>
              <a:rPr lang="en-US" dirty="0">
                <a:latin typeface="Arial"/>
                <a:cs typeface="Arial"/>
              </a:rPr>
              <a:t>Now therefore, if you will indeed obey my voice and keep my covenant, you shall be my treasured possession among all peoples, for all the earth is mine; </a:t>
            </a:r>
            <a:r>
              <a:rPr lang="en-US" baseline="30000" dirty="0">
                <a:latin typeface="Arial"/>
                <a:cs typeface="Arial"/>
              </a:rPr>
              <a:t>6 </a:t>
            </a:r>
            <a:r>
              <a:rPr lang="en-US" dirty="0">
                <a:latin typeface="Arial"/>
                <a:cs typeface="Arial"/>
              </a:rPr>
              <a:t>and you shall be to me a kingdom of priests and a holy nation.’ These are the words that you shall speak to the people of Israel.”</a:t>
            </a:r>
            <a:r>
              <a:rPr lang="en-US" baseline="30000" dirty="0">
                <a:latin typeface="Arial"/>
                <a:cs typeface="Arial"/>
              </a:rPr>
              <a:t>7 </a:t>
            </a:r>
            <a:r>
              <a:rPr lang="en-US" dirty="0">
                <a:latin typeface="Arial"/>
                <a:cs typeface="Arial"/>
              </a:rPr>
              <a:t>So Moses came and called the elders of the people and set before them all these words that the Lord had commanded him. </a:t>
            </a:r>
            <a:r>
              <a:rPr lang="en-US" baseline="30000" dirty="0">
                <a:latin typeface="Arial"/>
                <a:cs typeface="Arial"/>
              </a:rPr>
              <a:t>8 </a:t>
            </a:r>
            <a:r>
              <a:rPr lang="en-US" dirty="0">
                <a:latin typeface="Arial"/>
                <a:cs typeface="Arial"/>
              </a:rPr>
              <a:t>All the people answered together and said, </a:t>
            </a:r>
            <a:r>
              <a:rPr lang="en-US" u="sng" dirty="0">
                <a:latin typeface="Arial"/>
                <a:cs typeface="Arial"/>
              </a:rPr>
              <a:t>“All that the Lord has spoken we will do.”</a:t>
            </a:r>
            <a:r>
              <a:rPr lang="en-US" dirty="0">
                <a:latin typeface="Arial"/>
                <a:cs typeface="Arial"/>
              </a:rPr>
              <a:t> And Moses reported the words of the people to the Lord.</a:t>
            </a:r>
          </a:p>
        </p:txBody>
      </p:sp>
    </p:spTree>
    <p:extLst>
      <p:ext uri="{BB962C8B-B14F-4D97-AF65-F5344CB8AC3E}">
        <p14:creationId xmlns:p14="http://schemas.microsoft.com/office/powerpoint/2010/main" val="191982834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114" y="208965"/>
            <a:ext cx="8552370" cy="5016758"/>
          </a:xfrm>
          <a:prstGeom prst="rect">
            <a:avLst/>
          </a:prstGeom>
        </p:spPr>
        <p:txBody>
          <a:bodyPr wrap="square">
            <a:spAutoFit/>
          </a:bodyPr>
          <a:lstStyle/>
          <a:p>
            <a:r>
              <a:rPr lang="en-US" sz="4000" b="1" dirty="0">
                <a:latin typeface="Bangla MN"/>
                <a:cs typeface="Bangla MN"/>
              </a:rPr>
              <a:t>Exodus 24:12 </a:t>
            </a:r>
            <a:r>
              <a:rPr lang="en-US" sz="4000" dirty="0">
                <a:latin typeface="Bangla MN"/>
                <a:cs typeface="Bangla MN"/>
              </a:rPr>
              <a:t>The Lord said to Moses, “Come up to me on the mountain and wait there, that I may give you the tablets of stone, with the law and the commandment, which I have written for their instruction.”</a:t>
            </a:r>
          </a:p>
          <a:p>
            <a:r>
              <a:rPr lang="en-US" sz="4000" dirty="0">
                <a:latin typeface="Bangla MN"/>
                <a:cs typeface="Bangla MN"/>
              </a:rPr>
              <a:t> </a:t>
            </a:r>
          </a:p>
        </p:txBody>
      </p:sp>
    </p:spTree>
    <p:extLst>
      <p:ext uri="{BB962C8B-B14F-4D97-AF65-F5344CB8AC3E}">
        <p14:creationId xmlns:p14="http://schemas.microsoft.com/office/powerpoint/2010/main" val="243594683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31171" y="3139987"/>
            <a:ext cx="6267119" cy="1910826"/>
          </a:xfrm>
          <a:prstGeom prst="rect">
            <a:avLst/>
          </a:prstGeom>
        </p:spPr>
      </p:pic>
      <p:sp>
        <p:nvSpPr>
          <p:cNvPr id="5" name="Rectangle 4"/>
          <p:cNvSpPr/>
          <p:nvPr/>
        </p:nvSpPr>
        <p:spPr>
          <a:xfrm>
            <a:off x="462912" y="261107"/>
            <a:ext cx="8296812" cy="2800767"/>
          </a:xfrm>
          <a:prstGeom prst="rect">
            <a:avLst/>
          </a:prstGeom>
        </p:spPr>
        <p:txBody>
          <a:bodyPr wrap="square">
            <a:spAutoFit/>
          </a:bodyPr>
          <a:lstStyle/>
          <a:p>
            <a:pPr algn="ctr"/>
            <a:r>
              <a:rPr lang="en-US" sz="2800" b="1" dirty="0">
                <a:solidFill>
                  <a:srgbClr val="F3C617"/>
                </a:solidFill>
                <a:latin typeface="Apple Chancery"/>
                <a:cs typeface="Apple Chancery"/>
              </a:rPr>
              <a:t>Jeremiah 31:33 </a:t>
            </a:r>
            <a:r>
              <a:rPr lang="en-US" sz="2800" b="1" baseline="30000" dirty="0">
                <a:solidFill>
                  <a:srgbClr val="F3C617"/>
                </a:solidFill>
                <a:latin typeface="Apple Chancery"/>
                <a:cs typeface="Apple Chancery"/>
              </a:rPr>
              <a:t> </a:t>
            </a:r>
            <a:endParaRPr lang="en-US" sz="2800" b="1" baseline="30000" dirty="0" smtClean="0">
              <a:solidFill>
                <a:srgbClr val="F3C617"/>
              </a:solidFill>
              <a:latin typeface="Apple Chancery"/>
              <a:cs typeface="Apple Chancery"/>
            </a:endParaRPr>
          </a:p>
          <a:p>
            <a:pPr algn="ctr"/>
            <a:r>
              <a:rPr lang="en-US" sz="2800" dirty="0" smtClean="0">
                <a:solidFill>
                  <a:srgbClr val="F3C617"/>
                </a:solidFill>
                <a:latin typeface="Apple Chancery"/>
                <a:cs typeface="Apple Chancery"/>
              </a:rPr>
              <a:t>For </a:t>
            </a:r>
            <a:r>
              <a:rPr lang="en-US" sz="2800" dirty="0">
                <a:solidFill>
                  <a:srgbClr val="F3C617"/>
                </a:solidFill>
                <a:latin typeface="Apple Chancery"/>
                <a:cs typeface="Apple Chancery"/>
              </a:rPr>
              <a:t>this is the covenant that I will make with the house of Israel after those days, declares the Lord: I will put my law within them, and I will write it on their hearts. And I will be their God, and they shall be my </a:t>
            </a:r>
            <a:r>
              <a:rPr lang="en-US" sz="3600" dirty="0">
                <a:solidFill>
                  <a:srgbClr val="F3C617"/>
                </a:solidFill>
                <a:latin typeface="Apple Chancery"/>
                <a:cs typeface="Apple Chancery"/>
              </a:rPr>
              <a:t>people.</a:t>
            </a:r>
          </a:p>
        </p:txBody>
      </p:sp>
      <p:sp>
        <p:nvSpPr>
          <p:cNvPr id="6" name="TextBox 5"/>
          <p:cNvSpPr txBox="1"/>
          <p:nvPr/>
        </p:nvSpPr>
        <p:spPr>
          <a:xfrm>
            <a:off x="1649867" y="4665164"/>
            <a:ext cx="6267119"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58172755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20478" y="1"/>
            <a:ext cx="8557941" cy="5089690"/>
          </a:xfrm>
          <a:prstGeom prst="rect">
            <a:avLst/>
          </a:prstGeom>
        </p:spPr>
      </p:pic>
      <p:sp>
        <p:nvSpPr>
          <p:cNvPr id="4" name="Rectangle 3"/>
          <p:cNvSpPr/>
          <p:nvPr/>
        </p:nvSpPr>
        <p:spPr>
          <a:xfrm>
            <a:off x="320478" y="2504368"/>
            <a:ext cx="8557941" cy="2246769"/>
          </a:xfrm>
          <a:prstGeom prst="rect">
            <a:avLst/>
          </a:prstGeom>
        </p:spPr>
        <p:txBody>
          <a:bodyPr wrap="square">
            <a:spAutoFit/>
          </a:bodyPr>
          <a:lstStyle/>
          <a:p>
            <a:pPr algn="ctr"/>
            <a:r>
              <a:rPr lang="en-US" sz="2000" b="1" dirty="0">
                <a:latin typeface="Bangla MN"/>
                <a:cs typeface="Bangla MN"/>
              </a:rPr>
              <a:t>Ezekiel 11:19-20 </a:t>
            </a:r>
            <a:endParaRPr lang="en-US" sz="2000" b="1" dirty="0" smtClean="0">
              <a:latin typeface="Bangla MN"/>
              <a:cs typeface="Bangla MN"/>
            </a:endParaRPr>
          </a:p>
          <a:p>
            <a:pPr algn="ctr"/>
            <a:r>
              <a:rPr lang="en-US" sz="2000" dirty="0" smtClean="0">
                <a:latin typeface="Bangla MN"/>
                <a:cs typeface="Bangla MN"/>
              </a:rPr>
              <a:t>And </a:t>
            </a:r>
            <a:r>
              <a:rPr lang="en-US" sz="2000" dirty="0">
                <a:latin typeface="Bangla MN"/>
                <a:cs typeface="Bangla MN"/>
              </a:rPr>
              <a:t>I will give them one heart, and a new spirit I will put within them. I will remove the heart of stone from their flesh and give them a heart of flesh, </a:t>
            </a:r>
            <a:r>
              <a:rPr lang="en-US" sz="2000" baseline="30000" dirty="0">
                <a:latin typeface="Bangla MN"/>
                <a:cs typeface="Bangla MN"/>
              </a:rPr>
              <a:t>20 </a:t>
            </a:r>
            <a:r>
              <a:rPr lang="en-US" sz="2000" dirty="0">
                <a:latin typeface="Bangla MN"/>
                <a:cs typeface="Bangla MN"/>
              </a:rPr>
              <a:t>that they may walk in my statutes and keep my rules and obey them. And they shall be my people, and I will be their God.</a:t>
            </a:r>
            <a:endParaRPr lang="en-US" sz="2000" b="1" dirty="0">
              <a:latin typeface="Bangla MN"/>
              <a:cs typeface="Bangla MN"/>
            </a:endParaRPr>
          </a:p>
          <a:p>
            <a:pPr algn="ctr"/>
            <a:r>
              <a:rPr lang="en-US" sz="2000" dirty="0">
                <a:latin typeface="Bangla MN"/>
                <a:cs typeface="Bangla MN"/>
              </a:rPr>
              <a:t> </a:t>
            </a:r>
          </a:p>
        </p:txBody>
      </p:sp>
    </p:spTree>
    <p:extLst>
      <p:ext uri="{BB962C8B-B14F-4D97-AF65-F5344CB8AC3E}">
        <p14:creationId xmlns:p14="http://schemas.microsoft.com/office/powerpoint/2010/main" val="249886490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9667</TotalTime>
  <Words>104</Words>
  <Application>Microsoft Macintosh PowerPoint</Application>
  <PresentationFormat>On-screen Show (16:9)</PresentationFormat>
  <Paragraphs>45</Paragraphs>
  <Slides>19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Robert J. Olla</cp:lastModifiedBy>
  <cp:revision>478</cp:revision>
  <dcterms:created xsi:type="dcterms:W3CDTF">2016-08-27T22:55:59Z</dcterms:created>
  <dcterms:modified xsi:type="dcterms:W3CDTF">2018-05-12T19:31:27Z</dcterms:modified>
</cp:coreProperties>
</file>