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279" r:id="rId3"/>
    <p:sldId id="371" r:id="rId4"/>
    <p:sldId id="354" r:id="rId5"/>
    <p:sldId id="335" r:id="rId6"/>
    <p:sldId id="369" r:id="rId7"/>
    <p:sldId id="355" r:id="rId8"/>
    <p:sldId id="345" r:id="rId9"/>
    <p:sldId id="370" r:id="rId10"/>
    <p:sldId id="305" r:id="rId11"/>
    <p:sldId id="356" r:id="rId12"/>
    <p:sldId id="357" r:id="rId13"/>
    <p:sldId id="368" r:id="rId14"/>
    <p:sldId id="359" r:id="rId15"/>
    <p:sldId id="341" r:id="rId16"/>
    <p:sldId id="360" r:id="rId17"/>
    <p:sldId id="348"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923"/>
    <a:srgbClr val="8A7128"/>
    <a:srgbClr val="6B2726"/>
    <a:srgbClr val="050663"/>
    <a:srgbClr val="21C1FF"/>
    <a:srgbClr val="044C97"/>
    <a:srgbClr val="FF024F"/>
    <a:srgbClr val="3C0113"/>
    <a:srgbClr val="F30A4F"/>
    <a:srgbClr val="970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12" y="-17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5/5/18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5/5/18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9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356349" y="431800"/>
            <a:ext cx="8368551" cy="4647426"/>
          </a:xfrm>
          <a:prstGeom prst="rect">
            <a:avLst/>
          </a:prstGeom>
        </p:spPr>
        <p:txBody>
          <a:bodyPr wrap="square">
            <a:spAutoFit/>
          </a:bodyPr>
          <a:lstStyle/>
          <a:p>
            <a:r>
              <a:rPr lang="en-US" sz="4400" b="1" dirty="0">
                <a:latin typeface="Bangla MN"/>
                <a:cs typeface="Bangla MN"/>
              </a:rPr>
              <a:t>Exodus 13:2 </a:t>
            </a:r>
            <a:r>
              <a:rPr lang="en-US" sz="4400" dirty="0">
                <a:latin typeface="Bangla MN"/>
                <a:cs typeface="Bangla MN"/>
              </a:rPr>
              <a:t>“Consecrate to me all the firstborn. Whatever is the first to open the womb among the people of Israel, both of man and of beast, is mine.”</a:t>
            </a:r>
            <a:endParaRPr lang="en-US" sz="4400" b="1" dirty="0">
              <a:latin typeface="Bangla MN"/>
              <a:cs typeface="Bangla MN"/>
            </a:endParaRPr>
          </a:p>
          <a:p>
            <a:endParaRPr lang="en-US" sz="3200" b="1" dirty="0">
              <a:latin typeface="Bangla MN"/>
              <a:cs typeface="Bangla MN"/>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82" y="0"/>
            <a:ext cx="9157082" cy="5143500"/>
          </a:xfrm>
          <a:prstGeom prst="rect">
            <a:avLst/>
          </a:prstGeom>
        </p:spPr>
      </p:pic>
      <p:sp>
        <p:nvSpPr>
          <p:cNvPr id="4" name="Rectangle 3"/>
          <p:cNvSpPr/>
          <p:nvPr/>
        </p:nvSpPr>
        <p:spPr>
          <a:xfrm>
            <a:off x="193593" y="639208"/>
            <a:ext cx="4777014" cy="4401205"/>
          </a:xfrm>
          <a:prstGeom prst="rect">
            <a:avLst/>
          </a:prstGeom>
        </p:spPr>
        <p:txBody>
          <a:bodyPr wrap="square">
            <a:spAutoFit/>
          </a:bodyPr>
          <a:lstStyle/>
          <a:p>
            <a:r>
              <a:rPr lang="en-US" sz="4000" b="1" dirty="0"/>
              <a:t>Genesis 8:4 </a:t>
            </a:r>
            <a:endParaRPr lang="en-US" sz="4000" b="1" dirty="0" smtClean="0"/>
          </a:p>
          <a:p>
            <a:r>
              <a:rPr lang="en-US" sz="4000" b="1" baseline="30000" dirty="0"/>
              <a:t> </a:t>
            </a:r>
            <a:r>
              <a:rPr lang="en-US" sz="4000" dirty="0"/>
              <a:t>and in the seventh month, on the seventeenth day of the month, the ark came to rest on the mountains of Ararat.</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4047756" y="427990"/>
            <a:ext cx="4884376" cy="3139321"/>
          </a:xfrm>
          <a:prstGeom prst="rect">
            <a:avLst/>
          </a:prstGeom>
        </p:spPr>
        <p:txBody>
          <a:bodyPr wrap="square">
            <a:spAutoFit/>
          </a:bodyPr>
          <a:lstStyle/>
          <a:p>
            <a:r>
              <a:rPr lang="en-US" sz="2000" b="1" dirty="0"/>
              <a:t>1 Corinthians 15:20-23 </a:t>
            </a:r>
            <a:endParaRPr lang="en-US" sz="2000" b="1" dirty="0" smtClean="0"/>
          </a:p>
          <a:p>
            <a:r>
              <a:rPr lang="en-US" sz="2000" dirty="0" smtClean="0"/>
              <a:t>But </a:t>
            </a:r>
            <a:r>
              <a:rPr lang="en-US" sz="2000" dirty="0"/>
              <a:t>in fact Christ has been raised from the dead, the </a:t>
            </a:r>
            <a:r>
              <a:rPr lang="en-US" sz="2000" dirty="0" err="1"/>
              <a:t>firstfruits</a:t>
            </a:r>
            <a:r>
              <a:rPr lang="en-US" sz="2000" dirty="0"/>
              <a:t> of those who have fallen asleep. </a:t>
            </a:r>
            <a:r>
              <a:rPr lang="en-US" sz="2000" b="1" baseline="30000" dirty="0"/>
              <a:t>21 </a:t>
            </a:r>
            <a:r>
              <a:rPr lang="en-US" sz="2000" dirty="0"/>
              <a:t>For as by a man came death, by a man has come also the resurrection of the dead. </a:t>
            </a:r>
            <a:r>
              <a:rPr lang="en-US" sz="2000" b="1" baseline="30000" dirty="0"/>
              <a:t>22 </a:t>
            </a:r>
            <a:r>
              <a:rPr lang="en-US" sz="2000" dirty="0"/>
              <a:t>For as in Adam all die, so also in Christ shall all be made alive. </a:t>
            </a:r>
            <a:r>
              <a:rPr lang="en-US" sz="2000" b="1" baseline="30000" dirty="0"/>
              <a:t>23 </a:t>
            </a:r>
            <a:r>
              <a:rPr lang="en-US" sz="2000" dirty="0"/>
              <a:t>But each in his own order: Christ the </a:t>
            </a:r>
            <a:r>
              <a:rPr lang="en-US" sz="2000" dirty="0" err="1"/>
              <a:t>firstfruits</a:t>
            </a:r>
            <a:r>
              <a:rPr lang="en-US" sz="2000" dirty="0"/>
              <a:t>, then at his coming those who belong to Christ.</a:t>
            </a:r>
          </a:p>
          <a:p>
            <a:r>
              <a:rPr lang="en-US" dirty="0"/>
              <a:t> </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46" y="342185"/>
            <a:ext cx="7876222" cy="4801315"/>
          </a:xfrm>
          <a:prstGeom prst="rect">
            <a:avLst/>
          </a:prstGeom>
        </p:spPr>
        <p:txBody>
          <a:bodyPr wrap="square">
            <a:spAutoFit/>
          </a:bodyPr>
          <a:lstStyle/>
          <a:p>
            <a:r>
              <a:rPr lang="en-US" sz="3600" b="1" dirty="0">
                <a:latin typeface="Bangla MN"/>
                <a:cs typeface="Bangla MN"/>
              </a:rPr>
              <a:t>Colossians 2:16-17 </a:t>
            </a:r>
            <a:r>
              <a:rPr lang="en-US" sz="3600" b="1" baseline="30000" dirty="0">
                <a:latin typeface="Bangla MN"/>
                <a:cs typeface="Bangla MN"/>
              </a:rPr>
              <a:t> </a:t>
            </a:r>
            <a:r>
              <a:rPr lang="en-US" sz="3600" dirty="0">
                <a:latin typeface="Bangla MN"/>
                <a:cs typeface="Bangla MN"/>
              </a:rPr>
              <a:t>Therefore let no one pass judgment on you in questions of food and drink, or with regard to a festival or a new moon or a Sabbath. </a:t>
            </a:r>
            <a:r>
              <a:rPr lang="en-US" sz="3600" b="1" baseline="30000" dirty="0">
                <a:latin typeface="Bangla MN"/>
                <a:cs typeface="Bangla MN"/>
              </a:rPr>
              <a:t>17 </a:t>
            </a:r>
            <a:r>
              <a:rPr lang="en-US" sz="3600" dirty="0">
                <a:latin typeface="Bangla MN"/>
                <a:cs typeface="Bangla MN"/>
              </a:rPr>
              <a:t>These are a shadow of the things to come, but the substance belongs to Christ.</a:t>
            </a:r>
          </a:p>
          <a:p>
            <a:pPr fontAlgn="base"/>
            <a:r>
              <a:rPr lang="en-US" dirty="0"/>
              <a:t> </a:t>
            </a:r>
          </a:p>
        </p:txBody>
      </p:sp>
    </p:spTree>
    <p:extLst>
      <p:ext uri="{BB962C8B-B14F-4D97-AF65-F5344CB8AC3E}">
        <p14:creationId xmlns:p14="http://schemas.microsoft.com/office/powerpoint/2010/main" val="1024259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937" y="201085"/>
            <a:ext cx="8561063" cy="6001642"/>
          </a:xfrm>
          <a:prstGeom prst="rect">
            <a:avLst/>
          </a:prstGeom>
        </p:spPr>
        <p:txBody>
          <a:bodyPr wrap="square">
            <a:spAutoFit/>
          </a:bodyPr>
          <a:lstStyle/>
          <a:p>
            <a:r>
              <a:rPr lang="en-US" sz="2400" dirty="0">
                <a:solidFill>
                  <a:srgbClr val="FFFF00"/>
                </a:solidFill>
                <a:latin typeface="American Typewriter"/>
                <a:cs typeface="American Typewriter"/>
              </a:rPr>
              <a:t>1 Corinthians 15:20</a:t>
            </a:r>
            <a:r>
              <a:rPr lang="en-US" sz="2400" b="1" dirty="0">
                <a:latin typeface="American Typewriter"/>
                <a:cs typeface="American Typewriter"/>
              </a:rPr>
              <a:t> </a:t>
            </a:r>
            <a:r>
              <a:rPr lang="en-US" sz="2400" dirty="0">
                <a:latin typeface="American Typewriter"/>
                <a:cs typeface="American Typewriter"/>
              </a:rPr>
              <a:t>But in fact Christ has been raised from the dead, the </a:t>
            </a:r>
            <a:r>
              <a:rPr lang="en-US" sz="2400" dirty="0" err="1">
                <a:latin typeface="American Typewriter"/>
                <a:cs typeface="American Typewriter"/>
              </a:rPr>
              <a:t>firstfruits</a:t>
            </a:r>
            <a:r>
              <a:rPr lang="en-US" sz="2400" dirty="0">
                <a:latin typeface="American Typewriter"/>
                <a:cs typeface="American Typewriter"/>
              </a:rPr>
              <a:t> of those who have fallen asleep</a:t>
            </a:r>
            <a:r>
              <a:rPr lang="en-US" sz="2400" dirty="0" smtClean="0">
                <a:latin typeface="American Typewriter"/>
                <a:cs typeface="American Typewriter"/>
              </a:rPr>
              <a:t>.</a:t>
            </a:r>
          </a:p>
          <a:p>
            <a:endParaRPr lang="en-US" sz="2400" b="1" dirty="0" smtClean="0">
              <a:latin typeface="American Typewriter"/>
              <a:cs typeface="American Typewriter"/>
            </a:endParaRPr>
          </a:p>
          <a:p>
            <a:r>
              <a:rPr lang="en-US" sz="2400" dirty="0">
                <a:solidFill>
                  <a:srgbClr val="FFFF00"/>
                </a:solidFill>
                <a:latin typeface="American Typewriter"/>
                <a:cs typeface="American Typewriter"/>
              </a:rPr>
              <a:t>1 Corinthians 15:22-23</a:t>
            </a:r>
            <a:r>
              <a:rPr lang="en-US" sz="2400" b="1" dirty="0">
                <a:latin typeface="American Typewriter"/>
                <a:cs typeface="American Typewriter"/>
              </a:rPr>
              <a:t> </a:t>
            </a:r>
            <a:r>
              <a:rPr lang="en-US" sz="2400" dirty="0">
                <a:latin typeface="American Typewriter"/>
                <a:cs typeface="American Typewriter"/>
              </a:rPr>
              <a:t>For as in Adam all die, so also in Christ shall all be made alive. </a:t>
            </a:r>
            <a:r>
              <a:rPr lang="en-US" sz="2400" baseline="30000" dirty="0">
                <a:latin typeface="American Typewriter"/>
                <a:cs typeface="American Typewriter"/>
              </a:rPr>
              <a:t>23 </a:t>
            </a:r>
            <a:r>
              <a:rPr lang="en-US" sz="2400" dirty="0">
                <a:latin typeface="American Typewriter"/>
                <a:cs typeface="American Typewriter"/>
              </a:rPr>
              <a:t>But each in his own order: Christ the </a:t>
            </a:r>
            <a:r>
              <a:rPr lang="en-US" sz="2400" dirty="0" err="1">
                <a:latin typeface="American Typewriter"/>
                <a:cs typeface="American Typewriter"/>
              </a:rPr>
              <a:t>firstfruits</a:t>
            </a:r>
            <a:r>
              <a:rPr lang="en-US" sz="2400" dirty="0">
                <a:latin typeface="American Typewriter"/>
                <a:cs typeface="American Typewriter"/>
              </a:rPr>
              <a:t>, then at his coming those who belong to Christ</a:t>
            </a:r>
            <a:r>
              <a:rPr lang="en-US" sz="2400" dirty="0" smtClean="0">
                <a:latin typeface="American Typewriter"/>
                <a:cs typeface="American Typewriter"/>
              </a:rPr>
              <a:t>.</a:t>
            </a:r>
          </a:p>
          <a:p>
            <a:endParaRPr lang="en-US" sz="2400" b="1" dirty="0">
              <a:latin typeface="American Typewriter"/>
              <a:cs typeface="American Typewriter"/>
            </a:endParaRPr>
          </a:p>
          <a:p>
            <a:r>
              <a:rPr lang="en-US" sz="2400" dirty="0" smtClean="0">
                <a:solidFill>
                  <a:srgbClr val="FFFF00"/>
                </a:solidFill>
                <a:latin typeface="American Typewriter"/>
                <a:cs typeface="American Typewriter"/>
              </a:rPr>
              <a:t>Colossians </a:t>
            </a:r>
            <a:r>
              <a:rPr lang="en-US" sz="2400" dirty="0">
                <a:solidFill>
                  <a:srgbClr val="FFFF00"/>
                </a:solidFill>
                <a:latin typeface="American Typewriter"/>
                <a:cs typeface="American Typewriter"/>
              </a:rPr>
              <a:t>1:18 </a:t>
            </a:r>
            <a:r>
              <a:rPr lang="en-US" sz="2400" dirty="0">
                <a:latin typeface="American Typewriter"/>
                <a:cs typeface="American Typewriter"/>
              </a:rPr>
              <a:t>And he is the head of the body, the church. He is the beginning, the firstborn from the dead, that in everything he might be preeminent.</a:t>
            </a:r>
            <a:endParaRPr lang="en-US" sz="2400" b="1" dirty="0">
              <a:latin typeface="American Typewriter"/>
              <a:cs typeface="American Typewriter"/>
            </a:endParaRPr>
          </a:p>
          <a:p>
            <a:pPr fontAlgn="base"/>
            <a:r>
              <a:rPr lang="en-US" sz="2000" dirty="0">
                <a:latin typeface="Bangla MN"/>
                <a:cs typeface="Bangla MN"/>
              </a:rPr>
              <a:t> </a:t>
            </a:r>
          </a:p>
          <a:p>
            <a:endParaRPr lang="en-US" sz="2400" b="1" dirty="0"/>
          </a:p>
          <a:p>
            <a:endParaRPr lang="en-US" sz="2400" b="1" dirty="0"/>
          </a:p>
          <a:p>
            <a:endParaRPr lang="en-US" sz="2800" b="1" dirty="0"/>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719" y="292348"/>
            <a:ext cx="8323941" cy="5262979"/>
          </a:xfrm>
          <a:prstGeom prst="rect">
            <a:avLst/>
          </a:prstGeom>
        </p:spPr>
        <p:txBody>
          <a:bodyPr wrap="square">
            <a:spAutoFit/>
          </a:bodyPr>
          <a:lstStyle/>
          <a:p>
            <a:pPr algn="ctr"/>
            <a:r>
              <a:rPr lang="en-US" sz="4800" b="1" dirty="0">
                <a:latin typeface="Bangla MN"/>
                <a:cs typeface="Bangla MN"/>
              </a:rPr>
              <a:t>John 14:19 </a:t>
            </a:r>
            <a:endParaRPr lang="en-US" sz="4800" b="1" dirty="0" smtClean="0">
              <a:latin typeface="Bangla MN"/>
              <a:cs typeface="Bangla MN"/>
            </a:endParaRPr>
          </a:p>
          <a:p>
            <a:pPr algn="ctr"/>
            <a:r>
              <a:rPr lang="en-US" sz="4800" dirty="0" smtClean="0">
                <a:latin typeface="Bangla MN"/>
                <a:cs typeface="Bangla MN"/>
              </a:rPr>
              <a:t>Yet </a:t>
            </a:r>
            <a:r>
              <a:rPr lang="en-US" sz="4800" dirty="0">
                <a:latin typeface="Bangla MN"/>
                <a:cs typeface="Bangla MN"/>
              </a:rPr>
              <a:t>a little while and the world will see me no more, but you will see me. Because I live, you also will live.</a:t>
            </a:r>
            <a:endParaRPr lang="en-US" sz="4800" b="1" dirty="0">
              <a:latin typeface="Bangla MN"/>
              <a:cs typeface="Bangla MN"/>
            </a:endParaRPr>
          </a:p>
          <a:p>
            <a:pPr fontAlgn="base"/>
            <a:r>
              <a:rPr lang="en-US" sz="4800" dirty="0">
                <a:latin typeface="Bangla MN"/>
                <a:cs typeface="Bangla MN"/>
              </a:rPr>
              <a:t> </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034" y="285474"/>
            <a:ext cx="8387902" cy="4093428"/>
          </a:xfrm>
          <a:prstGeom prst="rect">
            <a:avLst/>
          </a:prstGeom>
        </p:spPr>
        <p:txBody>
          <a:bodyPr wrap="square">
            <a:spAutoFit/>
          </a:bodyPr>
          <a:lstStyle/>
          <a:p>
            <a:r>
              <a:rPr lang="en-US" sz="2000" b="1" dirty="0">
                <a:latin typeface="Arial"/>
                <a:cs typeface="Arial"/>
              </a:rPr>
              <a:t>Matthew 13:36-43 </a:t>
            </a:r>
            <a:endParaRPr lang="en-US" sz="2000" b="1" dirty="0" smtClean="0">
              <a:latin typeface="Arial"/>
              <a:cs typeface="Arial"/>
            </a:endParaRPr>
          </a:p>
          <a:p>
            <a:r>
              <a:rPr lang="en-US" sz="2000" dirty="0" smtClean="0">
                <a:latin typeface="Arial"/>
                <a:cs typeface="Arial"/>
              </a:rPr>
              <a:t>Then </a:t>
            </a:r>
            <a:r>
              <a:rPr lang="en-US" sz="2000" dirty="0">
                <a:latin typeface="Arial"/>
                <a:cs typeface="Arial"/>
              </a:rPr>
              <a:t>he left the crowds and went into the house. And his disciples came to him, saying, “Explain to us the parable of the weeds of the field.” </a:t>
            </a:r>
            <a:r>
              <a:rPr lang="en-US" sz="2000" b="1" baseline="30000" dirty="0">
                <a:latin typeface="Arial"/>
                <a:cs typeface="Arial"/>
              </a:rPr>
              <a:t>37</a:t>
            </a:r>
            <a:r>
              <a:rPr lang="en-US" sz="2000" dirty="0">
                <a:latin typeface="Arial"/>
                <a:cs typeface="Arial"/>
              </a:rPr>
              <a:t>He answered, “The one who sows the good seed is the Son of Man. </a:t>
            </a:r>
            <a:r>
              <a:rPr lang="en-US" sz="2000" b="1" baseline="30000" dirty="0">
                <a:latin typeface="Arial"/>
                <a:cs typeface="Arial"/>
              </a:rPr>
              <a:t>38</a:t>
            </a:r>
            <a:r>
              <a:rPr lang="en-US" sz="2000" dirty="0">
                <a:latin typeface="Arial"/>
                <a:cs typeface="Arial"/>
              </a:rPr>
              <a:t>The field is the world, and the good seed is the sons of the kingdom. The weeds are the sons of the evil one, </a:t>
            </a:r>
            <a:r>
              <a:rPr lang="en-US" sz="2000" b="1" baseline="30000" dirty="0">
                <a:latin typeface="Arial"/>
                <a:cs typeface="Arial"/>
              </a:rPr>
              <a:t>39 </a:t>
            </a:r>
            <a:r>
              <a:rPr lang="en-US" sz="2000" dirty="0">
                <a:latin typeface="Arial"/>
                <a:cs typeface="Arial"/>
              </a:rPr>
              <a:t>and the enemy who sowed them is the devil. The harvest is the end of the age, and the reapers are angels. </a:t>
            </a:r>
            <a:r>
              <a:rPr lang="en-US" sz="2000" b="1" baseline="30000" dirty="0">
                <a:latin typeface="Arial"/>
                <a:cs typeface="Arial"/>
              </a:rPr>
              <a:t>40</a:t>
            </a:r>
            <a:r>
              <a:rPr lang="en-US" sz="2000" dirty="0">
                <a:latin typeface="Arial"/>
                <a:cs typeface="Arial"/>
              </a:rPr>
              <a:t>Just as the weeds are gathered and burned with fire, so will it be at the end of the age. </a:t>
            </a:r>
            <a:r>
              <a:rPr lang="en-US" sz="2000" b="1" baseline="30000" dirty="0">
                <a:latin typeface="Arial"/>
                <a:cs typeface="Arial"/>
              </a:rPr>
              <a:t>41 </a:t>
            </a:r>
            <a:r>
              <a:rPr lang="en-US" sz="2000" dirty="0">
                <a:latin typeface="Arial"/>
                <a:cs typeface="Arial"/>
              </a:rPr>
              <a:t>The Son of Man will send his angels, and they will gather out of his kingdom all causes of sin and all law-breakers,</a:t>
            </a:r>
            <a:r>
              <a:rPr lang="en-US" sz="2000" b="1" baseline="30000" dirty="0">
                <a:latin typeface="Arial"/>
                <a:cs typeface="Arial"/>
              </a:rPr>
              <a:t>42 </a:t>
            </a:r>
            <a:r>
              <a:rPr lang="en-US" sz="2000" dirty="0">
                <a:latin typeface="Arial"/>
                <a:cs typeface="Arial"/>
              </a:rPr>
              <a:t>and throw them into the fiery furnace. In that place there will be weeping and gnashing of teeth. </a:t>
            </a:r>
            <a:r>
              <a:rPr lang="en-US" sz="2000" b="1" baseline="30000" dirty="0">
                <a:latin typeface="Arial"/>
                <a:cs typeface="Arial"/>
              </a:rPr>
              <a:t>43 </a:t>
            </a:r>
            <a:r>
              <a:rPr lang="en-US" sz="2000" dirty="0">
                <a:latin typeface="Arial"/>
                <a:cs typeface="Arial"/>
              </a:rPr>
              <a:t>Then the righteous will shine like the sun in the kingdom of their Father. He who has ears, let him hear.</a:t>
            </a:r>
          </a:p>
        </p:txBody>
      </p:sp>
    </p:spTree>
    <p:extLst>
      <p:ext uri="{BB962C8B-B14F-4D97-AF65-F5344CB8AC3E}">
        <p14:creationId xmlns:p14="http://schemas.microsoft.com/office/powerpoint/2010/main" val="12227733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508000" y="647700"/>
            <a:ext cx="8178800" cy="3600986"/>
          </a:xfrm>
          <a:prstGeom prst="rect">
            <a:avLst/>
          </a:prstGeom>
        </p:spPr>
        <p:txBody>
          <a:bodyPr wrap="square">
            <a:spAutoFit/>
          </a:bodyPr>
          <a:lstStyle/>
          <a:p>
            <a:r>
              <a:rPr lang="en-US" sz="3200" b="1" dirty="0">
                <a:solidFill>
                  <a:srgbClr val="6B2726"/>
                </a:solidFill>
                <a:latin typeface="Bangla MN"/>
                <a:cs typeface="Bangla MN"/>
              </a:rPr>
              <a:t>John 11:25-26 </a:t>
            </a:r>
            <a:endParaRPr lang="en-US" sz="3200" b="1" dirty="0" smtClean="0">
              <a:solidFill>
                <a:srgbClr val="6B2726"/>
              </a:solidFill>
              <a:latin typeface="Bangla MN"/>
              <a:cs typeface="Bangla MN"/>
            </a:endParaRPr>
          </a:p>
          <a:p>
            <a:r>
              <a:rPr lang="en-US" sz="3200" dirty="0" smtClean="0">
                <a:solidFill>
                  <a:srgbClr val="6B2726"/>
                </a:solidFill>
                <a:latin typeface="Bangla MN"/>
                <a:cs typeface="Bangla MN"/>
              </a:rPr>
              <a:t>Jesus </a:t>
            </a:r>
            <a:r>
              <a:rPr lang="en-US" sz="3200" dirty="0">
                <a:solidFill>
                  <a:srgbClr val="6B2726"/>
                </a:solidFill>
                <a:latin typeface="Bangla MN"/>
                <a:cs typeface="Bangla MN"/>
              </a:rPr>
              <a:t>said to her, “I am the resurrection and the life. Whoever believes in me, though he die, yet shall he live, </a:t>
            </a:r>
            <a:r>
              <a:rPr lang="en-US" sz="3200" baseline="30000" dirty="0">
                <a:solidFill>
                  <a:srgbClr val="6B2726"/>
                </a:solidFill>
                <a:latin typeface="Bangla MN"/>
                <a:cs typeface="Bangla MN"/>
              </a:rPr>
              <a:t>26 </a:t>
            </a:r>
            <a:r>
              <a:rPr lang="en-US" sz="3200" dirty="0">
                <a:solidFill>
                  <a:srgbClr val="6B2726"/>
                </a:solidFill>
                <a:latin typeface="Bangla MN"/>
                <a:cs typeface="Bangla MN"/>
              </a:rPr>
              <a:t>and everyone who lives and believes in me shall never die. </a:t>
            </a:r>
            <a:r>
              <a:rPr lang="en-US" sz="3600" dirty="0">
                <a:solidFill>
                  <a:srgbClr val="6B2726"/>
                </a:solidFill>
                <a:latin typeface="Bangla MN"/>
                <a:cs typeface="Bangla MN"/>
              </a:rPr>
              <a:t>Do you believe this?</a:t>
            </a:r>
            <a:r>
              <a:rPr lang="en-US" sz="3200" dirty="0">
                <a:solidFill>
                  <a:srgbClr val="6B2726"/>
                </a:solidFill>
                <a:latin typeface="Bangla MN"/>
                <a:cs typeface="Bangla MN"/>
              </a:rPr>
              <a:t>”</a:t>
            </a:r>
            <a:endParaRPr lang="en-US" sz="3200" b="1" dirty="0">
              <a:solidFill>
                <a:srgbClr val="6B2726"/>
              </a:solidFill>
              <a:latin typeface="Bangla MN"/>
              <a:cs typeface="Bangla MN"/>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0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33456"/>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6" name="Rectangle 5"/>
          <p:cNvSpPr/>
          <p:nvPr/>
        </p:nvSpPr>
        <p:spPr>
          <a:xfrm>
            <a:off x="273538" y="142390"/>
            <a:ext cx="8577271" cy="461664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6600" b="1" spc="300" dirty="0" smtClean="0">
              <a:ln w="11430" cmpd="sng">
                <a:solidFill>
                  <a:schemeClr val="accent1">
                    <a:tint val="10000"/>
                  </a:schemeClr>
                </a:solidFill>
                <a:prstDash val="solid"/>
                <a:miter lim="800000"/>
              </a:ln>
              <a:solidFill>
                <a:srgbClr val="8A7128"/>
              </a:solidFill>
              <a:effectLst>
                <a:glow rad="45500">
                  <a:schemeClr val="accent1">
                    <a:satMod val="220000"/>
                    <a:alpha val="35000"/>
                  </a:schemeClr>
                </a:glow>
              </a:effectLst>
              <a:latin typeface="Bangla MN"/>
              <a:cs typeface="Bangla MN"/>
            </a:endParaRPr>
          </a:p>
          <a:p>
            <a:pPr algn="ctr"/>
            <a:r>
              <a:rPr lang="en-US" sz="6600" b="1" spc="300" dirty="0" smtClean="0">
                <a:ln w="11430" cmpd="sng">
                  <a:solidFill>
                    <a:schemeClr val="accent1">
                      <a:tint val="10000"/>
                    </a:schemeClr>
                  </a:solidFill>
                  <a:prstDash val="solid"/>
                  <a:miter lim="800000"/>
                </a:ln>
                <a:solidFill>
                  <a:srgbClr val="8A7128"/>
                </a:solidFill>
                <a:effectLst>
                  <a:glow rad="45500">
                    <a:schemeClr val="accent1">
                      <a:satMod val="220000"/>
                      <a:alpha val="35000"/>
                    </a:schemeClr>
                  </a:glow>
                </a:effectLst>
                <a:latin typeface="Bangla MN"/>
                <a:cs typeface="Bangla MN"/>
              </a:rPr>
              <a:t>Feast </a:t>
            </a:r>
            <a:r>
              <a:rPr lang="en-US" sz="6600" b="1" spc="300" dirty="0" smtClean="0">
                <a:ln w="11430" cmpd="sng">
                  <a:solidFill>
                    <a:schemeClr val="accent1">
                      <a:tint val="10000"/>
                    </a:schemeClr>
                  </a:solidFill>
                  <a:prstDash val="solid"/>
                  <a:miter lim="800000"/>
                </a:ln>
                <a:solidFill>
                  <a:srgbClr val="8A7128"/>
                </a:solidFill>
                <a:effectLst>
                  <a:glow rad="45500">
                    <a:schemeClr val="accent1">
                      <a:satMod val="220000"/>
                      <a:alpha val="35000"/>
                    </a:schemeClr>
                  </a:glow>
                </a:effectLst>
                <a:latin typeface="Bangla MN"/>
                <a:cs typeface="Bangla MN"/>
              </a:rPr>
              <a:t>Of </a:t>
            </a:r>
          </a:p>
          <a:p>
            <a:pPr algn="ctr"/>
            <a:r>
              <a:rPr lang="en-US" sz="6600" b="1" spc="300" dirty="0" smtClean="0">
                <a:ln w="11430" cmpd="sng">
                  <a:solidFill>
                    <a:schemeClr val="accent1">
                      <a:tint val="10000"/>
                    </a:schemeClr>
                  </a:solidFill>
                  <a:prstDash val="solid"/>
                  <a:miter lim="800000"/>
                </a:ln>
                <a:solidFill>
                  <a:srgbClr val="8A7128"/>
                </a:solidFill>
                <a:effectLst>
                  <a:glow rad="45500">
                    <a:schemeClr val="accent1">
                      <a:satMod val="220000"/>
                      <a:alpha val="35000"/>
                    </a:schemeClr>
                  </a:glow>
                </a:effectLst>
                <a:latin typeface="Bangla MN"/>
                <a:cs typeface="Bangla MN"/>
              </a:rPr>
              <a:t>First Fruits</a:t>
            </a:r>
            <a:endParaRPr lang="en-US" sz="6600" b="1" spc="300" dirty="0">
              <a:ln w="11430" cmpd="sng">
                <a:solidFill>
                  <a:schemeClr val="accent1">
                    <a:tint val="10000"/>
                  </a:schemeClr>
                </a:solidFill>
                <a:prstDash val="solid"/>
                <a:miter lim="800000"/>
              </a:ln>
              <a:solidFill>
                <a:srgbClr val="8A7128"/>
              </a:solidFill>
              <a:effectLst>
                <a:glow rad="45500">
                  <a:schemeClr val="accent1">
                    <a:satMod val="220000"/>
                    <a:alpha val="35000"/>
                  </a:schemeClr>
                </a:glow>
              </a:effectLst>
              <a:latin typeface="Bangla MN"/>
              <a:cs typeface="Bangla MN"/>
            </a:endParaRPr>
          </a:p>
          <a:p>
            <a:pPr algn="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2237525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9" y="349921"/>
            <a:ext cx="8371336" cy="584776"/>
          </a:xfrm>
          <a:prstGeom prst="rect">
            <a:avLst/>
          </a:prstGeom>
        </p:spPr>
        <p:txBody>
          <a:bodyPr wrap="square">
            <a:spAutoFit/>
          </a:bodyPr>
          <a:lstStyle/>
          <a:p>
            <a:endParaRPr lang="en-US" sz="3200" dirty="0">
              <a:latin typeface="Bangla MN"/>
              <a:cs typeface="Bangla MN"/>
            </a:endParaRPr>
          </a:p>
        </p:txBody>
      </p:sp>
      <p:sp>
        <p:nvSpPr>
          <p:cNvPr id="2" name="Rectangle 1"/>
          <p:cNvSpPr/>
          <p:nvPr/>
        </p:nvSpPr>
        <p:spPr>
          <a:xfrm>
            <a:off x="347211" y="349921"/>
            <a:ext cx="8438803" cy="4247317"/>
          </a:xfrm>
          <a:prstGeom prst="rect">
            <a:avLst/>
          </a:prstGeom>
        </p:spPr>
        <p:txBody>
          <a:bodyPr wrap="square">
            <a:spAutoFit/>
          </a:bodyPr>
          <a:lstStyle/>
          <a:p>
            <a:r>
              <a:rPr lang="en-US" sz="2800" b="1" dirty="0">
                <a:latin typeface="Bangla MN"/>
                <a:cs typeface="Bangla MN"/>
              </a:rPr>
              <a:t>Leviticus 23:10-</a:t>
            </a:r>
            <a:r>
              <a:rPr lang="en-US" sz="2800" b="1" dirty="0" smtClean="0">
                <a:latin typeface="Bangla MN"/>
                <a:cs typeface="Bangla MN"/>
              </a:rPr>
              <a:t>11</a:t>
            </a:r>
          </a:p>
          <a:p>
            <a:r>
              <a:rPr lang="en-US" sz="2800" b="1" dirty="0">
                <a:latin typeface="Bangla MN"/>
                <a:cs typeface="Bangla MN"/>
              </a:rPr>
              <a:t> </a:t>
            </a:r>
            <a:r>
              <a:rPr lang="en-US" sz="2800" dirty="0">
                <a:latin typeface="Bangla MN"/>
                <a:cs typeface="Bangla MN"/>
              </a:rPr>
              <a:t>“Speak to the people of Israel and say to them, When you come into the land that I give you and reap its harvest, you shall bring the sheaf of the </a:t>
            </a:r>
            <a:r>
              <a:rPr lang="en-US" sz="2800" dirty="0" err="1">
                <a:latin typeface="Bangla MN"/>
                <a:cs typeface="Bangla MN"/>
              </a:rPr>
              <a:t>firstfruits</a:t>
            </a:r>
            <a:r>
              <a:rPr lang="en-US" sz="2800" dirty="0">
                <a:latin typeface="Bangla MN"/>
                <a:cs typeface="Bangla MN"/>
              </a:rPr>
              <a:t> of your harvest to the priest, </a:t>
            </a:r>
            <a:r>
              <a:rPr lang="en-US" sz="2800" baseline="30000" dirty="0">
                <a:latin typeface="Bangla MN"/>
                <a:cs typeface="Bangla MN"/>
              </a:rPr>
              <a:t>11 </a:t>
            </a:r>
            <a:r>
              <a:rPr lang="en-US" sz="2800" dirty="0">
                <a:latin typeface="Bangla MN"/>
                <a:cs typeface="Bangla MN"/>
              </a:rPr>
              <a:t>and he shall wave the sheaf before the Lord, so that you may be accepted. On the day after the Sabbath the priest shall wave it.</a:t>
            </a:r>
            <a:endParaRPr lang="en-US" sz="2800" b="1" dirty="0">
              <a:latin typeface="Bangla MN"/>
              <a:cs typeface="Bangla MN"/>
            </a:endParaRPr>
          </a:p>
          <a:p>
            <a:r>
              <a:rPr lang="en-US"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3960" y="0"/>
            <a:ext cx="9207960" cy="5143500"/>
          </a:xfrm>
          <a:prstGeom prst="rect">
            <a:avLst/>
          </a:prstGeom>
        </p:spPr>
      </p:pic>
      <p:sp>
        <p:nvSpPr>
          <p:cNvPr id="5" name="Rectangle 4"/>
          <p:cNvSpPr/>
          <p:nvPr/>
        </p:nvSpPr>
        <p:spPr>
          <a:xfrm>
            <a:off x="1754333" y="166707"/>
            <a:ext cx="7108700" cy="4893647"/>
          </a:xfrm>
          <a:prstGeom prst="rect">
            <a:avLst/>
          </a:prstGeom>
        </p:spPr>
        <p:txBody>
          <a:bodyPr wrap="square">
            <a:spAutoFit/>
          </a:bodyPr>
          <a:lstStyle/>
          <a:p>
            <a:r>
              <a:rPr lang="en-US" sz="2400" b="1" dirty="0">
                <a:latin typeface="Arial Black"/>
                <a:cs typeface="Arial Black"/>
              </a:rPr>
              <a:t>Genesis 37:5-8 Now Joseph had a dream, and when he told it to his brothers they hated him even more. </a:t>
            </a:r>
            <a:r>
              <a:rPr lang="en-US" sz="2400" b="1" baseline="30000" dirty="0">
                <a:latin typeface="Arial Black"/>
                <a:cs typeface="Arial Black"/>
              </a:rPr>
              <a:t>6 </a:t>
            </a:r>
            <a:r>
              <a:rPr lang="en-US" sz="2400" b="1" dirty="0">
                <a:latin typeface="Arial Black"/>
                <a:cs typeface="Arial Black"/>
              </a:rPr>
              <a:t>He said to them, “Hear this dream that I </a:t>
            </a:r>
            <a:r>
              <a:rPr lang="en-US" sz="2400" b="1" dirty="0" smtClean="0">
                <a:latin typeface="Arial Black"/>
                <a:cs typeface="Arial Black"/>
              </a:rPr>
              <a:t>have dreamed</a:t>
            </a:r>
            <a:r>
              <a:rPr lang="en-US" sz="2400" b="1" dirty="0">
                <a:latin typeface="Arial Black"/>
                <a:cs typeface="Arial Black"/>
              </a:rPr>
              <a:t>: </a:t>
            </a:r>
            <a:r>
              <a:rPr lang="en-US" sz="2400" b="1" baseline="30000" dirty="0">
                <a:latin typeface="Arial Black"/>
                <a:cs typeface="Arial Black"/>
              </a:rPr>
              <a:t>7 </a:t>
            </a:r>
            <a:r>
              <a:rPr lang="en-US" sz="2400" b="1" dirty="0">
                <a:latin typeface="Arial Black"/>
                <a:cs typeface="Arial Black"/>
              </a:rPr>
              <a:t>Behold, we were binding sheaves in the field, and behold, my sheaf arose and stood upright. And behold, your sheaves gathered around it and bowed down to my sheaf.” </a:t>
            </a:r>
            <a:r>
              <a:rPr lang="en-US" sz="2400" b="1" baseline="30000" dirty="0">
                <a:latin typeface="Arial Black"/>
                <a:cs typeface="Arial Black"/>
              </a:rPr>
              <a:t>8 </a:t>
            </a:r>
            <a:r>
              <a:rPr lang="en-US" sz="2400" b="1" dirty="0">
                <a:latin typeface="Arial Black"/>
                <a:cs typeface="Arial Black"/>
              </a:rPr>
              <a:t>His brothers said to him, “Are you indeed to reign over us? Or are you indeed to rule over us?” So they hated him even more for his dreams and for his words.</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407" y="401979"/>
            <a:ext cx="8186884" cy="4031873"/>
          </a:xfrm>
          <a:prstGeom prst="rect">
            <a:avLst/>
          </a:prstGeom>
        </p:spPr>
        <p:txBody>
          <a:bodyPr wrap="square">
            <a:spAutoFit/>
          </a:bodyPr>
          <a:lstStyle/>
          <a:p>
            <a:r>
              <a:rPr lang="en-US" sz="3200" b="1" dirty="0">
                <a:latin typeface="Bangla MN"/>
                <a:cs typeface="Bangla MN"/>
              </a:rPr>
              <a:t>2 Chronicles 31:5 </a:t>
            </a:r>
            <a:endParaRPr lang="en-US" sz="3200" b="1" dirty="0" smtClean="0">
              <a:latin typeface="Bangla MN"/>
              <a:cs typeface="Bangla MN"/>
            </a:endParaRPr>
          </a:p>
          <a:p>
            <a:r>
              <a:rPr lang="en-US" sz="3200" b="1" dirty="0" smtClean="0">
                <a:latin typeface="Bangla MN"/>
                <a:cs typeface="Bangla MN"/>
              </a:rPr>
              <a:t>As </a:t>
            </a:r>
            <a:r>
              <a:rPr lang="en-US" sz="3200" b="1" dirty="0">
                <a:latin typeface="Bangla MN"/>
                <a:cs typeface="Bangla MN"/>
              </a:rPr>
              <a:t>soon as the command was spread abroad, the people of Israel gave in abundance the </a:t>
            </a:r>
            <a:r>
              <a:rPr lang="en-US" sz="3200" b="1" dirty="0" err="1">
                <a:latin typeface="Bangla MN"/>
                <a:cs typeface="Bangla MN"/>
              </a:rPr>
              <a:t>firstfruits</a:t>
            </a:r>
            <a:r>
              <a:rPr lang="en-US" sz="3200" b="1" dirty="0">
                <a:latin typeface="Bangla MN"/>
                <a:cs typeface="Bangla MN"/>
              </a:rPr>
              <a:t> of grain, wine, oil, honey, and of all the produce of the field. And they brought in abundantly the tithe of everything</a:t>
            </a:r>
            <a:r>
              <a:rPr lang="en-US" sz="3200" b="1" dirty="0">
                <a:latin typeface="Bangla MN"/>
                <a:cs typeface="Bangla MN"/>
              </a:rPr>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14" y="208965"/>
            <a:ext cx="8552370" cy="5016758"/>
          </a:xfrm>
          <a:prstGeom prst="rect">
            <a:avLst/>
          </a:prstGeom>
        </p:spPr>
        <p:txBody>
          <a:bodyPr wrap="square">
            <a:spAutoFit/>
          </a:bodyPr>
          <a:lstStyle/>
          <a:p>
            <a:r>
              <a:rPr lang="en-US" sz="2000" b="1" dirty="0"/>
              <a:t>Nehemiah 10:35-39 </a:t>
            </a:r>
            <a:r>
              <a:rPr lang="en-US" sz="2000" b="1" dirty="0" smtClean="0"/>
              <a:t> </a:t>
            </a:r>
            <a:r>
              <a:rPr lang="en-US" sz="2000" dirty="0" smtClean="0"/>
              <a:t>We </a:t>
            </a:r>
            <a:r>
              <a:rPr lang="en-US" sz="2000" dirty="0"/>
              <a:t>obligate ourselves to bring the </a:t>
            </a:r>
            <a:r>
              <a:rPr lang="en-US" sz="2000" dirty="0" err="1"/>
              <a:t>firstfruits</a:t>
            </a:r>
            <a:r>
              <a:rPr lang="en-US" sz="2000" dirty="0"/>
              <a:t> of our ground and the </a:t>
            </a:r>
            <a:r>
              <a:rPr lang="en-US" sz="2000" dirty="0" err="1"/>
              <a:t>firstfruits</a:t>
            </a:r>
            <a:r>
              <a:rPr lang="en-US" sz="2000" dirty="0"/>
              <a:t> of all fruit of every tree, year by year, to the house of the Lord; </a:t>
            </a:r>
            <a:r>
              <a:rPr lang="en-US" sz="2000" baseline="30000" dirty="0"/>
              <a:t>36 </a:t>
            </a:r>
            <a:r>
              <a:rPr lang="en-US" sz="2000" dirty="0"/>
              <a:t>also to bring to the house of our God, to the priests who minister in the house of our God, the firstborn of our sons and of our cattle, as it is written in the Law, and the firstborn of our herds and of our flocks; </a:t>
            </a:r>
            <a:r>
              <a:rPr lang="en-US" sz="2000" baseline="30000" dirty="0"/>
              <a:t>37 </a:t>
            </a:r>
            <a:r>
              <a:rPr lang="en-US" sz="2000" dirty="0"/>
              <a:t>and to bring the first of our dough, and our contributions, the fruit of every tree, the wine and the oil, to the priests, to the chambers of the house of our God; and to bring to the Levites the tithes from our ground, for it is the Levites who collect the tithes in all our towns where we labor. </a:t>
            </a:r>
            <a:r>
              <a:rPr lang="en-US" sz="2000" baseline="30000" dirty="0"/>
              <a:t>38 </a:t>
            </a:r>
            <a:r>
              <a:rPr lang="en-US" sz="2000" dirty="0"/>
              <a:t>And the priest, the son of Aaron, shall be with the Levites when the Levites receive the tithes. And the Levites shall bring up the tithe of the tithes to the house of our God, to the chambers of the storehouse. </a:t>
            </a:r>
            <a:r>
              <a:rPr lang="en-US" sz="2000" baseline="30000" dirty="0"/>
              <a:t>39 </a:t>
            </a:r>
            <a:r>
              <a:rPr lang="en-US" sz="2000" dirty="0"/>
              <a:t>For the people of Israel and the sons of Levi shall bring the contribution of grain, wine, and oil to the chambers, where the vessels of the sanctuary are, as well as the priests who minister, and the gatekeepers and the singers. We will not neglect the house of our God.”</a:t>
            </a:r>
            <a:endParaRPr lang="en-US" sz="2000" b="1" dirty="0"/>
          </a:p>
          <a:p>
            <a:r>
              <a:rPr lang="en-US" sz="2000" dirty="0"/>
              <a:t> </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462" y="401978"/>
            <a:ext cx="7876222" cy="3785652"/>
          </a:xfrm>
          <a:prstGeom prst="rect">
            <a:avLst/>
          </a:prstGeom>
        </p:spPr>
        <p:txBody>
          <a:bodyPr wrap="square">
            <a:spAutoFit/>
          </a:bodyPr>
          <a:lstStyle/>
          <a:p>
            <a:pPr algn="ctr"/>
            <a:r>
              <a:rPr lang="en-US" sz="4000" b="1" dirty="0">
                <a:latin typeface="Bangla MN"/>
                <a:cs typeface="Bangla MN"/>
              </a:rPr>
              <a:t>Jeremiah 2:3 </a:t>
            </a:r>
            <a:endParaRPr lang="en-US" sz="4000" b="1" dirty="0" smtClean="0">
              <a:latin typeface="Bangla MN"/>
              <a:cs typeface="Bangla MN"/>
            </a:endParaRPr>
          </a:p>
          <a:p>
            <a:pPr algn="ctr"/>
            <a:r>
              <a:rPr lang="en-US" sz="4000" dirty="0" smtClean="0">
                <a:latin typeface="Bangla MN"/>
                <a:cs typeface="Bangla MN"/>
              </a:rPr>
              <a:t>Israel </a:t>
            </a:r>
            <a:r>
              <a:rPr lang="en-US" sz="4000" dirty="0">
                <a:latin typeface="Bangla MN"/>
                <a:cs typeface="Bangla MN"/>
              </a:rPr>
              <a:t>was holy to the Lord, the </a:t>
            </a:r>
            <a:r>
              <a:rPr lang="en-US" sz="4000" dirty="0" err="1">
                <a:latin typeface="Bangla MN"/>
                <a:cs typeface="Bangla MN"/>
              </a:rPr>
              <a:t>firstfruits</a:t>
            </a:r>
            <a:r>
              <a:rPr lang="en-US" sz="4000" dirty="0">
                <a:latin typeface="Bangla MN"/>
                <a:cs typeface="Bangla MN"/>
              </a:rPr>
              <a:t> of his harvest. All who ate of it incurred guilt; disaster came upon them, declares the Lord.”</a:t>
            </a:r>
            <a:endParaRPr lang="en-US" sz="4000" b="1" dirty="0">
              <a:latin typeface="Bangla MN"/>
              <a:cs typeface="Bangla MN"/>
            </a:endParaRPr>
          </a:p>
        </p:txBody>
      </p:sp>
    </p:spTree>
    <p:extLst>
      <p:ext uri="{BB962C8B-B14F-4D97-AF65-F5344CB8AC3E}">
        <p14:creationId xmlns:p14="http://schemas.microsoft.com/office/powerpoint/2010/main" val="2498864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9610</TotalTime>
  <Words>126</Words>
  <Application>Microsoft Macintosh PowerPoint</Application>
  <PresentationFormat>On-screen Show (16:9)</PresentationFormat>
  <Paragraphs>38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472</cp:revision>
  <dcterms:created xsi:type="dcterms:W3CDTF">2016-08-27T22:55:59Z</dcterms:created>
  <dcterms:modified xsi:type="dcterms:W3CDTF">2018-05-05T21:33:10Z</dcterms:modified>
</cp:coreProperties>
</file>