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89" r:id="rId2"/>
    <p:sldId id="279" r:id="rId3"/>
    <p:sldId id="354" r:id="rId4"/>
    <p:sldId id="335" r:id="rId5"/>
    <p:sldId id="369" r:id="rId6"/>
    <p:sldId id="355" r:id="rId7"/>
    <p:sldId id="345" r:id="rId8"/>
    <p:sldId id="305" r:id="rId9"/>
    <p:sldId id="356" r:id="rId10"/>
    <p:sldId id="357" r:id="rId11"/>
    <p:sldId id="358" r:id="rId12"/>
    <p:sldId id="359" r:id="rId13"/>
    <p:sldId id="341" r:id="rId14"/>
    <p:sldId id="360" r:id="rId15"/>
    <p:sldId id="361" r:id="rId16"/>
    <p:sldId id="362" r:id="rId17"/>
    <p:sldId id="363" r:id="rId18"/>
    <p:sldId id="348" r:id="rId19"/>
    <p:sldId id="364" r:id="rId20"/>
    <p:sldId id="365" r:id="rId21"/>
    <p:sldId id="366" r:id="rId22"/>
    <p:sldId id="367" r:id="rId23"/>
    <p:sldId id="368"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C1FF"/>
    <a:srgbClr val="044C97"/>
    <a:srgbClr val="FF024F"/>
    <a:srgbClr val="3C0113"/>
    <a:srgbClr val="F30A4F"/>
    <a:srgbClr val="970731"/>
    <a:srgbClr val="FFD34C"/>
    <a:srgbClr val="FFDA46"/>
    <a:srgbClr val="FFEC3D"/>
    <a:srgbClr val="FFBA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104" y="-18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4/21/18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4/21/18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84"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816655" cy="5143500"/>
          </a:xfrm>
          <a:prstGeom prst="rect">
            <a:avLst/>
          </a:prstGeom>
        </p:spPr>
      </p:pic>
      <p:sp>
        <p:nvSpPr>
          <p:cNvPr id="5" name="Rectangle 4"/>
          <p:cNvSpPr/>
          <p:nvPr/>
        </p:nvSpPr>
        <p:spPr>
          <a:xfrm>
            <a:off x="5949462" y="859624"/>
            <a:ext cx="2911230" cy="3539430"/>
          </a:xfrm>
          <a:prstGeom prst="rect">
            <a:avLst/>
          </a:prstGeom>
        </p:spPr>
        <p:txBody>
          <a:bodyPr wrap="square">
            <a:spAutoFit/>
          </a:bodyPr>
          <a:lstStyle/>
          <a:p>
            <a:pPr algn="ctr"/>
            <a:r>
              <a:rPr lang="en-US" sz="3200" b="1" dirty="0"/>
              <a:t>Luke 2</a:t>
            </a:r>
            <a:r>
              <a:rPr lang="en-US" sz="3200" b="1" dirty="0" smtClean="0"/>
              <a:t>:8</a:t>
            </a:r>
            <a:r>
              <a:rPr lang="en-US" sz="3200" dirty="0" smtClean="0"/>
              <a:t> </a:t>
            </a:r>
          </a:p>
          <a:p>
            <a:pPr algn="ctr"/>
            <a:r>
              <a:rPr lang="en-US" sz="3200" dirty="0" smtClean="0"/>
              <a:t>And </a:t>
            </a:r>
            <a:r>
              <a:rPr lang="en-US" sz="3200" dirty="0"/>
              <a:t>there were shepherds living out in the fields nearby, keeping watch over their flocks at night</a:t>
            </a: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538" y="449386"/>
            <a:ext cx="7737231" cy="3539431"/>
          </a:xfrm>
          <a:prstGeom prst="rect">
            <a:avLst/>
          </a:prstGeom>
        </p:spPr>
        <p:txBody>
          <a:bodyPr wrap="square">
            <a:spAutoFit/>
          </a:bodyPr>
          <a:lstStyle/>
          <a:p>
            <a:r>
              <a:rPr lang="en-US" sz="2800" b="1" dirty="0">
                <a:latin typeface="Bangla MN"/>
                <a:cs typeface="Bangla MN"/>
              </a:rPr>
              <a:t>Exodus 12:5</a:t>
            </a:r>
            <a:r>
              <a:rPr lang="en-US" sz="2800" b="1" baseline="30000" dirty="0">
                <a:latin typeface="Bangla MN"/>
                <a:cs typeface="Bangla MN"/>
              </a:rPr>
              <a:t> </a:t>
            </a:r>
            <a:r>
              <a:rPr lang="en-US" sz="2800" b="1" dirty="0">
                <a:latin typeface="Bangla MN"/>
                <a:cs typeface="Bangla MN"/>
              </a:rPr>
              <a:t>-6</a:t>
            </a:r>
            <a:r>
              <a:rPr lang="en-US" sz="2800" b="1" baseline="30000" dirty="0">
                <a:latin typeface="Bangla MN"/>
                <a:cs typeface="Bangla MN"/>
              </a:rPr>
              <a:t> </a:t>
            </a:r>
            <a:endParaRPr lang="en-US" sz="2800" b="1" baseline="30000" dirty="0" smtClean="0">
              <a:latin typeface="Bangla MN"/>
              <a:cs typeface="Bangla MN"/>
            </a:endParaRPr>
          </a:p>
          <a:p>
            <a:r>
              <a:rPr lang="en-US" sz="2800" dirty="0" smtClean="0">
                <a:latin typeface="Bangla MN"/>
                <a:cs typeface="Bangla MN"/>
              </a:rPr>
              <a:t>The </a:t>
            </a:r>
            <a:r>
              <a:rPr lang="en-US" sz="2800" dirty="0">
                <a:latin typeface="Bangla MN"/>
                <a:cs typeface="Bangla MN"/>
              </a:rPr>
              <a:t>animals you choose must be year-old males without defect, and you may take them from the sheep or the goats. </a:t>
            </a:r>
            <a:r>
              <a:rPr lang="en-US" sz="2800" b="1" baseline="30000" dirty="0">
                <a:latin typeface="Bangla MN"/>
                <a:cs typeface="Bangla MN"/>
              </a:rPr>
              <a:t>6 </a:t>
            </a:r>
            <a:r>
              <a:rPr lang="en-US" sz="2800" dirty="0">
                <a:latin typeface="Bangla MN"/>
                <a:cs typeface="Bangla MN"/>
              </a:rPr>
              <a:t>Take care of them until the fourteenth day of the month, when all the members of the community of Israel must slaughter them at twilight. </a:t>
            </a:r>
          </a:p>
        </p:txBody>
      </p:sp>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769" y="283308"/>
            <a:ext cx="8372231" cy="4401205"/>
          </a:xfrm>
          <a:prstGeom prst="rect">
            <a:avLst/>
          </a:prstGeom>
        </p:spPr>
        <p:txBody>
          <a:bodyPr wrap="square">
            <a:spAutoFit/>
          </a:bodyPr>
          <a:lstStyle/>
          <a:p>
            <a:r>
              <a:rPr lang="en-US" sz="2800" b="1" dirty="0"/>
              <a:t>Matthew 27:19 </a:t>
            </a:r>
            <a:r>
              <a:rPr lang="en-US" sz="2800" b="1" baseline="30000" dirty="0"/>
              <a:t> </a:t>
            </a:r>
            <a:r>
              <a:rPr lang="en-US" sz="2800" dirty="0"/>
              <a:t>While Pilate was sitting on the judge’s seat, his wife sent him this message: “Don’t have anything to do with that innocent man, for I have suffered a great deal today in a dream because of him.”</a:t>
            </a:r>
            <a:endParaRPr lang="en-US" sz="2800" b="1" dirty="0"/>
          </a:p>
          <a:p>
            <a:endParaRPr lang="en-US" sz="2800" b="1" dirty="0" smtClean="0"/>
          </a:p>
          <a:p>
            <a:r>
              <a:rPr lang="en-US" sz="2800" b="1" dirty="0" smtClean="0"/>
              <a:t>Matthew </a:t>
            </a:r>
            <a:r>
              <a:rPr lang="en-US" sz="2800" b="1" dirty="0"/>
              <a:t>27:24 </a:t>
            </a:r>
            <a:r>
              <a:rPr lang="en-US" sz="2800" dirty="0"/>
              <a:t>When Pilate saw that he was getting nowhere, but that instead an uproar was starting, he took water and washed his hands in front of the crowd. “I am innocent of this man’s blood,” he said. “It is your responsibility!”</a:t>
            </a:r>
            <a:endParaRPr lang="en-US" sz="2800" b="1" dirty="0"/>
          </a:p>
        </p:txBody>
      </p:sp>
    </p:spTree>
    <p:extLst>
      <p:ext uri="{BB962C8B-B14F-4D97-AF65-F5344CB8AC3E}">
        <p14:creationId xmlns:p14="http://schemas.microsoft.com/office/powerpoint/2010/main" val="1228424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88538" y="458642"/>
            <a:ext cx="2901461" cy="3970318"/>
          </a:xfrm>
          <a:prstGeom prst="rect">
            <a:avLst/>
          </a:prstGeom>
        </p:spPr>
        <p:txBody>
          <a:bodyPr wrap="square">
            <a:spAutoFit/>
          </a:bodyPr>
          <a:lstStyle/>
          <a:p>
            <a:pPr algn="ctr"/>
            <a:r>
              <a:rPr lang="en-US" sz="2800" b="1" dirty="0"/>
              <a:t>Exodus 12:7 </a:t>
            </a:r>
            <a:r>
              <a:rPr lang="en-US" sz="2800" dirty="0"/>
              <a:t> “Then they shall take some of the blood and put it on the two doorposts and the lintel of the houses in which they eat it.</a:t>
            </a:r>
            <a:endParaRPr lang="en-US" sz="2800" b="1" dirty="0"/>
          </a:p>
        </p:txBody>
      </p:sp>
      <p:pic>
        <p:nvPicPr>
          <p:cNvPr id="6" name="Picture 5"/>
          <p:cNvPicPr>
            <a:picLocks noChangeAspect="1"/>
          </p:cNvPicPr>
          <p:nvPr/>
        </p:nvPicPr>
        <p:blipFill>
          <a:blip r:embed="rId2"/>
          <a:stretch>
            <a:fillRect/>
          </a:stretch>
        </p:blipFill>
        <p:spPr>
          <a:xfrm>
            <a:off x="0" y="-15046"/>
            <a:ext cx="5910385" cy="5158546"/>
          </a:xfrm>
          <a:prstGeom prst="rect">
            <a:avLst/>
          </a:prstGeom>
        </p:spPr>
      </p:pic>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62" y="349894"/>
            <a:ext cx="3321538" cy="4524315"/>
          </a:xfrm>
          <a:prstGeom prst="rect">
            <a:avLst/>
          </a:prstGeom>
        </p:spPr>
        <p:txBody>
          <a:bodyPr wrap="square">
            <a:spAutoFit/>
          </a:bodyPr>
          <a:lstStyle/>
          <a:p>
            <a:pPr algn="ctr"/>
            <a:r>
              <a:rPr lang="en-US" sz="3200" b="1" dirty="0"/>
              <a:t>Ephesians 2:19 </a:t>
            </a:r>
            <a:endParaRPr lang="en-US" sz="3200" b="1" dirty="0" smtClean="0"/>
          </a:p>
          <a:p>
            <a:pPr algn="ctr"/>
            <a:r>
              <a:rPr lang="en-US" sz="3200" dirty="0" smtClean="0"/>
              <a:t>Consequently</a:t>
            </a:r>
            <a:r>
              <a:rPr lang="en-US" sz="3200" dirty="0"/>
              <a:t>, you are no longer foreigners and strangers, but fellow citizens with God’s people and also members of his household,</a:t>
            </a:r>
            <a:endParaRPr lang="en-US" sz="3200" b="1" dirty="0"/>
          </a:p>
        </p:txBody>
      </p:sp>
      <p:sp>
        <p:nvSpPr>
          <p:cNvPr id="4" name="Rectangle 3"/>
          <p:cNvSpPr/>
          <p:nvPr/>
        </p:nvSpPr>
        <p:spPr>
          <a:xfrm>
            <a:off x="5011615" y="349894"/>
            <a:ext cx="3888154" cy="4524315"/>
          </a:xfrm>
          <a:prstGeom prst="rect">
            <a:avLst/>
          </a:prstGeom>
        </p:spPr>
        <p:txBody>
          <a:bodyPr wrap="square">
            <a:spAutoFit/>
          </a:bodyPr>
          <a:lstStyle/>
          <a:p>
            <a:pPr algn="ctr"/>
            <a:r>
              <a:rPr lang="en-US" sz="3200" b="1" dirty="0"/>
              <a:t>Hebrews 3:6 </a:t>
            </a:r>
            <a:endParaRPr lang="en-US" sz="3200" b="1" dirty="0" smtClean="0"/>
          </a:p>
          <a:p>
            <a:pPr algn="ctr"/>
            <a:r>
              <a:rPr lang="en-US" sz="3200" dirty="0" smtClean="0"/>
              <a:t>But </a:t>
            </a:r>
            <a:r>
              <a:rPr lang="en-US" sz="3200" dirty="0"/>
              <a:t>Christ is faithful as the Son over God’s house. And we are his house, if indeed we hold firmly to our confidence and the hope in which we glory.</a:t>
            </a:r>
            <a:endParaRPr lang="en-US" sz="3200" b="1" dirty="0"/>
          </a:p>
        </p:txBody>
      </p:sp>
    </p:spTree>
    <p:extLst>
      <p:ext uri="{BB962C8B-B14F-4D97-AF65-F5344CB8AC3E}">
        <p14:creationId xmlns:p14="http://schemas.microsoft.com/office/powerpoint/2010/main" val="12227733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97692" y="68385"/>
            <a:ext cx="8929077" cy="5001846"/>
          </a:xfrm>
          <a:prstGeom prst="rect">
            <a:avLst/>
          </a:prstGeom>
        </p:spPr>
      </p:pic>
      <p:sp>
        <p:nvSpPr>
          <p:cNvPr id="6" name="Rectangle 5"/>
          <p:cNvSpPr/>
          <p:nvPr/>
        </p:nvSpPr>
        <p:spPr>
          <a:xfrm>
            <a:off x="263769" y="3121876"/>
            <a:ext cx="8636000" cy="2031325"/>
          </a:xfrm>
          <a:prstGeom prst="rect">
            <a:avLst/>
          </a:prstGeom>
        </p:spPr>
        <p:txBody>
          <a:bodyPr wrap="square">
            <a:spAutoFit/>
          </a:bodyPr>
          <a:lstStyle/>
          <a:p>
            <a:pPr algn="ctr"/>
            <a:r>
              <a:rPr lang="en-US" sz="3600" b="1" dirty="0"/>
              <a:t>John 10:7 </a:t>
            </a:r>
            <a:endParaRPr lang="en-US" sz="3600" b="1" dirty="0" smtClean="0"/>
          </a:p>
          <a:p>
            <a:pPr algn="ctr"/>
            <a:r>
              <a:rPr lang="en-US" sz="3600" dirty="0" smtClean="0"/>
              <a:t>So </a:t>
            </a:r>
            <a:r>
              <a:rPr lang="en-US" sz="3600" dirty="0"/>
              <a:t>Jesus again said to them, “Truly, truly, I say to you, I am the door of the sheep.</a:t>
            </a:r>
            <a:endParaRPr lang="en-US" sz="3600" b="1" dirty="0"/>
          </a:p>
          <a:p>
            <a:r>
              <a:rPr lang="en-US" dirty="0"/>
              <a:t> </a:t>
            </a:r>
          </a:p>
        </p:txBody>
      </p:sp>
    </p:spTree>
    <p:extLst>
      <p:ext uri="{BB962C8B-B14F-4D97-AF65-F5344CB8AC3E}">
        <p14:creationId xmlns:p14="http://schemas.microsoft.com/office/powerpoint/2010/main" val="19543367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1463" y="234899"/>
            <a:ext cx="8333152" cy="4524315"/>
          </a:xfrm>
          <a:prstGeom prst="rect">
            <a:avLst/>
          </a:prstGeom>
        </p:spPr>
        <p:txBody>
          <a:bodyPr wrap="square">
            <a:spAutoFit/>
          </a:bodyPr>
          <a:lstStyle/>
          <a:p>
            <a:r>
              <a:rPr lang="en-US" sz="2400" b="1" dirty="0"/>
              <a:t>Exodus 12:14</a:t>
            </a:r>
            <a:r>
              <a:rPr lang="en-US" sz="2400" b="1" baseline="30000" dirty="0"/>
              <a:t> </a:t>
            </a:r>
            <a:r>
              <a:rPr lang="en-US" sz="2400" dirty="0"/>
              <a:t>“This is a day you are to commemorate; for the generations to come you shall celebrate it as a festival to the Lord—a lasting ordinance.</a:t>
            </a:r>
            <a:endParaRPr lang="en-US" sz="2400" b="1" dirty="0"/>
          </a:p>
          <a:p>
            <a:r>
              <a:rPr lang="en-US" sz="2400" b="1" dirty="0"/>
              <a:t> </a:t>
            </a:r>
            <a:endParaRPr lang="en-US" sz="2400" dirty="0"/>
          </a:p>
          <a:p>
            <a:r>
              <a:rPr lang="en-US" sz="2400" b="1" dirty="0"/>
              <a:t>Luke 22:13-</a:t>
            </a:r>
            <a:r>
              <a:rPr lang="en-US" sz="2400" b="1" dirty="0" smtClean="0"/>
              <a:t>15,19 </a:t>
            </a:r>
            <a:r>
              <a:rPr lang="en-US" sz="2400" b="1" baseline="30000" dirty="0"/>
              <a:t> </a:t>
            </a:r>
            <a:r>
              <a:rPr lang="en-US" sz="2400" dirty="0"/>
              <a:t>They left and found things just as Jesus had told them. So they prepared the Passover. </a:t>
            </a:r>
            <a:r>
              <a:rPr lang="en-US" sz="2400" baseline="30000" dirty="0"/>
              <a:t>14 </a:t>
            </a:r>
            <a:r>
              <a:rPr lang="en-US" sz="2400" dirty="0"/>
              <a:t>When the hour came, Jesus and his apostles reclined at the table. </a:t>
            </a:r>
            <a:r>
              <a:rPr lang="en-US" sz="2400" baseline="30000" dirty="0"/>
              <a:t>15 </a:t>
            </a:r>
            <a:r>
              <a:rPr lang="en-US" sz="2400" dirty="0"/>
              <a:t>And he said to them, “I have eagerly desired to eat this Passover with you before I suffer……</a:t>
            </a:r>
            <a:endParaRPr lang="en-US" sz="2400" b="1" dirty="0"/>
          </a:p>
          <a:p>
            <a:r>
              <a:rPr lang="en-US" sz="2400" b="1" dirty="0"/>
              <a:t>….</a:t>
            </a:r>
            <a:r>
              <a:rPr lang="en-US" sz="2400" b="1" baseline="30000" dirty="0"/>
              <a:t> 19 </a:t>
            </a:r>
            <a:r>
              <a:rPr lang="en-US" sz="2400" dirty="0"/>
              <a:t>And he took bread, gave thanks and broke it, and gave it to them, saying, “This is my body given for you; do this in remembrance of me.”</a:t>
            </a:r>
          </a:p>
        </p:txBody>
      </p:sp>
    </p:spTree>
    <p:extLst>
      <p:ext uri="{BB962C8B-B14F-4D97-AF65-F5344CB8AC3E}">
        <p14:creationId xmlns:p14="http://schemas.microsoft.com/office/powerpoint/2010/main" val="37432831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08" y="263769"/>
            <a:ext cx="8528538" cy="3477875"/>
          </a:xfrm>
          <a:prstGeom prst="rect">
            <a:avLst/>
          </a:prstGeom>
        </p:spPr>
        <p:txBody>
          <a:bodyPr wrap="square">
            <a:spAutoFit/>
          </a:bodyPr>
          <a:lstStyle/>
          <a:p>
            <a:r>
              <a:rPr lang="en-US" sz="2000" b="1" dirty="0">
                <a:latin typeface="Bangla MN"/>
                <a:cs typeface="Bangla MN"/>
              </a:rPr>
              <a:t>Exodus 12:43-46</a:t>
            </a:r>
            <a:r>
              <a:rPr lang="en-US" sz="2000" b="1" baseline="30000" dirty="0">
                <a:latin typeface="Bangla MN"/>
                <a:cs typeface="Bangla MN"/>
              </a:rPr>
              <a:t> </a:t>
            </a:r>
            <a:r>
              <a:rPr lang="en-US" sz="2000" dirty="0">
                <a:latin typeface="Bangla MN"/>
                <a:cs typeface="Bangla MN"/>
              </a:rPr>
              <a:t>And the Lord said to Moses and Aaron, “This is the statute of the Passover: no foreigner shall eat of it, </a:t>
            </a:r>
            <a:r>
              <a:rPr lang="en-US" sz="2000" baseline="30000" dirty="0">
                <a:latin typeface="Bangla MN"/>
                <a:cs typeface="Bangla MN"/>
              </a:rPr>
              <a:t>44 </a:t>
            </a:r>
            <a:r>
              <a:rPr lang="en-US" sz="2000" dirty="0">
                <a:latin typeface="Bangla MN"/>
                <a:cs typeface="Bangla MN"/>
              </a:rPr>
              <a:t>but every slave that is bought for money may eat of it after you have circumcised him. </a:t>
            </a:r>
            <a:r>
              <a:rPr lang="en-US" sz="2000" baseline="30000" dirty="0">
                <a:latin typeface="Bangla MN"/>
                <a:cs typeface="Bangla MN"/>
              </a:rPr>
              <a:t>45 </a:t>
            </a:r>
            <a:r>
              <a:rPr lang="en-US" sz="2000" dirty="0">
                <a:latin typeface="Bangla MN"/>
                <a:cs typeface="Bangla MN"/>
              </a:rPr>
              <a:t>No foreigner or hired worker may eat of it. </a:t>
            </a:r>
            <a:r>
              <a:rPr lang="en-US" sz="2000" baseline="30000" dirty="0">
                <a:latin typeface="Bangla MN"/>
                <a:cs typeface="Bangla MN"/>
              </a:rPr>
              <a:t>46 </a:t>
            </a:r>
            <a:r>
              <a:rPr lang="en-US" sz="2000" dirty="0">
                <a:latin typeface="Bangla MN"/>
                <a:cs typeface="Bangla MN"/>
              </a:rPr>
              <a:t>It shall be eaten in one house; you shall not take any of the flesh outside the house, and you shall not break any of its bones.</a:t>
            </a:r>
            <a:endParaRPr lang="en-US" sz="2000" b="1" dirty="0">
              <a:latin typeface="Bangla MN"/>
              <a:cs typeface="Bangla MN"/>
            </a:endParaRPr>
          </a:p>
          <a:p>
            <a:endParaRPr lang="en-US" sz="2000" b="1" dirty="0" smtClean="0">
              <a:latin typeface="Bangla MN"/>
              <a:cs typeface="Bangla MN"/>
            </a:endParaRPr>
          </a:p>
          <a:p>
            <a:endParaRPr lang="en-US" sz="2000" b="1" dirty="0">
              <a:latin typeface="Bangla MN"/>
              <a:cs typeface="Bangla MN"/>
            </a:endParaRPr>
          </a:p>
          <a:p>
            <a:r>
              <a:rPr lang="en-US" sz="2000" b="1" dirty="0" smtClean="0">
                <a:latin typeface="Bangla MN"/>
                <a:cs typeface="Bangla MN"/>
              </a:rPr>
              <a:t>John </a:t>
            </a:r>
            <a:r>
              <a:rPr lang="en-US" sz="2000" b="1" dirty="0">
                <a:latin typeface="Bangla MN"/>
                <a:cs typeface="Bangla MN"/>
              </a:rPr>
              <a:t>19:33</a:t>
            </a:r>
            <a:r>
              <a:rPr lang="en-US" sz="2000" b="1" baseline="30000" dirty="0">
                <a:latin typeface="Bangla MN"/>
                <a:cs typeface="Bangla MN"/>
              </a:rPr>
              <a:t> </a:t>
            </a:r>
            <a:r>
              <a:rPr lang="en-US" sz="2000" dirty="0">
                <a:latin typeface="Bangla MN"/>
                <a:cs typeface="Bangla MN"/>
              </a:rPr>
              <a:t>But when they came to Jesus and saw that he was already dead, they did not break his legs.</a:t>
            </a:r>
            <a:endParaRPr lang="en-US" sz="2000" b="1" dirty="0">
              <a:latin typeface="Bangla MN"/>
              <a:cs typeface="Bangla MN"/>
            </a:endParaRPr>
          </a:p>
        </p:txBody>
      </p:sp>
    </p:spTree>
    <p:extLst>
      <p:ext uri="{BB962C8B-B14F-4D97-AF65-F5344CB8AC3E}">
        <p14:creationId xmlns:p14="http://schemas.microsoft.com/office/powerpoint/2010/main" val="10291358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547077" y="725091"/>
            <a:ext cx="8118231" cy="3785652"/>
          </a:xfrm>
          <a:prstGeom prst="rect">
            <a:avLst/>
          </a:prstGeom>
        </p:spPr>
        <p:txBody>
          <a:bodyPr wrap="square">
            <a:spAutoFit/>
          </a:bodyPr>
          <a:lstStyle/>
          <a:p>
            <a:r>
              <a:rPr lang="en-US" i="1" dirty="0" smtClean="0"/>
              <a:t> </a:t>
            </a:r>
            <a:r>
              <a:rPr lang="en-US" sz="2400" i="1" dirty="0" smtClean="0">
                <a:solidFill>
                  <a:srgbClr val="000000"/>
                </a:solidFill>
              </a:rPr>
              <a:t> </a:t>
            </a:r>
            <a:r>
              <a:rPr lang="en-US" sz="2400" b="1" dirty="0">
                <a:solidFill>
                  <a:srgbClr val="000000"/>
                </a:solidFill>
              </a:rPr>
              <a:t>Malachi 3:16-18 </a:t>
            </a:r>
            <a:endParaRPr lang="en-US" sz="2400" b="1" dirty="0" smtClean="0">
              <a:solidFill>
                <a:srgbClr val="000000"/>
              </a:solidFill>
            </a:endParaRPr>
          </a:p>
          <a:p>
            <a:r>
              <a:rPr lang="en-US" sz="2400" dirty="0" smtClean="0">
                <a:solidFill>
                  <a:srgbClr val="000000"/>
                </a:solidFill>
              </a:rPr>
              <a:t>Then </a:t>
            </a:r>
            <a:r>
              <a:rPr lang="en-US" sz="2400" dirty="0">
                <a:solidFill>
                  <a:srgbClr val="000000"/>
                </a:solidFill>
              </a:rPr>
              <a:t>those who feared the Lord talked with each other, and the Lord listened and heard. A scroll of remembrance was written in his presence concerning those who feared the Lord and honored his name.</a:t>
            </a:r>
            <a:r>
              <a:rPr lang="en-US" sz="2400" baseline="30000" dirty="0">
                <a:solidFill>
                  <a:srgbClr val="000000"/>
                </a:solidFill>
              </a:rPr>
              <a:t>17 </a:t>
            </a:r>
            <a:r>
              <a:rPr lang="en-US" sz="2400" dirty="0">
                <a:solidFill>
                  <a:srgbClr val="000000"/>
                </a:solidFill>
              </a:rPr>
              <a:t>“On the day when I act,” says the Lord Almighty, “they will be my treasured possession. I will spare them, just as a father has compassion and spares his son who serves him. </a:t>
            </a:r>
            <a:r>
              <a:rPr lang="en-US" sz="2400" baseline="30000" dirty="0">
                <a:solidFill>
                  <a:srgbClr val="000000"/>
                </a:solidFill>
              </a:rPr>
              <a:t>18 </a:t>
            </a:r>
            <a:r>
              <a:rPr lang="en-US" sz="2400" dirty="0">
                <a:solidFill>
                  <a:srgbClr val="000000"/>
                </a:solidFill>
              </a:rPr>
              <a:t>And you will again see the distinction between the righteous and the wicked, between those who serve God and those who do not.</a:t>
            </a:r>
            <a:endParaRPr lang="en-US" sz="2400" b="1" dirty="0">
              <a:solidFill>
                <a:srgbClr val="000000"/>
              </a:solidFill>
            </a:endParaRP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337" y="86992"/>
            <a:ext cx="8958971" cy="3781623"/>
          </a:xfrm>
          <a:prstGeom prst="rect">
            <a:avLst/>
          </a:prstGeom>
        </p:spPr>
      </p:pic>
      <p:sp>
        <p:nvSpPr>
          <p:cNvPr id="3" name="Rectangle 2"/>
          <p:cNvSpPr/>
          <p:nvPr/>
        </p:nvSpPr>
        <p:spPr>
          <a:xfrm>
            <a:off x="87337" y="3789643"/>
            <a:ext cx="8958971" cy="1200328"/>
          </a:xfrm>
          <a:prstGeom prst="rect">
            <a:avLst/>
          </a:prstGeom>
        </p:spPr>
        <p:txBody>
          <a:bodyPr wrap="square">
            <a:spAutoFit/>
          </a:bodyPr>
          <a:lstStyle/>
          <a:p>
            <a:pPr algn="ctr"/>
            <a:r>
              <a:rPr lang="en-US" sz="2400" b="1" dirty="0"/>
              <a:t>Revelation 3:5 </a:t>
            </a:r>
            <a:r>
              <a:rPr lang="en-US" sz="2400" dirty="0"/>
              <a:t>The one who conquers will be clothed thus in white garments, and I will never blot his name out of the book of life. I will confess his name before my Father and before his angels.</a:t>
            </a:r>
            <a:endParaRPr lang="en-US" sz="2400" b="1" dirty="0"/>
          </a:p>
        </p:txBody>
      </p:sp>
    </p:spTree>
    <p:extLst>
      <p:ext uri="{BB962C8B-B14F-4D97-AF65-F5344CB8AC3E}">
        <p14:creationId xmlns:p14="http://schemas.microsoft.com/office/powerpoint/2010/main" val="36834737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19040" y="0"/>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6" name="Rectangle 5"/>
          <p:cNvSpPr/>
          <p:nvPr/>
        </p:nvSpPr>
        <p:spPr>
          <a:xfrm>
            <a:off x="273538" y="249852"/>
            <a:ext cx="8577271"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Jesus Christ </a:t>
            </a:r>
            <a:endPar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Fulfillment </a:t>
            </a:r>
            <a:r>
              <a:rPr lang="en-U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of Passover</a:t>
            </a:r>
          </a:p>
          <a:p>
            <a:pPr algn="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846" y="309592"/>
            <a:ext cx="8430846" cy="4401205"/>
          </a:xfrm>
          <a:prstGeom prst="rect">
            <a:avLst/>
          </a:prstGeom>
        </p:spPr>
        <p:txBody>
          <a:bodyPr wrap="square">
            <a:spAutoFit/>
          </a:bodyPr>
          <a:lstStyle/>
          <a:p>
            <a:r>
              <a:rPr lang="en-US" sz="2000" b="1" dirty="0">
                <a:latin typeface="Bangla MN"/>
                <a:cs typeface="Bangla MN"/>
              </a:rPr>
              <a:t>Exodus 13:3</a:t>
            </a:r>
            <a:r>
              <a:rPr lang="en-US" sz="2000" dirty="0">
                <a:latin typeface="Bangla MN"/>
                <a:cs typeface="Bangla MN"/>
              </a:rPr>
              <a:t> Then Moses said to the people, “Remember this day in which you came out from Egypt, out of the house of slavery, for by a strong hand the Lord brought you out from this place. No leavened bread shall be eaten.                                                          </a:t>
            </a:r>
            <a:endParaRPr lang="en-US" sz="2000" dirty="0" smtClean="0">
              <a:latin typeface="Bangla MN"/>
              <a:cs typeface="Bangla MN"/>
            </a:endParaRPr>
          </a:p>
          <a:p>
            <a:endParaRPr lang="en-US" sz="2000" b="1" dirty="0" smtClean="0">
              <a:latin typeface="Bangla MN"/>
              <a:cs typeface="Bangla MN"/>
            </a:endParaRPr>
          </a:p>
          <a:p>
            <a:endParaRPr lang="en-US" sz="2000" b="1" dirty="0">
              <a:latin typeface="Bangla MN"/>
              <a:cs typeface="Bangla MN"/>
            </a:endParaRPr>
          </a:p>
          <a:p>
            <a:r>
              <a:rPr lang="en-US" sz="2000" b="1" dirty="0" smtClean="0">
                <a:latin typeface="Bangla MN"/>
                <a:cs typeface="Bangla MN"/>
              </a:rPr>
              <a:t>Deuteronomy </a:t>
            </a:r>
            <a:r>
              <a:rPr lang="en-US" sz="2000" b="1" dirty="0">
                <a:latin typeface="Bangla MN"/>
                <a:cs typeface="Bangla MN"/>
              </a:rPr>
              <a:t>7:17-19 </a:t>
            </a:r>
            <a:r>
              <a:rPr lang="en-US" sz="2000" dirty="0">
                <a:latin typeface="Bangla MN"/>
                <a:cs typeface="Bangla MN"/>
              </a:rPr>
              <a:t>“If you say in your heart, ‘These nations are greater than I. How can I dispossess them?’ </a:t>
            </a:r>
            <a:r>
              <a:rPr lang="en-US" sz="2000" baseline="30000" dirty="0">
                <a:latin typeface="Bangla MN"/>
                <a:cs typeface="Bangla MN"/>
              </a:rPr>
              <a:t>18 </a:t>
            </a:r>
            <a:r>
              <a:rPr lang="en-US" sz="2000" dirty="0">
                <a:latin typeface="Bangla MN"/>
                <a:cs typeface="Bangla MN"/>
              </a:rPr>
              <a:t>you shall not be afraid of them but you shall remember what the Lord your God did to Pharaoh and to all Egypt, </a:t>
            </a:r>
            <a:r>
              <a:rPr lang="en-US" sz="2000" baseline="30000" dirty="0">
                <a:latin typeface="Bangla MN"/>
                <a:cs typeface="Bangla MN"/>
              </a:rPr>
              <a:t>19 </a:t>
            </a:r>
            <a:r>
              <a:rPr lang="en-US" sz="2000" dirty="0">
                <a:latin typeface="Bangla MN"/>
                <a:cs typeface="Bangla MN"/>
              </a:rPr>
              <a:t>the great trials that your eyes saw, the signs, the wonders, the mighty hand, and the outstretched arm, by which the Lord your God brought you out. So will the Lord your God do to all the peoples of whom you are afraid.</a:t>
            </a:r>
          </a:p>
        </p:txBody>
      </p:sp>
    </p:spTree>
    <p:extLst>
      <p:ext uri="{BB962C8B-B14F-4D97-AF65-F5344CB8AC3E}">
        <p14:creationId xmlns:p14="http://schemas.microsoft.com/office/powerpoint/2010/main" val="37034021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615" y="185615"/>
            <a:ext cx="8694616" cy="4796693"/>
          </a:xfrm>
          <a:prstGeom prst="rect">
            <a:avLst/>
          </a:prstGeom>
        </p:spPr>
      </p:pic>
      <p:sp>
        <p:nvSpPr>
          <p:cNvPr id="4" name="Rectangle 3"/>
          <p:cNvSpPr/>
          <p:nvPr/>
        </p:nvSpPr>
        <p:spPr>
          <a:xfrm>
            <a:off x="468923" y="403319"/>
            <a:ext cx="4503615" cy="3416320"/>
          </a:xfrm>
          <a:prstGeom prst="rect">
            <a:avLst/>
          </a:prstGeom>
        </p:spPr>
        <p:txBody>
          <a:bodyPr wrap="square">
            <a:spAutoFit/>
          </a:bodyPr>
          <a:lstStyle/>
          <a:p>
            <a:r>
              <a:rPr lang="en-US" sz="2400" b="1" dirty="0">
                <a:solidFill>
                  <a:srgbClr val="000000"/>
                </a:solidFill>
              </a:rPr>
              <a:t>1 Corinthians 11:25-26</a:t>
            </a:r>
            <a:r>
              <a:rPr lang="en-US" sz="2400" b="1" baseline="30000" dirty="0">
                <a:solidFill>
                  <a:srgbClr val="000000"/>
                </a:solidFill>
              </a:rPr>
              <a:t> </a:t>
            </a:r>
            <a:r>
              <a:rPr lang="en-US" sz="2400" b="1" baseline="30000" dirty="0" smtClean="0">
                <a:solidFill>
                  <a:srgbClr val="000000"/>
                </a:solidFill>
              </a:rPr>
              <a:t> </a:t>
            </a:r>
            <a:r>
              <a:rPr lang="en-US" sz="2400" dirty="0" smtClean="0">
                <a:solidFill>
                  <a:srgbClr val="000000"/>
                </a:solidFill>
              </a:rPr>
              <a:t>In </a:t>
            </a:r>
            <a:r>
              <a:rPr lang="en-US" sz="2400" dirty="0">
                <a:solidFill>
                  <a:srgbClr val="000000"/>
                </a:solidFill>
              </a:rPr>
              <a:t>the </a:t>
            </a:r>
            <a:r>
              <a:rPr lang="en-US" sz="2400" dirty="0" smtClean="0">
                <a:solidFill>
                  <a:srgbClr val="000000"/>
                </a:solidFill>
              </a:rPr>
              <a:t>same manner</a:t>
            </a:r>
            <a:r>
              <a:rPr lang="en-US" sz="2400" dirty="0">
                <a:solidFill>
                  <a:srgbClr val="000000"/>
                </a:solidFill>
              </a:rPr>
              <a:t> </a:t>
            </a:r>
            <a:r>
              <a:rPr lang="en-US" sz="2400" i="1" dirty="0">
                <a:solidFill>
                  <a:srgbClr val="000000"/>
                </a:solidFill>
              </a:rPr>
              <a:t>He</a:t>
            </a:r>
            <a:r>
              <a:rPr lang="en-US" sz="2400" dirty="0">
                <a:solidFill>
                  <a:srgbClr val="000000"/>
                </a:solidFill>
              </a:rPr>
              <a:t> also </a:t>
            </a:r>
            <a:r>
              <a:rPr lang="en-US" sz="2400" i="1" dirty="0">
                <a:solidFill>
                  <a:srgbClr val="000000"/>
                </a:solidFill>
              </a:rPr>
              <a:t>took</a:t>
            </a:r>
            <a:r>
              <a:rPr lang="en-US" sz="2400" dirty="0">
                <a:solidFill>
                  <a:srgbClr val="000000"/>
                </a:solidFill>
              </a:rPr>
              <a:t> the cup after supper, saying, “This cup is the new covenant in My blood. This do, as often as you drink </a:t>
            </a:r>
            <a:r>
              <a:rPr lang="en-US" sz="2400" i="1" dirty="0">
                <a:solidFill>
                  <a:srgbClr val="000000"/>
                </a:solidFill>
              </a:rPr>
              <a:t>it,</a:t>
            </a:r>
            <a:r>
              <a:rPr lang="en-US" sz="2400" dirty="0">
                <a:solidFill>
                  <a:srgbClr val="000000"/>
                </a:solidFill>
              </a:rPr>
              <a:t> in remembrance of Me.”</a:t>
            </a:r>
            <a:r>
              <a:rPr lang="en-US" sz="2400" baseline="30000" dirty="0">
                <a:solidFill>
                  <a:srgbClr val="000000"/>
                </a:solidFill>
              </a:rPr>
              <a:t>26 </a:t>
            </a:r>
            <a:r>
              <a:rPr lang="en-US" sz="2400" dirty="0">
                <a:solidFill>
                  <a:srgbClr val="000000"/>
                </a:solidFill>
              </a:rPr>
              <a:t>For as often as you eat this bread and drink this cup, you proclaim the Lord’s death till He comes.</a:t>
            </a:r>
            <a:endParaRPr lang="en-US" sz="2400" b="1" dirty="0">
              <a:solidFill>
                <a:srgbClr val="000000"/>
              </a:solidFill>
            </a:endParaRPr>
          </a:p>
        </p:txBody>
      </p:sp>
    </p:spTree>
    <p:extLst>
      <p:ext uri="{BB962C8B-B14F-4D97-AF65-F5344CB8AC3E}">
        <p14:creationId xmlns:p14="http://schemas.microsoft.com/office/powerpoint/2010/main" val="18256192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922" y="38819"/>
            <a:ext cx="8675077" cy="5016758"/>
          </a:xfrm>
          <a:prstGeom prst="rect">
            <a:avLst/>
          </a:prstGeom>
        </p:spPr>
        <p:txBody>
          <a:bodyPr wrap="square">
            <a:spAutoFit/>
          </a:bodyPr>
          <a:lstStyle/>
          <a:p>
            <a:r>
              <a:rPr lang="en-US" sz="2000" b="1" dirty="0"/>
              <a:t>  </a:t>
            </a:r>
            <a:r>
              <a:rPr lang="en-US" sz="2000" dirty="0"/>
              <a:t>For I do not want you to be ignorant of the fact, brothers and sisters, that our ancestors were all under the cloud and that they all passed through the sea. </a:t>
            </a:r>
            <a:r>
              <a:rPr lang="en-US" sz="2000" baseline="30000" dirty="0"/>
              <a:t>2 </a:t>
            </a:r>
            <a:r>
              <a:rPr lang="en-US" sz="2000" dirty="0"/>
              <a:t>They were all baptized into Moses in the cloud and in the sea. </a:t>
            </a:r>
            <a:r>
              <a:rPr lang="en-US" sz="2000" baseline="30000" dirty="0"/>
              <a:t>3 </a:t>
            </a:r>
            <a:r>
              <a:rPr lang="en-US" sz="2000" dirty="0"/>
              <a:t>They all ate the same spiritual food </a:t>
            </a:r>
            <a:r>
              <a:rPr lang="en-US" sz="2000" baseline="30000" dirty="0"/>
              <a:t>4 </a:t>
            </a:r>
            <a:r>
              <a:rPr lang="en-US" sz="2000" dirty="0"/>
              <a:t>and drank the same spiritual drink; for they drank from the spiritual rock that accompanied them, and that rock </a:t>
            </a:r>
            <a:r>
              <a:rPr lang="en-US" sz="2000" dirty="0" smtClean="0"/>
              <a:t>was Christ</a:t>
            </a:r>
            <a:r>
              <a:rPr lang="en-US" sz="2000" dirty="0"/>
              <a:t>. </a:t>
            </a:r>
            <a:r>
              <a:rPr lang="en-US" sz="2000" dirty="0" smtClean="0"/>
              <a:t> </a:t>
            </a:r>
            <a:r>
              <a:rPr lang="en-US" sz="2000" baseline="30000" dirty="0" smtClean="0"/>
              <a:t>5</a:t>
            </a:r>
            <a:r>
              <a:rPr lang="en-US" sz="2000" baseline="30000" dirty="0"/>
              <a:t> </a:t>
            </a:r>
            <a:r>
              <a:rPr lang="en-US" sz="2000" dirty="0"/>
              <a:t>Nevertheless, God was not pleased with most of them; their bodies were scattered in the wilderness.</a:t>
            </a:r>
            <a:r>
              <a:rPr lang="en-US" sz="2000" baseline="30000" dirty="0"/>
              <a:t>6 </a:t>
            </a:r>
            <a:r>
              <a:rPr lang="en-US" sz="2000" dirty="0"/>
              <a:t>Now these things occurred as examples to keep us from setting our hearts on evil things as they did. </a:t>
            </a:r>
            <a:r>
              <a:rPr lang="en-US" sz="2000" baseline="30000" dirty="0"/>
              <a:t>7 </a:t>
            </a:r>
            <a:r>
              <a:rPr lang="en-US" sz="2000" dirty="0"/>
              <a:t>Do not be idolaters, as some of them were; as it is written: “The people sat down to eat and drink and got up to indulge in revelry.”  </a:t>
            </a:r>
            <a:r>
              <a:rPr lang="en-US" sz="2000" baseline="30000" dirty="0"/>
              <a:t>8 </a:t>
            </a:r>
            <a:r>
              <a:rPr lang="en-US" sz="2000" dirty="0"/>
              <a:t>We should not commit sexual immorality, as some of them did—and in one day twenty-three thousand of them died. </a:t>
            </a:r>
            <a:r>
              <a:rPr lang="en-US" sz="2000" baseline="30000" dirty="0"/>
              <a:t>9 </a:t>
            </a:r>
            <a:r>
              <a:rPr lang="en-US" sz="2000" dirty="0"/>
              <a:t>We should not test Christ, as some of them did—and were killed by snakes. </a:t>
            </a:r>
            <a:r>
              <a:rPr lang="en-US" sz="2000" baseline="30000" dirty="0"/>
              <a:t>10 </a:t>
            </a:r>
            <a:r>
              <a:rPr lang="en-US" sz="2000" dirty="0"/>
              <a:t>And do not grumble, as some of them did—and were killed by the destroying angel.</a:t>
            </a:r>
            <a:r>
              <a:rPr lang="en-US" sz="2000" baseline="30000" dirty="0"/>
              <a:t>11 </a:t>
            </a:r>
            <a:r>
              <a:rPr lang="en-US" sz="2000" dirty="0"/>
              <a:t>These things happened to them as examples and were written down as warnings for us, on whom the culmination of the ages has come. </a:t>
            </a:r>
            <a:r>
              <a:rPr lang="en-US" sz="2000" baseline="30000" dirty="0"/>
              <a:t>12 </a:t>
            </a:r>
            <a:r>
              <a:rPr lang="en-US" sz="2000" dirty="0"/>
              <a:t>So, if you think you are standing firm, be careful that you don’t fall</a:t>
            </a:r>
            <a:r>
              <a:rPr lang="en-US" sz="2000" dirty="0" smtClean="0"/>
              <a:t>!   </a:t>
            </a:r>
            <a:r>
              <a:rPr lang="en-US" sz="1600" b="1" dirty="0" smtClean="0"/>
              <a:t>1 </a:t>
            </a:r>
            <a:r>
              <a:rPr lang="en-US" sz="1600" b="1" dirty="0"/>
              <a:t>Corinthians 10:1-12</a:t>
            </a:r>
            <a:endParaRPr lang="en-US" sz="1600" b="1" dirty="0"/>
          </a:p>
        </p:txBody>
      </p:sp>
    </p:spTree>
    <p:extLst>
      <p:ext uri="{BB962C8B-B14F-4D97-AF65-F5344CB8AC3E}">
        <p14:creationId xmlns:p14="http://schemas.microsoft.com/office/powerpoint/2010/main" val="231671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847" y="371056"/>
            <a:ext cx="8499230" cy="3785652"/>
          </a:xfrm>
          <a:prstGeom prst="rect">
            <a:avLst/>
          </a:prstGeom>
        </p:spPr>
        <p:txBody>
          <a:bodyPr wrap="square">
            <a:spAutoFit/>
          </a:bodyPr>
          <a:lstStyle/>
          <a:p>
            <a:r>
              <a:rPr lang="en-US" sz="2000" b="1" dirty="0"/>
              <a:t>Hebrews 3:12-19</a:t>
            </a:r>
            <a:r>
              <a:rPr lang="en-US" sz="2000" b="1" baseline="30000" dirty="0"/>
              <a:t> </a:t>
            </a:r>
            <a:endParaRPr lang="en-US" sz="2000" b="1" baseline="30000" dirty="0" smtClean="0"/>
          </a:p>
          <a:p>
            <a:r>
              <a:rPr lang="en-US" sz="2000" dirty="0" smtClean="0"/>
              <a:t>See </a:t>
            </a:r>
            <a:r>
              <a:rPr lang="en-US" sz="2000" dirty="0"/>
              <a:t>to it, brothers and sisters, that none of you has a sinful, unbelieving heart that turns away from the living God. </a:t>
            </a:r>
            <a:r>
              <a:rPr lang="en-US" sz="2000" baseline="30000" dirty="0"/>
              <a:t>13 </a:t>
            </a:r>
            <a:r>
              <a:rPr lang="en-US" sz="2000" dirty="0"/>
              <a:t>But encourage one another daily, as long as it is called “Today,” so that none of you may be hardened by sin’s deceitfulness. </a:t>
            </a:r>
            <a:r>
              <a:rPr lang="en-US" sz="2000" baseline="30000" dirty="0"/>
              <a:t>14 </a:t>
            </a:r>
            <a:r>
              <a:rPr lang="en-US" sz="2000" dirty="0"/>
              <a:t>We have come to share in Christ, if indeed we hold our original conviction firmly to the very end. </a:t>
            </a:r>
            <a:r>
              <a:rPr lang="en-US" sz="2000" baseline="30000" dirty="0"/>
              <a:t>15 </a:t>
            </a:r>
            <a:r>
              <a:rPr lang="en-US" sz="2000" dirty="0"/>
              <a:t>As has just been said: “Today, if you hear his voice, do not harden your hearts as you did in the rebellion.”</a:t>
            </a:r>
            <a:r>
              <a:rPr lang="en-US" sz="2000" baseline="30000" dirty="0"/>
              <a:t>16 </a:t>
            </a:r>
            <a:r>
              <a:rPr lang="en-US" sz="2000" dirty="0"/>
              <a:t>Who were they who heard and rebelled? Were they not all those Moses led out of Egypt? </a:t>
            </a:r>
            <a:r>
              <a:rPr lang="en-US" sz="2000" baseline="30000" dirty="0"/>
              <a:t>17 </a:t>
            </a:r>
            <a:r>
              <a:rPr lang="en-US" sz="2000" dirty="0"/>
              <a:t>And with whom was he angry for forty years? Was it not with those who sinned, whose bodies perished in the wilderness? </a:t>
            </a:r>
            <a:r>
              <a:rPr lang="en-US" sz="2000" baseline="30000" dirty="0"/>
              <a:t>18 </a:t>
            </a:r>
            <a:r>
              <a:rPr lang="en-US" sz="2000" dirty="0"/>
              <a:t>And to whom did God swear that they would never enter his rest if not to those who disobeyed? </a:t>
            </a:r>
            <a:r>
              <a:rPr lang="en-US" sz="2000" baseline="30000" dirty="0"/>
              <a:t>19 </a:t>
            </a:r>
            <a:r>
              <a:rPr lang="en-US" sz="2000" dirty="0"/>
              <a:t>So we see that they were not able to enter, because of their unbelief.</a:t>
            </a:r>
            <a:endParaRPr lang="en-US" sz="2000" b="1" dirty="0"/>
          </a:p>
        </p:txBody>
      </p:sp>
    </p:spTree>
    <p:extLst>
      <p:ext uri="{BB962C8B-B14F-4D97-AF65-F5344CB8AC3E}">
        <p14:creationId xmlns:p14="http://schemas.microsoft.com/office/powerpoint/2010/main" val="102425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0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679" y="349921"/>
            <a:ext cx="8371336" cy="4031873"/>
          </a:xfrm>
          <a:prstGeom prst="rect">
            <a:avLst/>
          </a:prstGeom>
        </p:spPr>
        <p:txBody>
          <a:bodyPr wrap="square">
            <a:spAutoFit/>
          </a:bodyPr>
          <a:lstStyle/>
          <a:p>
            <a:r>
              <a:rPr lang="en-US" sz="3200" b="1" dirty="0">
                <a:latin typeface="Bangla MN"/>
                <a:cs typeface="Bangla MN"/>
              </a:rPr>
              <a:t>Exodus 3:8 </a:t>
            </a:r>
            <a:r>
              <a:rPr lang="en-US" sz="3200" dirty="0">
                <a:latin typeface="Bangla MN"/>
                <a:cs typeface="Bangla MN"/>
              </a:rPr>
              <a:t>and I have come down to deliver them out of the hand of the Egyptians and to bring them up out of that land to a good and broad land, a land flowing with milk and honey, to the place of the Canaanites, the Hittites, the Amorites, the </a:t>
            </a:r>
            <a:r>
              <a:rPr lang="en-US" sz="3200" dirty="0" err="1">
                <a:latin typeface="Bangla MN"/>
                <a:cs typeface="Bangla MN"/>
              </a:rPr>
              <a:t>Perizzites</a:t>
            </a:r>
            <a:r>
              <a:rPr lang="en-US" sz="3200" dirty="0">
                <a:latin typeface="Bangla MN"/>
                <a:cs typeface="Bangla MN"/>
              </a:rPr>
              <a:t>, the </a:t>
            </a:r>
            <a:r>
              <a:rPr lang="en-US" sz="3200" dirty="0" err="1">
                <a:latin typeface="Bangla MN"/>
                <a:cs typeface="Bangla MN"/>
              </a:rPr>
              <a:t>Hivites</a:t>
            </a:r>
            <a:r>
              <a:rPr lang="en-US" sz="3200" dirty="0">
                <a:latin typeface="Bangla MN"/>
                <a:cs typeface="Bangla MN"/>
              </a:rPr>
              <a:t>, and the </a:t>
            </a:r>
            <a:r>
              <a:rPr lang="en-US" sz="3200" dirty="0" err="1">
                <a:latin typeface="Bangla MN"/>
                <a:cs typeface="Bangla MN"/>
              </a:rPr>
              <a:t>Jebusites</a:t>
            </a:r>
            <a:r>
              <a:rPr lang="en-US" sz="3200" dirty="0" smtClean="0">
                <a:latin typeface="Bangla MN"/>
                <a:cs typeface="Bangla MN"/>
              </a:rPr>
              <a:t>.</a:t>
            </a:r>
            <a:endParaRPr lang="en-US" sz="3200" dirty="0">
              <a:latin typeface="Bangla MN"/>
              <a:cs typeface="Bangla MN"/>
            </a:endParaRP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69" y="410308"/>
            <a:ext cx="7756769" cy="3539431"/>
          </a:xfrm>
          <a:prstGeom prst="rect">
            <a:avLst/>
          </a:prstGeom>
        </p:spPr>
        <p:txBody>
          <a:bodyPr wrap="square">
            <a:spAutoFit/>
          </a:bodyPr>
          <a:lstStyle/>
          <a:p>
            <a:r>
              <a:rPr lang="en-US" sz="2800" b="1" dirty="0">
                <a:latin typeface="Bangla MN"/>
                <a:cs typeface="Bangla MN"/>
              </a:rPr>
              <a:t>Exodus 3:18 </a:t>
            </a:r>
            <a:r>
              <a:rPr lang="en-US" sz="2800" dirty="0">
                <a:latin typeface="Bangla MN"/>
                <a:cs typeface="Bangla MN"/>
              </a:rPr>
              <a:t>And they will listen to your voice, and you and the elders of Israel shall go to the king of Egypt and say to him, ‘The Lord, the God of the Hebrews, has met with us; and now, please let us go a three days' journey into the wilderness, that we may sacrifice to the Lord our God.’</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69" y="146539"/>
            <a:ext cx="8635999" cy="1200328"/>
          </a:xfrm>
          <a:prstGeom prst="rect">
            <a:avLst/>
          </a:prstGeom>
        </p:spPr>
        <p:txBody>
          <a:bodyPr wrap="square">
            <a:spAutoFit/>
          </a:bodyPr>
          <a:lstStyle/>
          <a:p>
            <a:r>
              <a:rPr lang="en-US" sz="2400" b="1" dirty="0"/>
              <a:t>Exodus 14:13 </a:t>
            </a:r>
            <a:r>
              <a:rPr lang="en-US" sz="2400" dirty="0"/>
              <a:t>And Moses said to the people, “Fear not, stand firm, and see the salvation of the Lord, which he will work for you today. For the Egyptians whom you see today, you shall never see again.</a:t>
            </a:r>
            <a:endParaRPr lang="en-US" sz="2400" b="1" dirty="0"/>
          </a:p>
        </p:txBody>
      </p:sp>
      <p:pic>
        <p:nvPicPr>
          <p:cNvPr id="5" name="Picture 4"/>
          <p:cNvPicPr>
            <a:picLocks noChangeAspect="1"/>
          </p:cNvPicPr>
          <p:nvPr/>
        </p:nvPicPr>
        <p:blipFill>
          <a:blip r:embed="rId2"/>
          <a:stretch>
            <a:fillRect/>
          </a:stretch>
        </p:blipFill>
        <p:spPr>
          <a:xfrm>
            <a:off x="0" y="1416538"/>
            <a:ext cx="9144000" cy="3682024"/>
          </a:xfrm>
          <a:prstGeom prst="rect">
            <a:avLst/>
          </a:prstGeom>
        </p:spPr>
      </p:pic>
    </p:spTree>
    <p:extLst>
      <p:ext uri="{BB962C8B-B14F-4D97-AF65-F5344CB8AC3E}">
        <p14:creationId xmlns:p14="http://schemas.microsoft.com/office/powerpoint/2010/main" val="191982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1" cy="5143500"/>
          </a:xfrm>
          <a:prstGeom prst="rect">
            <a:avLst/>
          </a:prstGeom>
        </p:spPr>
      </p:pic>
      <p:sp>
        <p:nvSpPr>
          <p:cNvPr id="5" name="Rectangle 4"/>
          <p:cNvSpPr/>
          <p:nvPr/>
        </p:nvSpPr>
        <p:spPr>
          <a:xfrm>
            <a:off x="664308" y="400539"/>
            <a:ext cx="8020538" cy="3970318"/>
          </a:xfrm>
          <a:prstGeom prst="rect">
            <a:avLst/>
          </a:prstGeom>
        </p:spPr>
        <p:txBody>
          <a:bodyPr wrap="square">
            <a:spAutoFit/>
          </a:bodyPr>
          <a:lstStyle/>
          <a:p>
            <a:pPr algn="ctr"/>
            <a:r>
              <a:rPr lang="en-US" sz="3600" b="1" dirty="0">
                <a:latin typeface="Arial Hebrew Scholar"/>
                <a:cs typeface="Arial Hebrew Scholar"/>
              </a:rPr>
              <a:t>Hebrews 2:14-15 </a:t>
            </a:r>
            <a:r>
              <a:rPr lang="en-US" sz="3600" dirty="0">
                <a:latin typeface="Arial Hebrew Scholar"/>
                <a:cs typeface="Arial Hebrew Scholar"/>
              </a:rPr>
              <a:t>Since the children have flesh and blood, he too shared in their humanity so that by his death he might break the power of him who holds the power of death—that is, the devil—</a:t>
            </a:r>
            <a:r>
              <a:rPr lang="en-US" sz="3600" baseline="30000" dirty="0">
                <a:latin typeface="Arial Hebrew Scholar"/>
                <a:cs typeface="Arial Hebrew Scholar"/>
              </a:rPr>
              <a:t>15 </a:t>
            </a:r>
            <a:r>
              <a:rPr lang="en-US" sz="3600" dirty="0">
                <a:latin typeface="Arial Hebrew Scholar"/>
                <a:cs typeface="Arial Hebrew Scholar"/>
              </a:rPr>
              <a:t>and free those who all their lives were held in slavery by their fear of death.</a:t>
            </a:r>
            <a:endParaRPr lang="en-US" sz="3600" b="1" dirty="0">
              <a:latin typeface="Arial Hebrew Scholar"/>
              <a:cs typeface="Arial Hebrew Scholar"/>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pic>
        <p:nvPicPr>
          <p:cNvPr id="2" name="Picture 1"/>
          <p:cNvPicPr>
            <a:picLocks noChangeAspect="1"/>
          </p:cNvPicPr>
          <p:nvPr/>
        </p:nvPicPr>
        <p:blipFill>
          <a:blip r:embed="rId2"/>
          <a:stretch>
            <a:fillRect/>
          </a:stretch>
        </p:blipFill>
        <p:spPr>
          <a:xfrm>
            <a:off x="127000" y="82606"/>
            <a:ext cx="8890000" cy="4958316"/>
          </a:xfrm>
          <a:prstGeom prst="rect">
            <a:avLst/>
          </a:prstGeom>
        </p:spPr>
      </p:pic>
      <p:sp>
        <p:nvSpPr>
          <p:cNvPr id="4" name="Rectangle 3"/>
          <p:cNvSpPr/>
          <p:nvPr/>
        </p:nvSpPr>
        <p:spPr>
          <a:xfrm>
            <a:off x="537308" y="2669781"/>
            <a:ext cx="8254999" cy="2585323"/>
          </a:xfrm>
          <a:prstGeom prst="rect">
            <a:avLst/>
          </a:prstGeom>
        </p:spPr>
        <p:txBody>
          <a:bodyPr wrap="square">
            <a:spAutoFit/>
          </a:bodyPr>
          <a:lstStyle/>
          <a:p>
            <a:r>
              <a:rPr lang="en-US" sz="2400" b="1" dirty="0">
                <a:ln w="10541" cmpd="sng">
                  <a:solidFill>
                    <a:srgbClr val="7D7D7D">
                      <a:tint val="100000"/>
                      <a:shade val="100000"/>
                      <a:satMod val="110000"/>
                    </a:srgbClr>
                  </a:solidFill>
                  <a:prstDash val="solid"/>
                </a:ln>
                <a:solidFill>
                  <a:srgbClr val="000000"/>
                </a:solidFill>
                <a:latin typeface="Bangla MN"/>
                <a:cs typeface="Bangla MN"/>
              </a:rPr>
              <a:t>Romans 6:17-18 But thanks be to God that, though you used to be slaves to sin, you have come to obey from your heart the pattern of teaching that has now claimed your allegiance. </a:t>
            </a:r>
            <a:r>
              <a:rPr lang="en-US" sz="2400" b="1" baseline="30000" dirty="0">
                <a:ln w="10541" cmpd="sng">
                  <a:solidFill>
                    <a:srgbClr val="7D7D7D">
                      <a:tint val="100000"/>
                      <a:shade val="100000"/>
                      <a:satMod val="110000"/>
                    </a:srgbClr>
                  </a:solidFill>
                  <a:prstDash val="solid"/>
                </a:ln>
                <a:solidFill>
                  <a:srgbClr val="000000"/>
                </a:solidFill>
                <a:latin typeface="Bangla MN"/>
                <a:cs typeface="Bangla MN"/>
              </a:rPr>
              <a:t>18 </a:t>
            </a:r>
            <a:r>
              <a:rPr lang="en-US" sz="2400" b="1" dirty="0">
                <a:ln w="10541" cmpd="sng">
                  <a:solidFill>
                    <a:srgbClr val="7D7D7D">
                      <a:tint val="100000"/>
                      <a:shade val="100000"/>
                      <a:satMod val="110000"/>
                    </a:srgbClr>
                  </a:solidFill>
                  <a:prstDash val="solid"/>
                </a:ln>
                <a:solidFill>
                  <a:srgbClr val="000000"/>
                </a:solidFill>
                <a:latin typeface="Bangla MN"/>
                <a:cs typeface="Bangla MN"/>
              </a:rPr>
              <a:t>You have been set free from sin and have become slaves to righteousness.</a:t>
            </a:r>
          </a:p>
          <a:p>
            <a:r>
              <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89382" y="1367692"/>
            <a:ext cx="3341077" cy="2505808"/>
          </a:xfrm>
          <a:prstGeom prst="rect">
            <a:avLst/>
          </a:prstGeom>
        </p:spPr>
      </p:pic>
      <p:sp>
        <p:nvSpPr>
          <p:cNvPr id="5" name="Rectangle 4"/>
          <p:cNvSpPr/>
          <p:nvPr/>
        </p:nvSpPr>
        <p:spPr>
          <a:xfrm>
            <a:off x="371231" y="448873"/>
            <a:ext cx="2338102" cy="3785652"/>
          </a:xfrm>
          <a:prstGeom prst="rect">
            <a:avLst/>
          </a:prstGeom>
        </p:spPr>
        <p:txBody>
          <a:bodyPr wrap="square">
            <a:spAutoFit/>
          </a:bodyPr>
          <a:lstStyle/>
          <a:p>
            <a:pPr algn="ctr"/>
            <a:r>
              <a:rPr lang="en-US" sz="2400" b="1" dirty="0"/>
              <a:t>Exodus 12:3 </a:t>
            </a:r>
            <a:endParaRPr lang="en-US" sz="2400" b="1" dirty="0" smtClean="0"/>
          </a:p>
          <a:p>
            <a:pPr algn="ctr"/>
            <a:r>
              <a:rPr lang="en-US" sz="2400" dirty="0" smtClean="0"/>
              <a:t>Tell </a:t>
            </a:r>
            <a:r>
              <a:rPr lang="en-US" sz="2400" dirty="0"/>
              <a:t>the whole community of Israel that on the tenth day of this month each man is to take a lamb for his family, one for each household.</a:t>
            </a:r>
          </a:p>
        </p:txBody>
      </p:sp>
      <p:sp>
        <p:nvSpPr>
          <p:cNvPr id="6" name="Rectangle 5"/>
          <p:cNvSpPr/>
          <p:nvPr/>
        </p:nvSpPr>
        <p:spPr>
          <a:xfrm>
            <a:off x="6457462" y="545279"/>
            <a:ext cx="2354384" cy="3785652"/>
          </a:xfrm>
          <a:prstGeom prst="rect">
            <a:avLst/>
          </a:prstGeom>
        </p:spPr>
        <p:txBody>
          <a:bodyPr wrap="square">
            <a:spAutoFit/>
          </a:bodyPr>
          <a:lstStyle/>
          <a:p>
            <a:pPr algn="ctr"/>
            <a:r>
              <a:rPr lang="en-US" sz="2400" b="1" dirty="0"/>
              <a:t>John 1:29</a:t>
            </a:r>
            <a:r>
              <a:rPr lang="en-US" sz="2400" b="1" baseline="30000" dirty="0"/>
              <a:t> </a:t>
            </a:r>
            <a:endParaRPr lang="en-US" sz="2400" b="1" baseline="30000" dirty="0" smtClean="0"/>
          </a:p>
          <a:p>
            <a:pPr algn="ctr"/>
            <a:r>
              <a:rPr lang="en-US" sz="2400" dirty="0" smtClean="0"/>
              <a:t>The </a:t>
            </a:r>
            <a:r>
              <a:rPr lang="en-US" sz="2400" dirty="0"/>
              <a:t>next day John saw Jesus coming toward him and said, “Look, the Lamb of God, who takes away the sin of the world!</a:t>
            </a:r>
            <a:endParaRPr lang="en-US" sz="2400" b="1" dirty="0"/>
          </a:p>
          <a:p>
            <a:pPr algn="ctr"/>
            <a:r>
              <a:rPr lang="en-US" sz="2400" dirty="0"/>
              <a:t> </a:t>
            </a: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9381</TotalTime>
  <Words>120</Words>
  <Application>Microsoft Macintosh PowerPoint</Application>
  <PresentationFormat>On-screen Show (16:9)</PresentationFormat>
  <Paragraphs>49</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455</cp:revision>
  <dcterms:created xsi:type="dcterms:W3CDTF">2016-08-27T22:55:59Z</dcterms:created>
  <dcterms:modified xsi:type="dcterms:W3CDTF">2018-04-21T21:46:13Z</dcterms:modified>
</cp:coreProperties>
</file>