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89" r:id="rId2"/>
    <p:sldId id="279" r:id="rId3"/>
    <p:sldId id="354" r:id="rId4"/>
    <p:sldId id="335" r:id="rId5"/>
    <p:sldId id="355" r:id="rId6"/>
    <p:sldId id="345" r:id="rId7"/>
    <p:sldId id="305" r:id="rId8"/>
    <p:sldId id="356" r:id="rId9"/>
    <p:sldId id="357" r:id="rId10"/>
    <p:sldId id="358" r:id="rId11"/>
    <p:sldId id="359" r:id="rId12"/>
    <p:sldId id="341" r:id="rId13"/>
    <p:sldId id="360" r:id="rId14"/>
    <p:sldId id="361" r:id="rId15"/>
    <p:sldId id="362" r:id="rId16"/>
    <p:sldId id="363" r:id="rId17"/>
    <p:sldId id="348" r:id="rId18"/>
    <p:sldId id="364" r:id="rId19"/>
    <p:sldId id="261"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C97"/>
    <a:srgbClr val="FF024F"/>
    <a:srgbClr val="3C0113"/>
    <a:srgbClr val="F30A4F"/>
    <a:srgbClr val="970731"/>
    <a:srgbClr val="FFD34C"/>
    <a:srgbClr val="FFDA46"/>
    <a:srgbClr val="FFEC3D"/>
    <a:srgbClr val="FFBA1C"/>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104" y="-18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3/24/18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3/24/18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3/24/18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3/24/18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3/24/18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3/24/18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3/24/18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3/24/18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3/24/18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0965095"/>
              </p:ext>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1183"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98884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846" y="156308"/>
            <a:ext cx="5177693" cy="4806461"/>
          </a:xfrm>
          <a:prstGeom prst="rect">
            <a:avLst/>
          </a:prstGeom>
        </p:spPr>
      </p:pic>
      <p:sp>
        <p:nvSpPr>
          <p:cNvPr id="5" name="Rectangle 4"/>
          <p:cNvSpPr/>
          <p:nvPr/>
        </p:nvSpPr>
        <p:spPr>
          <a:xfrm>
            <a:off x="4191000" y="156308"/>
            <a:ext cx="4865077" cy="4708981"/>
          </a:xfrm>
          <a:prstGeom prst="rect">
            <a:avLst/>
          </a:prstGeom>
        </p:spPr>
        <p:txBody>
          <a:bodyPr wrap="square">
            <a:spAutoFit/>
          </a:bodyPr>
          <a:lstStyle/>
          <a:p>
            <a:r>
              <a:rPr lang="en-US" sz="2000" b="1" dirty="0"/>
              <a:t>Mark 11:15-18 </a:t>
            </a:r>
            <a:r>
              <a:rPr lang="en-US" sz="2000" dirty="0"/>
              <a:t>On reaching Jerusalem, Jesus entered the temple courts and began driving out those who were buying and selling there. He overturned the tables of the money changers and the benches of those selling doves, </a:t>
            </a:r>
            <a:r>
              <a:rPr lang="en-US" sz="2000" baseline="30000" dirty="0"/>
              <a:t>16 </a:t>
            </a:r>
            <a:r>
              <a:rPr lang="en-US" sz="2000" dirty="0"/>
              <a:t>and would not allow anyone to carry merchandise through the temple courts. </a:t>
            </a:r>
            <a:r>
              <a:rPr lang="en-US" sz="2000" baseline="30000" dirty="0"/>
              <a:t>17 </a:t>
            </a:r>
            <a:r>
              <a:rPr lang="en-US" sz="2000" dirty="0"/>
              <a:t>And as he taught them, he said, “Is it not written: ‘My house will be called a house of prayer for all nations’? But you have made it ‘a den of robbers.”</a:t>
            </a:r>
            <a:r>
              <a:rPr lang="en-US" sz="2000" baseline="30000" dirty="0"/>
              <a:t>18 </a:t>
            </a:r>
            <a:r>
              <a:rPr lang="en-US" sz="2000" dirty="0"/>
              <a:t>The chief priests and the teachers of the law heard this and began looking for a way to kill him, for they feared him, because the whole crowd was amazed at his teaching. </a:t>
            </a:r>
            <a:endParaRPr lang="en-US" sz="2000" b="1" dirty="0"/>
          </a:p>
        </p:txBody>
      </p:sp>
    </p:spTree>
    <p:extLst>
      <p:ext uri="{BB962C8B-B14F-4D97-AF65-F5344CB8AC3E}">
        <p14:creationId xmlns:p14="http://schemas.microsoft.com/office/powerpoint/2010/main" val="12636826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615" y="136769"/>
            <a:ext cx="8782539" cy="4835770"/>
          </a:xfrm>
          <a:prstGeom prst="rect">
            <a:avLst/>
          </a:prstGeom>
        </p:spPr>
      </p:pic>
      <p:sp>
        <p:nvSpPr>
          <p:cNvPr id="5" name="Rectangle 4"/>
          <p:cNvSpPr/>
          <p:nvPr/>
        </p:nvSpPr>
        <p:spPr>
          <a:xfrm>
            <a:off x="527538" y="237242"/>
            <a:ext cx="8059616" cy="1938992"/>
          </a:xfrm>
          <a:prstGeom prst="rect">
            <a:avLst/>
          </a:prstGeom>
        </p:spPr>
        <p:txBody>
          <a:bodyPr wrap="square">
            <a:spAutoFit/>
          </a:bodyPr>
          <a:lstStyle/>
          <a:p>
            <a:pPr algn="ctr"/>
            <a:r>
              <a:rPr lang="en-US" sz="2400" dirty="0"/>
              <a:t>Mark 11:19-22</a:t>
            </a:r>
            <a:r>
              <a:rPr lang="en-US" sz="2400" b="1" dirty="0"/>
              <a:t> When evening came, Jesus and his disciples went out of the city.</a:t>
            </a:r>
            <a:r>
              <a:rPr lang="en-US" sz="2400" b="1" baseline="30000" dirty="0"/>
              <a:t>20 </a:t>
            </a:r>
            <a:r>
              <a:rPr lang="en-US" sz="2400" b="1" dirty="0"/>
              <a:t>In the morning, as they went along, they saw the fig tree withered from the roots. </a:t>
            </a:r>
            <a:r>
              <a:rPr lang="en-US" sz="2400" b="1" baseline="30000" dirty="0"/>
              <a:t>21 </a:t>
            </a:r>
            <a:r>
              <a:rPr lang="en-US" sz="2400" b="1" dirty="0"/>
              <a:t>Peter remembered and said to Jesus, “Rabbi, look! The fig tree you cursed has withered!” </a:t>
            </a:r>
            <a:r>
              <a:rPr lang="en-US" sz="2400" b="1" baseline="30000" dirty="0"/>
              <a:t>22 </a:t>
            </a:r>
            <a:r>
              <a:rPr lang="en-US" sz="2400" b="1" dirty="0"/>
              <a:t>“Have faith in God,” Jesus answered</a:t>
            </a:r>
            <a:r>
              <a:rPr lang="en-US" sz="2400" dirty="0"/>
              <a:t> </a:t>
            </a:r>
          </a:p>
        </p:txBody>
      </p:sp>
    </p:spTree>
    <p:extLst>
      <p:ext uri="{BB962C8B-B14F-4D97-AF65-F5344CB8AC3E}">
        <p14:creationId xmlns:p14="http://schemas.microsoft.com/office/powerpoint/2010/main" val="12284249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5385" y="216479"/>
            <a:ext cx="8704384" cy="4401205"/>
          </a:xfrm>
          <a:prstGeom prst="rect">
            <a:avLst/>
          </a:prstGeom>
        </p:spPr>
        <p:txBody>
          <a:bodyPr wrap="square">
            <a:spAutoFit/>
          </a:bodyPr>
          <a:lstStyle/>
          <a:p>
            <a:r>
              <a:rPr lang="en-US" sz="2000" b="1" dirty="0">
                <a:latin typeface="Bangla MN"/>
                <a:cs typeface="Bangla MN"/>
              </a:rPr>
              <a:t>Zechariah 9:9-13 </a:t>
            </a:r>
            <a:endParaRPr lang="en-US" sz="2000" b="1" dirty="0" smtClean="0">
              <a:latin typeface="Bangla MN"/>
              <a:cs typeface="Bangla MN"/>
            </a:endParaRPr>
          </a:p>
          <a:p>
            <a:r>
              <a:rPr lang="en-US" sz="2000" dirty="0" smtClean="0">
                <a:latin typeface="Bangla MN"/>
                <a:cs typeface="Bangla MN"/>
              </a:rPr>
              <a:t>Rejoice </a:t>
            </a:r>
            <a:r>
              <a:rPr lang="en-US" sz="2000" dirty="0">
                <a:latin typeface="Bangla MN"/>
                <a:cs typeface="Bangla MN"/>
              </a:rPr>
              <a:t>greatly, Daughter Zion!  Shout, Daughter Jerusalem!</a:t>
            </a:r>
            <a:br>
              <a:rPr lang="en-US" sz="2000" dirty="0">
                <a:latin typeface="Bangla MN"/>
                <a:cs typeface="Bangla MN"/>
              </a:rPr>
            </a:br>
            <a:r>
              <a:rPr lang="en-US" sz="2000" dirty="0">
                <a:latin typeface="Bangla MN"/>
                <a:cs typeface="Bangla MN"/>
              </a:rPr>
              <a:t>See, your king comes to you, righteous and victorious, lowly and riding on a donkey</a:t>
            </a:r>
            <a:r>
              <a:rPr lang="en-US" sz="2000" dirty="0" smtClean="0">
                <a:latin typeface="Bangla MN"/>
                <a:cs typeface="Bangla MN"/>
              </a:rPr>
              <a:t>, on </a:t>
            </a:r>
            <a:r>
              <a:rPr lang="en-US" sz="2000" dirty="0">
                <a:latin typeface="Bangla MN"/>
                <a:cs typeface="Bangla MN"/>
              </a:rPr>
              <a:t>a colt, the foal of a donkey. </a:t>
            </a:r>
            <a:r>
              <a:rPr lang="en-US" sz="2000" baseline="30000" dirty="0">
                <a:latin typeface="Bangla MN"/>
                <a:cs typeface="Bangla MN"/>
              </a:rPr>
              <a:t>10 </a:t>
            </a:r>
            <a:r>
              <a:rPr lang="en-US" sz="2000" dirty="0">
                <a:latin typeface="Bangla MN"/>
                <a:cs typeface="Bangla MN"/>
              </a:rPr>
              <a:t>I will take away the chariots from Ephraim and the warhorses from Jerusalem, and the battle bow will be broken. He will proclaim peace to the nations.  His rule will extend from sea to sea and from the River to the ends of the earth. </a:t>
            </a:r>
            <a:r>
              <a:rPr lang="en-US" sz="2000" baseline="30000" dirty="0">
                <a:latin typeface="Bangla MN"/>
                <a:cs typeface="Bangla MN"/>
              </a:rPr>
              <a:t>11 </a:t>
            </a:r>
            <a:r>
              <a:rPr lang="en-US" sz="2000" dirty="0">
                <a:latin typeface="Bangla MN"/>
                <a:cs typeface="Bangla MN"/>
              </a:rPr>
              <a:t>As for you, because of the blood of my covenant with you, I will free your prisoners from the waterless pit. </a:t>
            </a:r>
            <a:r>
              <a:rPr lang="en-US" sz="2000" baseline="30000" dirty="0">
                <a:latin typeface="Bangla MN"/>
                <a:cs typeface="Bangla MN"/>
              </a:rPr>
              <a:t>12 </a:t>
            </a:r>
            <a:r>
              <a:rPr lang="en-US" sz="2000" dirty="0">
                <a:latin typeface="Bangla MN"/>
                <a:cs typeface="Bangla MN"/>
              </a:rPr>
              <a:t>Return to </a:t>
            </a:r>
            <a:r>
              <a:rPr lang="en-US" sz="2000" dirty="0" smtClean="0">
                <a:latin typeface="Bangla MN"/>
                <a:cs typeface="Bangla MN"/>
              </a:rPr>
              <a:t>your fortress</a:t>
            </a:r>
            <a:r>
              <a:rPr lang="en-US" sz="2000" dirty="0">
                <a:latin typeface="Bangla MN"/>
                <a:cs typeface="Bangla MN"/>
              </a:rPr>
              <a:t>, you prisoners of hope; even now I announce that I will restore twice as much to you. </a:t>
            </a:r>
            <a:r>
              <a:rPr lang="en-US" sz="2000" baseline="30000" dirty="0">
                <a:latin typeface="Bangla MN"/>
                <a:cs typeface="Bangla MN"/>
              </a:rPr>
              <a:t>13 </a:t>
            </a:r>
            <a:r>
              <a:rPr lang="en-US" sz="2000" dirty="0">
                <a:latin typeface="Bangla MN"/>
                <a:cs typeface="Bangla MN"/>
              </a:rPr>
              <a:t>I will bend Judah as I bend my bow and fill it with Ephraim. I will rouse your sons, Zion, against your sons, Greece, and make you like a warrior’s sword.</a:t>
            </a:r>
            <a:endParaRPr lang="en-US" sz="2000" b="1" dirty="0">
              <a:latin typeface="Bangla MN"/>
              <a:cs typeface="Bangla MN"/>
            </a:endParaRPr>
          </a:p>
        </p:txBody>
      </p:sp>
    </p:spTree>
    <p:extLst>
      <p:ext uri="{BB962C8B-B14F-4D97-AF65-F5344CB8AC3E}">
        <p14:creationId xmlns:p14="http://schemas.microsoft.com/office/powerpoint/2010/main" val="29350482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571"/>
            <a:ext cx="3590576" cy="5143500"/>
          </a:xfrm>
          <a:prstGeom prst="rect">
            <a:avLst/>
          </a:prstGeom>
        </p:spPr>
      </p:pic>
      <p:sp>
        <p:nvSpPr>
          <p:cNvPr id="4" name="Rectangle 3"/>
          <p:cNvSpPr/>
          <p:nvPr/>
        </p:nvSpPr>
        <p:spPr>
          <a:xfrm>
            <a:off x="3429000" y="32593"/>
            <a:ext cx="5539154" cy="5016758"/>
          </a:xfrm>
          <a:prstGeom prst="rect">
            <a:avLst/>
          </a:prstGeom>
        </p:spPr>
        <p:txBody>
          <a:bodyPr wrap="square">
            <a:spAutoFit/>
          </a:bodyPr>
          <a:lstStyle/>
          <a:p>
            <a:r>
              <a:rPr lang="en-US" sz="2000" b="1" dirty="0"/>
              <a:t>Revelation 19:11-16 </a:t>
            </a:r>
            <a:r>
              <a:rPr lang="en-US" sz="2000" dirty="0"/>
              <a:t>I saw heaven standing open and there before me was a white horse, whose rider is called Faithful and True. With justice he judges and wages war. </a:t>
            </a:r>
            <a:r>
              <a:rPr lang="en-US" sz="2000" b="1" baseline="30000" dirty="0"/>
              <a:t>12 </a:t>
            </a:r>
            <a:r>
              <a:rPr lang="en-US" sz="2000" dirty="0"/>
              <a:t>His eyes are like blazing fire, and on his head are many crowns. He has a name written on him that no one knows but he himself. </a:t>
            </a:r>
            <a:r>
              <a:rPr lang="en-US" sz="2000" b="1" baseline="30000" dirty="0"/>
              <a:t>13 </a:t>
            </a:r>
            <a:r>
              <a:rPr lang="en-US" sz="2000" dirty="0"/>
              <a:t>He is dressed in a robe dipped in blood, and his name is the Word of God. </a:t>
            </a:r>
            <a:r>
              <a:rPr lang="en-US" sz="2000" b="1" baseline="30000" dirty="0"/>
              <a:t>14 </a:t>
            </a:r>
            <a:r>
              <a:rPr lang="en-US" sz="2000" dirty="0"/>
              <a:t>The armies of heaven were following him, riding on white horses and dressed in fine linen, white and clean.</a:t>
            </a:r>
            <a:r>
              <a:rPr lang="en-US" sz="2000" b="1" baseline="30000" dirty="0"/>
              <a:t>15 </a:t>
            </a:r>
            <a:r>
              <a:rPr lang="en-US" sz="2000" dirty="0"/>
              <a:t>Coming out of his mouth is a sharp sword with which to strike down the nations. “He will rule them with an iron scepter.” He treads the winepress of the fury of the wrath of God Almighty. </a:t>
            </a:r>
            <a:r>
              <a:rPr lang="en-US" sz="2000" b="1" baseline="30000" dirty="0"/>
              <a:t>16 </a:t>
            </a:r>
            <a:r>
              <a:rPr lang="en-US" sz="2000" dirty="0"/>
              <a:t>On his robe and on his thigh he has this name written:  King of Kings and Lord of Lords.</a:t>
            </a:r>
          </a:p>
        </p:txBody>
      </p:sp>
    </p:spTree>
    <p:extLst>
      <p:ext uri="{BB962C8B-B14F-4D97-AF65-F5344CB8AC3E}">
        <p14:creationId xmlns:p14="http://schemas.microsoft.com/office/powerpoint/2010/main" val="12227733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308" y="185615"/>
            <a:ext cx="8469923" cy="4401205"/>
          </a:xfrm>
          <a:prstGeom prst="rect">
            <a:avLst/>
          </a:prstGeom>
        </p:spPr>
        <p:txBody>
          <a:bodyPr wrap="square">
            <a:spAutoFit/>
          </a:bodyPr>
          <a:lstStyle/>
          <a:p>
            <a:r>
              <a:rPr lang="en-US" sz="2800" b="1" dirty="0">
                <a:latin typeface="Arial Hebrew"/>
                <a:cs typeface="Arial Hebrew"/>
              </a:rPr>
              <a:t>Isaiah 63:1-3 </a:t>
            </a:r>
            <a:r>
              <a:rPr lang="en-US" sz="2800" b="1" dirty="0">
                <a:latin typeface="Arial Hebrew"/>
                <a:cs typeface="Arial Hebrew"/>
              </a:rPr>
              <a:t> </a:t>
            </a:r>
            <a:endParaRPr lang="en-US" sz="2800" b="1" dirty="0" smtClean="0">
              <a:latin typeface="Arial Hebrew"/>
              <a:cs typeface="Arial Hebrew"/>
            </a:endParaRPr>
          </a:p>
          <a:p>
            <a:r>
              <a:rPr lang="en-US" sz="2800" dirty="0" smtClean="0">
                <a:latin typeface="Arial Hebrew"/>
                <a:cs typeface="Arial Hebrew"/>
              </a:rPr>
              <a:t>Who </a:t>
            </a:r>
            <a:r>
              <a:rPr lang="en-US" sz="2800" dirty="0">
                <a:latin typeface="Arial Hebrew"/>
                <a:cs typeface="Arial Hebrew"/>
              </a:rPr>
              <a:t>is this coming from Edom, from </a:t>
            </a:r>
            <a:r>
              <a:rPr lang="en-US" sz="2800" dirty="0" err="1">
                <a:latin typeface="Arial Hebrew"/>
                <a:cs typeface="Arial Hebrew"/>
              </a:rPr>
              <a:t>Bozrah</a:t>
            </a:r>
            <a:r>
              <a:rPr lang="en-US" sz="2800" dirty="0">
                <a:latin typeface="Arial Hebrew"/>
                <a:cs typeface="Arial Hebrew"/>
              </a:rPr>
              <a:t>, with his garments stained </a:t>
            </a:r>
            <a:r>
              <a:rPr lang="en-US" sz="2800" dirty="0">
                <a:solidFill>
                  <a:srgbClr val="FF0000"/>
                </a:solidFill>
                <a:latin typeface="Arial Hebrew"/>
                <a:cs typeface="Arial Hebrew"/>
              </a:rPr>
              <a:t>crimson</a:t>
            </a:r>
            <a:r>
              <a:rPr lang="en-US" sz="2800" dirty="0">
                <a:latin typeface="Arial Hebrew"/>
                <a:cs typeface="Arial Hebrew"/>
              </a:rPr>
              <a:t>? Who is this, robed in splendor, striding forward in the greatness of his strength? “It is I, proclaiming victory, mighty to save.</a:t>
            </a:r>
            <a:r>
              <a:rPr lang="en-US" sz="2800" dirty="0" smtClean="0">
                <a:latin typeface="Arial Hebrew"/>
                <a:cs typeface="Arial Hebrew"/>
              </a:rPr>
              <a:t>” </a:t>
            </a:r>
            <a:r>
              <a:rPr lang="en-US" sz="2800" baseline="30000" dirty="0" smtClean="0">
                <a:latin typeface="Arial Hebrew"/>
                <a:cs typeface="Arial Hebrew"/>
              </a:rPr>
              <a:t>2</a:t>
            </a:r>
            <a:r>
              <a:rPr lang="en-US" sz="2800" baseline="30000" dirty="0">
                <a:latin typeface="Arial Hebrew"/>
                <a:cs typeface="Arial Hebrew"/>
              </a:rPr>
              <a:t> </a:t>
            </a:r>
            <a:r>
              <a:rPr lang="en-US" sz="2800" dirty="0">
                <a:latin typeface="Arial Hebrew"/>
                <a:cs typeface="Arial Hebrew"/>
              </a:rPr>
              <a:t>Why are your garments </a:t>
            </a:r>
            <a:r>
              <a:rPr lang="en-US" sz="2800" dirty="0">
                <a:solidFill>
                  <a:srgbClr val="FF0000"/>
                </a:solidFill>
                <a:latin typeface="Arial Hebrew"/>
                <a:cs typeface="Arial Hebrew"/>
              </a:rPr>
              <a:t>red,</a:t>
            </a:r>
            <a:r>
              <a:rPr lang="en-US" sz="2800" dirty="0">
                <a:latin typeface="Arial Hebrew"/>
                <a:cs typeface="Arial Hebrew"/>
              </a:rPr>
              <a:t> like those of one treading the winepress? </a:t>
            </a:r>
            <a:r>
              <a:rPr lang="en-US" sz="2800" dirty="0" smtClean="0">
                <a:latin typeface="Arial Hebrew"/>
                <a:cs typeface="Arial Hebrew"/>
              </a:rPr>
              <a:t> </a:t>
            </a:r>
            <a:r>
              <a:rPr lang="en-US" sz="2800" baseline="30000" dirty="0" smtClean="0">
                <a:latin typeface="Arial Hebrew"/>
                <a:cs typeface="Arial Hebrew"/>
              </a:rPr>
              <a:t>3</a:t>
            </a:r>
            <a:r>
              <a:rPr lang="en-US" sz="2800" dirty="0" smtClean="0">
                <a:latin typeface="Arial Hebrew"/>
                <a:cs typeface="Arial Hebrew"/>
              </a:rPr>
              <a:t>“</a:t>
            </a:r>
            <a:r>
              <a:rPr lang="en-US" sz="2800" dirty="0">
                <a:latin typeface="Arial Hebrew"/>
                <a:cs typeface="Arial Hebrew"/>
              </a:rPr>
              <a:t>I have trodden the winepress alone; from the nations no one was with me. I trampled them in my anger and trod them down in my wrath; their </a:t>
            </a:r>
            <a:r>
              <a:rPr lang="en-US" sz="2800" dirty="0">
                <a:solidFill>
                  <a:srgbClr val="FF0000"/>
                </a:solidFill>
                <a:latin typeface="Arial Hebrew"/>
                <a:cs typeface="Arial Hebrew"/>
              </a:rPr>
              <a:t>blood</a:t>
            </a:r>
            <a:r>
              <a:rPr lang="en-US" sz="2800" dirty="0">
                <a:latin typeface="Arial Hebrew"/>
                <a:cs typeface="Arial Hebrew"/>
              </a:rPr>
              <a:t> spattered my garments, and I </a:t>
            </a:r>
            <a:r>
              <a:rPr lang="en-US" sz="2800" dirty="0">
                <a:solidFill>
                  <a:srgbClr val="FF0000"/>
                </a:solidFill>
                <a:latin typeface="Arial Hebrew"/>
                <a:cs typeface="Arial Hebrew"/>
              </a:rPr>
              <a:t>stained</a:t>
            </a:r>
            <a:r>
              <a:rPr lang="en-US" sz="2800" dirty="0">
                <a:latin typeface="Arial Hebrew"/>
                <a:cs typeface="Arial Hebrew"/>
              </a:rPr>
              <a:t> all my clothing.</a:t>
            </a:r>
            <a:endParaRPr lang="en-US" sz="2800" b="1" dirty="0">
              <a:latin typeface="Arial Hebrew"/>
              <a:cs typeface="Arial Hebrew"/>
            </a:endParaRPr>
          </a:p>
        </p:txBody>
      </p:sp>
    </p:spTree>
    <p:extLst>
      <p:ext uri="{BB962C8B-B14F-4D97-AF65-F5344CB8AC3E}">
        <p14:creationId xmlns:p14="http://schemas.microsoft.com/office/powerpoint/2010/main" val="19543367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6174153" cy="5143500"/>
          </a:xfrm>
          <a:prstGeom prst="rect">
            <a:avLst/>
          </a:prstGeom>
        </p:spPr>
      </p:pic>
      <p:sp>
        <p:nvSpPr>
          <p:cNvPr id="6" name="Rectangle 5"/>
          <p:cNvSpPr/>
          <p:nvPr/>
        </p:nvSpPr>
        <p:spPr>
          <a:xfrm>
            <a:off x="6174154" y="191855"/>
            <a:ext cx="2872153" cy="4524315"/>
          </a:xfrm>
          <a:prstGeom prst="rect">
            <a:avLst/>
          </a:prstGeom>
        </p:spPr>
        <p:txBody>
          <a:bodyPr wrap="square">
            <a:spAutoFit/>
          </a:bodyPr>
          <a:lstStyle/>
          <a:p>
            <a:pPr algn="ctr"/>
            <a:r>
              <a:rPr lang="en-US" sz="2400" b="1" dirty="0" smtClean="0"/>
              <a:t>Revelation 17</a:t>
            </a:r>
            <a:r>
              <a:rPr lang="en-US" sz="2400" b="1" dirty="0"/>
              <a:t>:14 </a:t>
            </a:r>
            <a:endParaRPr lang="en-US" sz="2400" b="1" dirty="0" smtClean="0"/>
          </a:p>
          <a:p>
            <a:pPr algn="ctr"/>
            <a:r>
              <a:rPr lang="en-US" sz="2400" dirty="0" smtClean="0"/>
              <a:t>They </a:t>
            </a:r>
            <a:r>
              <a:rPr lang="en-US" sz="2400" dirty="0"/>
              <a:t>will wage war against the Lamb, but the Lamb will triumph over them because he is Lord of lords and King of kings—and with him will be his called, chosen and faithful followers.”</a:t>
            </a:r>
            <a:endParaRPr lang="en-US" sz="2400" b="1" dirty="0"/>
          </a:p>
        </p:txBody>
      </p:sp>
    </p:spTree>
    <p:extLst>
      <p:ext uri="{BB962C8B-B14F-4D97-AF65-F5344CB8AC3E}">
        <p14:creationId xmlns:p14="http://schemas.microsoft.com/office/powerpoint/2010/main" val="3743283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105900" cy="5143500"/>
          </a:xfrm>
          <a:prstGeom prst="rect">
            <a:avLst/>
          </a:prstGeom>
        </p:spPr>
      </p:pic>
      <p:sp>
        <p:nvSpPr>
          <p:cNvPr id="4" name="Rectangle 3"/>
          <p:cNvSpPr/>
          <p:nvPr/>
        </p:nvSpPr>
        <p:spPr>
          <a:xfrm>
            <a:off x="498231" y="449385"/>
            <a:ext cx="6359769" cy="4524315"/>
          </a:xfrm>
          <a:prstGeom prst="rect">
            <a:avLst/>
          </a:prstGeom>
        </p:spPr>
        <p:txBody>
          <a:bodyPr wrap="square">
            <a:spAutoFit/>
          </a:bodyPr>
          <a:lstStyle/>
          <a:p>
            <a:r>
              <a:rPr lang="en-US" sz="3200" b="1" dirty="0"/>
              <a:t>Philippians 2:9-11 </a:t>
            </a:r>
            <a:r>
              <a:rPr lang="en-US" sz="3200" dirty="0"/>
              <a:t>Therefore God exalted him to the highest place and gave him the name that is above every name,</a:t>
            </a:r>
            <a:r>
              <a:rPr lang="en-US" sz="3200" baseline="30000" dirty="0"/>
              <a:t>10 </a:t>
            </a:r>
            <a:r>
              <a:rPr lang="en-US" sz="3200" dirty="0"/>
              <a:t>that at the name of Jesus every knee should bow,</a:t>
            </a:r>
            <a:br>
              <a:rPr lang="en-US" sz="3200" dirty="0"/>
            </a:br>
            <a:r>
              <a:rPr lang="en-US" sz="3200" dirty="0"/>
              <a:t>in heaven and on earth and under the earth,</a:t>
            </a:r>
            <a:r>
              <a:rPr lang="en-US" sz="3200" baseline="30000" dirty="0"/>
              <a:t>11 </a:t>
            </a:r>
            <a:r>
              <a:rPr lang="en-US" sz="3200" dirty="0"/>
              <a:t>and every tongue acknowledge that Jesus Christ is Lord, to the glory of God the Father.</a:t>
            </a:r>
            <a:endParaRPr lang="en-US" sz="3200" b="1" dirty="0"/>
          </a:p>
        </p:txBody>
      </p:sp>
    </p:spTree>
    <p:extLst>
      <p:ext uri="{BB962C8B-B14F-4D97-AF65-F5344CB8AC3E}">
        <p14:creationId xmlns:p14="http://schemas.microsoft.com/office/powerpoint/2010/main" val="10291358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362844" y="600028"/>
            <a:ext cx="8384295" cy="4401204"/>
          </a:xfrm>
          <a:prstGeom prst="rect">
            <a:avLst/>
          </a:prstGeom>
        </p:spPr>
        <p:txBody>
          <a:bodyPr wrap="square">
            <a:spAutoFit/>
          </a:bodyPr>
          <a:lstStyle/>
          <a:p>
            <a:r>
              <a:rPr lang="en-US" sz="3200" b="1" dirty="0">
                <a:solidFill>
                  <a:schemeClr val="bg1">
                    <a:lumMod val="65000"/>
                    <a:lumOff val="35000"/>
                  </a:schemeClr>
                </a:solidFill>
              </a:rPr>
              <a:t>Luke 19:39-42 </a:t>
            </a:r>
            <a:r>
              <a:rPr lang="en-US" sz="3200" b="1" baseline="30000" dirty="0">
                <a:solidFill>
                  <a:schemeClr val="bg1">
                    <a:lumMod val="65000"/>
                    <a:lumOff val="35000"/>
                  </a:schemeClr>
                </a:solidFill>
              </a:rPr>
              <a:t> </a:t>
            </a:r>
            <a:endParaRPr lang="en-US" sz="3200" b="1" baseline="30000" dirty="0" smtClean="0">
              <a:solidFill>
                <a:schemeClr val="bg1">
                  <a:lumMod val="65000"/>
                  <a:lumOff val="35000"/>
                </a:schemeClr>
              </a:solidFill>
            </a:endParaRPr>
          </a:p>
          <a:p>
            <a:r>
              <a:rPr lang="en-US" sz="3200" dirty="0" smtClean="0">
                <a:solidFill>
                  <a:schemeClr val="bg1">
                    <a:lumMod val="65000"/>
                    <a:lumOff val="35000"/>
                  </a:schemeClr>
                </a:solidFill>
              </a:rPr>
              <a:t>Some </a:t>
            </a:r>
            <a:r>
              <a:rPr lang="en-US" sz="3200" dirty="0">
                <a:solidFill>
                  <a:schemeClr val="bg1">
                    <a:lumMod val="65000"/>
                    <a:lumOff val="35000"/>
                  </a:schemeClr>
                </a:solidFill>
              </a:rPr>
              <a:t>of the Pharisees in the crowd said to Jesus, “Teacher, rebuke your disciples!”</a:t>
            </a:r>
            <a:r>
              <a:rPr lang="en-US" sz="3200" baseline="30000" dirty="0">
                <a:solidFill>
                  <a:schemeClr val="bg1">
                    <a:lumMod val="65000"/>
                    <a:lumOff val="35000"/>
                  </a:schemeClr>
                </a:solidFill>
              </a:rPr>
              <a:t>40 </a:t>
            </a:r>
            <a:r>
              <a:rPr lang="en-US" sz="3200" dirty="0">
                <a:solidFill>
                  <a:schemeClr val="bg1">
                    <a:lumMod val="65000"/>
                    <a:lumOff val="35000"/>
                  </a:schemeClr>
                </a:solidFill>
              </a:rPr>
              <a:t>“I tell you,” he replied, “if they keep quiet, the stones will cry out.” </a:t>
            </a:r>
            <a:r>
              <a:rPr lang="en-US" sz="3200" baseline="30000" dirty="0">
                <a:solidFill>
                  <a:schemeClr val="bg1">
                    <a:lumMod val="65000"/>
                    <a:lumOff val="35000"/>
                  </a:schemeClr>
                </a:solidFill>
              </a:rPr>
              <a:t>41 </a:t>
            </a:r>
            <a:r>
              <a:rPr lang="en-US" sz="3200" dirty="0">
                <a:solidFill>
                  <a:schemeClr val="bg1">
                    <a:lumMod val="65000"/>
                    <a:lumOff val="35000"/>
                  </a:schemeClr>
                </a:solidFill>
              </a:rPr>
              <a:t>As he approached Jerusalem and saw the city, he wept over it </a:t>
            </a:r>
            <a:r>
              <a:rPr lang="en-US" sz="3200" baseline="30000" dirty="0">
                <a:solidFill>
                  <a:schemeClr val="bg1">
                    <a:lumMod val="65000"/>
                    <a:lumOff val="35000"/>
                  </a:schemeClr>
                </a:solidFill>
              </a:rPr>
              <a:t>42 </a:t>
            </a:r>
            <a:r>
              <a:rPr lang="en-US" sz="3200" dirty="0">
                <a:solidFill>
                  <a:schemeClr val="bg1">
                    <a:lumMod val="65000"/>
                    <a:lumOff val="35000"/>
                  </a:schemeClr>
                </a:solidFill>
              </a:rPr>
              <a:t>and said, “If you, even you, had only known on this day what would bring you peace—but now it is hidden from your eyes.</a:t>
            </a:r>
            <a:endParaRPr lang="en-US" sz="3200" b="1" dirty="0">
              <a:solidFill>
                <a:schemeClr val="bg1">
                  <a:lumMod val="65000"/>
                  <a:lumOff val="35000"/>
                </a:schemeClr>
              </a:solidFill>
            </a:endParaRPr>
          </a:p>
          <a:p>
            <a:endParaRPr lang="en-US" sz="2400" dirty="0">
              <a:solidFill>
                <a:schemeClr val="bg1"/>
              </a:solidFill>
            </a:endParaRPr>
          </a:p>
        </p:txBody>
      </p:sp>
    </p:spTree>
    <p:extLst>
      <p:ext uri="{BB962C8B-B14F-4D97-AF65-F5344CB8AC3E}">
        <p14:creationId xmlns:p14="http://schemas.microsoft.com/office/powerpoint/2010/main" val="5944033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4933462" cy="5143499"/>
          </a:xfrm>
          <a:prstGeom prst="rect">
            <a:avLst/>
          </a:prstGeom>
        </p:spPr>
      </p:pic>
      <p:sp>
        <p:nvSpPr>
          <p:cNvPr id="4" name="Rectangle 3"/>
          <p:cNvSpPr/>
          <p:nvPr/>
        </p:nvSpPr>
        <p:spPr>
          <a:xfrm>
            <a:off x="4933462" y="178626"/>
            <a:ext cx="4210537" cy="4893647"/>
          </a:xfrm>
          <a:prstGeom prst="rect">
            <a:avLst/>
          </a:prstGeom>
        </p:spPr>
        <p:txBody>
          <a:bodyPr wrap="square">
            <a:spAutoFit/>
          </a:bodyPr>
          <a:lstStyle/>
          <a:p>
            <a:pPr algn="ctr"/>
            <a:r>
              <a:rPr lang="en-US" sz="2400" b="1" dirty="0">
                <a:latin typeface="Bangla MN"/>
                <a:cs typeface="Bangla MN"/>
              </a:rPr>
              <a:t>2 Corinthians 5:9-</a:t>
            </a:r>
            <a:r>
              <a:rPr lang="en-US" sz="2400" b="1" dirty="0" smtClean="0">
                <a:latin typeface="Bangla MN"/>
                <a:cs typeface="Bangla MN"/>
              </a:rPr>
              <a:t>10 </a:t>
            </a:r>
            <a:r>
              <a:rPr lang="en-US" sz="2400" b="1" dirty="0">
                <a:latin typeface="Bangla MN"/>
                <a:cs typeface="Bangla MN"/>
              </a:rPr>
              <a:t> </a:t>
            </a:r>
            <a:r>
              <a:rPr lang="en-US" sz="2400" dirty="0">
                <a:latin typeface="Bangla MN"/>
                <a:cs typeface="Bangla MN"/>
              </a:rPr>
              <a:t>So we make it our goal to please him, whether we are at home in the body or away from it. </a:t>
            </a:r>
            <a:r>
              <a:rPr lang="en-US" sz="2400" baseline="30000" dirty="0">
                <a:latin typeface="Bangla MN"/>
                <a:cs typeface="Bangla MN"/>
              </a:rPr>
              <a:t>10 </a:t>
            </a:r>
            <a:r>
              <a:rPr lang="en-US" sz="2400" dirty="0">
                <a:latin typeface="Bangla MN"/>
                <a:cs typeface="Bangla MN"/>
              </a:rPr>
              <a:t>For we must all appear before the judgment seat of Christ, so that each of us may receive what is due us for the things done while in the body, whether good or bad</a:t>
            </a:r>
            <a:r>
              <a:rPr lang="en-US" dirty="0"/>
              <a:t>.</a:t>
            </a:r>
            <a:endParaRPr lang="en-US" b="1" dirty="0"/>
          </a:p>
        </p:txBody>
      </p:sp>
    </p:spTree>
    <p:extLst>
      <p:ext uri="{BB962C8B-B14F-4D97-AF65-F5344CB8AC3E}">
        <p14:creationId xmlns:p14="http://schemas.microsoft.com/office/powerpoint/2010/main" val="36834737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200"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58000"/>
          </a:blip>
          <a:stretch>
            <a:fillRect/>
          </a:stretch>
        </p:blipFill>
        <p:spPr>
          <a:xfrm>
            <a:off x="19040" y="-165708"/>
            <a:ext cx="9144000" cy="5309207"/>
          </a:xfrm>
          <a:prstGeom prst="rect">
            <a:avLst/>
          </a:prstGeom>
          <a:ln>
            <a:solidFill>
              <a:srgbClr val="4F81BD"/>
            </a:solidFill>
          </a:ln>
        </p:spPr>
      </p:pic>
      <p:sp>
        <p:nvSpPr>
          <p:cNvPr id="2" name="Rectangle 1"/>
          <p:cNvSpPr/>
          <p:nvPr/>
        </p:nvSpPr>
        <p:spPr>
          <a:xfrm>
            <a:off x="19040" y="0"/>
            <a:ext cx="9124960" cy="110799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600" b="1" dirty="0">
                <a:ln/>
                <a:solidFill>
                  <a:srgbClr val="000000"/>
                </a:solidFill>
              </a:rPr>
              <a:t> </a:t>
            </a:r>
            <a:endParaRPr lang="en-US" sz="7200" b="1" dirty="0">
              <a:ln/>
              <a:solidFill>
                <a:schemeClr val="accent3"/>
              </a:solidFill>
            </a:endParaRPr>
          </a:p>
        </p:txBody>
      </p:sp>
      <p:sp>
        <p:nvSpPr>
          <p:cNvPr id="6" name="Rectangle 5"/>
          <p:cNvSpPr/>
          <p:nvPr/>
        </p:nvSpPr>
        <p:spPr>
          <a:xfrm>
            <a:off x="492432" y="557280"/>
            <a:ext cx="8358377" cy="36009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dirty="0">
                <a:ln w="10541" cmpd="sng">
                  <a:solidFill>
                    <a:srgbClr val="7D7D7D">
                      <a:tint val="100000"/>
                      <a:shade val="100000"/>
                      <a:satMod val="110000"/>
                    </a:srgbClr>
                  </a:solidFill>
                  <a:prstDash val="solid"/>
                </a:ln>
                <a:solidFill>
                  <a:srgbClr val="008000"/>
                </a:solidFill>
              </a:rPr>
              <a:t>The Triumphal Entry of the Heavenly Warrior</a:t>
            </a:r>
          </a:p>
          <a:p>
            <a:pPr algn="ct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Picture 7" descr="palm-leaves-wallpaper-wpt7207791.jpg"/>
          <p:cNvPicPr>
            <a:picLocks noChangeAspect="1"/>
          </p:cNvPicPr>
          <p:nvPr/>
        </p:nvPicPr>
        <p:blipFill>
          <a:blip r:embed="rId3">
            <a:alphaModFix amt="47000"/>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3761154"/>
            <a:ext cx="9144000" cy="1382345"/>
          </a:xfrm>
          <a:prstGeom prst="rect">
            <a:avLst/>
          </a:prstGeom>
        </p:spPr>
      </p:pic>
    </p:spTree>
    <p:extLst>
      <p:ext uri="{BB962C8B-B14F-4D97-AF65-F5344CB8AC3E}">
        <p14:creationId xmlns:p14="http://schemas.microsoft.com/office/powerpoint/2010/main" val="42172870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385" y="448092"/>
            <a:ext cx="8430846" cy="4154983"/>
          </a:xfrm>
          <a:prstGeom prst="rect">
            <a:avLst/>
          </a:prstGeom>
        </p:spPr>
        <p:txBody>
          <a:bodyPr wrap="square">
            <a:spAutoFit/>
          </a:bodyPr>
          <a:lstStyle/>
          <a:p>
            <a:r>
              <a:rPr lang="en-US" sz="2400" b="1" dirty="0">
                <a:latin typeface="Arial Hebrew"/>
                <a:cs typeface="Arial Hebrew"/>
              </a:rPr>
              <a:t>Mark 11:1-6 </a:t>
            </a:r>
            <a:r>
              <a:rPr lang="en-US" sz="2400" dirty="0">
                <a:latin typeface="Arial Hebrew"/>
                <a:cs typeface="Arial Hebrew"/>
              </a:rPr>
              <a:t>As they approached Jerusalem and came to </a:t>
            </a:r>
            <a:r>
              <a:rPr lang="en-US" sz="2400" dirty="0" err="1">
                <a:latin typeface="Arial Hebrew"/>
                <a:cs typeface="Arial Hebrew"/>
              </a:rPr>
              <a:t>Bethphage</a:t>
            </a:r>
            <a:r>
              <a:rPr lang="en-US" sz="2400" dirty="0">
                <a:latin typeface="Arial Hebrew"/>
                <a:cs typeface="Arial Hebrew"/>
              </a:rPr>
              <a:t> and Bethany at the Mount of Olives, Jesus sent two of his disciples, </a:t>
            </a:r>
            <a:r>
              <a:rPr lang="en-US" sz="2400" baseline="30000" dirty="0">
                <a:latin typeface="Arial Hebrew"/>
                <a:cs typeface="Arial Hebrew"/>
              </a:rPr>
              <a:t>2 </a:t>
            </a:r>
            <a:r>
              <a:rPr lang="en-US" sz="2400" dirty="0">
                <a:latin typeface="Arial Hebrew"/>
                <a:cs typeface="Arial Hebrew"/>
              </a:rPr>
              <a:t>saying to them, “Go to the village ahead of you, and just as you enter it, you will find a colt tied there, which no one has ever ridden. Untie it and bring it here. </a:t>
            </a:r>
            <a:r>
              <a:rPr lang="en-US" sz="2400" baseline="30000" dirty="0">
                <a:latin typeface="Arial Hebrew"/>
                <a:cs typeface="Arial Hebrew"/>
              </a:rPr>
              <a:t>3 </a:t>
            </a:r>
            <a:r>
              <a:rPr lang="en-US" sz="2400" dirty="0">
                <a:latin typeface="Arial Hebrew"/>
                <a:cs typeface="Arial Hebrew"/>
              </a:rPr>
              <a:t>If anyone asks you, ‘Why are you doing this?’ say, ‘The Lord needs it and will send it back here shortly.’”</a:t>
            </a:r>
            <a:r>
              <a:rPr lang="en-US" sz="2400" baseline="30000" dirty="0">
                <a:latin typeface="Arial Hebrew"/>
                <a:cs typeface="Arial Hebrew"/>
              </a:rPr>
              <a:t>4 </a:t>
            </a:r>
            <a:r>
              <a:rPr lang="en-US" sz="2400" dirty="0">
                <a:latin typeface="Arial Hebrew"/>
                <a:cs typeface="Arial Hebrew"/>
              </a:rPr>
              <a:t>They went and found a colt outside in the street, tied at a doorway. As they untied it, </a:t>
            </a:r>
            <a:r>
              <a:rPr lang="en-US" sz="2400" baseline="30000" dirty="0">
                <a:latin typeface="Arial Hebrew"/>
                <a:cs typeface="Arial Hebrew"/>
              </a:rPr>
              <a:t>5 </a:t>
            </a:r>
            <a:r>
              <a:rPr lang="en-US" sz="2400" dirty="0">
                <a:latin typeface="Arial Hebrew"/>
                <a:cs typeface="Arial Hebrew"/>
              </a:rPr>
              <a:t>some people standing there asked, “What are you doing, untying that colt?” </a:t>
            </a:r>
            <a:r>
              <a:rPr lang="en-US" sz="2400" baseline="30000" dirty="0">
                <a:latin typeface="Arial Hebrew"/>
                <a:cs typeface="Arial Hebrew"/>
              </a:rPr>
              <a:t>6 </a:t>
            </a:r>
            <a:r>
              <a:rPr lang="en-US" sz="2400" dirty="0">
                <a:latin typeface="Arial Hebrew"/>
                <a:cs typeface="Arial Hebrew"/>
              </a:rPr>
              <a:t>They answered as Jesus had told them to, and the people let them go.</a:t>
            </a:r>
            <a:endParaRPr lang="en-US" sz="2400" b="1" dirty="0">
              <a:latin typeface="Arial Hebrew"/>
              <a:cs typeface="Arial Hebrew"/>
            </a:endParaRPr>
          </a:p>
        </p:txBody>
      </p:sp>
    </p:spTree>
    <p:extLst>
      <p:ext uri="{BB962C8B-B14F-4D97-AF65-F5344CB8AC3E}">
        <p14:creationId xmlns:p14="http://schemas.microsoft.com/office/powerpoint/2010/main" val="23299521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7516" y="234462"/>
            <a:ext cx="6349022" cy="4642337"/>
          </a:xfrm>
          <a:prstGeom prst="rect">
            <a:avLst/>
          </a:prstGeom>
        </p:spPr>
      </p:pic>
      <p:sp>
        <p:nvSpPr>
          <p:cNvPr id="6" name="Rectangle 5"/>
          <p:cNvSpPr/>
          <p:nvPr/>
        </p:nvSpPr>
        <p:spPr>
          <a:xfrm>
            <a:off x="6584463" y="234462"/>
            <a:ext cx="2227383" cy="4801314"/>
          </a:xfrm>
          <a:prstGeom prst="rect">
            <a:avLst/>
          </a:prstGeom>
        </p:spPr>
        <p:txBody>
          <a:bodyPr wrap="square">
            <a:spAutoFit/>
          </a:bodyPr>
          <a:lstStyle/>
          <a:p>
            <a:pPr algn="ctr"/>
            <a:r>
              <a:rPr lang="en-US" b="1" dirty="0"/>
              <a:t>Zechariah 9:9 </a:t>
            </a:r>
            <a:endParaRPr lang="en-US" b="1" dirty="0" smtClean="0"/>
          </a:p>
          <a:p>
            <a:pPr algn="ctr"/>
            <a:r>
              <a:rPr lang="en-US" sz="2400" dirty="0" smtClean="0"/>
              <a:t>Rejoice </a:t>
            </a:r>
            <a:r>
              <a:rPr lang="en-US" sz="2400" dirty="0"/>
              <a:t>greatly, Daughter Zion! Shout, Daughter Jerusalem! See, your king comes to you, righteous and victorious, lowly and riding on a donkey, on a colt, the foal of a donkey.</a:t>
            </a:r>
            <a:endParaRPr lang="en-US" sz="2400" b="1" dirty="0"/>
          </a:p>
        </p:txBody>
      </p:sp>
    </p:spTree>
    <p:extLst>
      <p:ext uri="{BB962C8B-B14F-4D97-AF65-F5344CB8AC3E}">
        <p14:creationId xmlns:p14="http://schemas.microsoft.com/office/powerpoint/2010/main" val="18611441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8999" y="0"/>
            <a:ext cx="6457462" cy="5143500"/>
          </a:xfrm>
          <a:prstGeom prst="rect">
            <a:avLst/>
          </a:prstGeom>
        </p:spPr>
      </p:pic>
      <p:sp>
        <p:nvSpPr>
          <p:cNvPr id="6" name="Rectangle 5"/>
          <p:cNvSpPr/>
          <p:nvPr/>
        </p:nvSpPr>
        <p:spPr>
          <a:xfrm>
            <a:off x="4747846" y="31475"/>
            <a:ext cx="4308231" cy="5016758"/>
          </a:xfrm>
          <a:prstGeom prst="rect">
            <a:avLst/>
          </a:prstGeom>
        </p:spPr>
        <p:txBody>
          <a:bodyPr wrap="square">
            <a:spAutoFit/>
          </a:bodyPr>
          <a:lstStyle/>
          <a:p>
            <a:r>
              <a:rPr lang="en-US" sz="2000" b="1" dirty="0">
                <a:latin typeface="Arial Hebrew"/>
                <a:cs typeface="Arial Hebrew"/>
              </a:rPr>
              <a:t>Mark 11:7-11 </a:t>
            </a:r>
            <a:r>
              <a:rPr lang="en-US" sz="2000" dirty="0">
                <a:latin typeface="Arial Hebrew"/>
                <a:cs typeface="Arial Hebrew"/>
              </a:rPr>
              <a:t>When they brought the colt to Jesus and threw their cloaks over it, he sat on it. </a:t>
            </a:r>
            <a:r>
              <a:rPr lang="en-US" sz="2000" baseline="30000" dirty="0">
                <a:latin typeface="Arial Hebrew"/>
                <a:cs typeface="Arial Hebrew"/>
              </a:rPr>
              <a:t>8 </a:t>
            </a:r>
            <a:r>
              <a:rPr lang="en-US" sz="2000" dirty="0">
                <a:latin typeface="Arial Hebrew"/>
                <a:cs typeface="Arial Hebrew"/>
              </a:rPr>
              <a:t>Many people spread their cloaks on the road, while others spread branches they had cut in the fields. </a:t>
            </a:r>
            <a:r>
              <a:rPr lang="en-US" sz="2000" baseline="30000" dirty="0">
                <a:latin typeface="Arial Hebrew"/>
                <a:cs typeface="Arial Hebrew"/>
              </a:rPr>
              <a:t>9 </a:t>
            </a:r>
            <a:r>
              <a:rPr lang="en-US" sz="2000" dirty="0">
                <a:latin typeface="Arial Hebrew"/>
                <a:cs typeface="Arial Hebrew"/>
              </a:rPr>
              <a:t>Those who went ahead and those who followed shouted, “Hosanna!” “Blessed is he who comes in the name of the Lord!” </a:t>
            </a:r>
            <a:r>
              <a:rPr lang="en-US" sz="2000" baseline="30000" dirty="0">
                <a:latin typeface="Arial Hebrew"/>
                <a:cs typeface="Arial Hebrew"/>
              </a:rPr>
              <a:t>10</a:t>
            </a:r>
            <a:r>
              <a:rPr lang="en-US" sz="2000" dirty="0">
                <a:latin typeface="Arial Hebrew"/>
                <a:cs typeface="Arial Hebrew"/>
              </a:rPr>
              <a:t>“Blessed is the coming kingdom of our father David!” “Hosanna in the highest heaven!” </a:t>
            </a:r>
            <a:r>
              <a:rPr lang="en-US" sz="2000" baseline="30000" dirty="0">
                <a:latin typeface="Arial Hebrew"/>
                <a:cs typeface="Arial Hebrew"/>
              </a:rPr>
              <a:t>11</a:t>
            </a:r>
            <a:r>
              <a:rPr lang="en-US" sz="2000" dirty="0">
                <a:latin typeface="Arial Hebrew"/>
                <a:cs typeface="Arial Hebrew"/>
              </a:rPr>
              <a:t>Jesus entered Jerusalem and went into the temple courts. He looked around at everything, but since it was already late, he went out to Bethany with the Twelve.</a:t>
            </a:r>
            <a:endParaRPr lang="en-US" sz="2000" b="1" dirty="0">
              <a:latin typeface="Arial Hebrew"/>
              <a:cs typeface="Arial Hebrew"/>
            </a:endParaRPr>
          </a:p>
        </p:txBody>
      </p:sp>
    </p:spTree>
    <p:extLst>
      <p:ext uri="{BB962C8B-B14F-4D97-AF65-F5344CB8AC3E}">
        <p14:creationId xmlns:p14="http://schemas.microsoft.com/office/powerpoint/2010/main" val="24359468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156309"/>
            <a:ext cx="4094285" cy="4835768"/>
          </a:xfrm>
          <a:prstGeom prst="rect">
            <a:avLst/>
          </a:prstGeom>
        </p:spPr>
      </p:pic>
      <p:sp>
        <p:nvSpPr>
          <p:cNvPr id="3" name="Rectangle 2"/>
          <p:cNvSpPr/>
          <p:nvPr/>
        </p:nvSpPr>
        <p:spPr>
          <a:xfrm>
            <a:off x="4318000" y="156309"/>
            <a:ext cx="4572000" cy="4770537"/>
          </a:xfrm>
          <a:prstGeom prst="rect">
            <a:avLst/>
          </a:prstGeom>
        </p:spPr>
        <p:txBody>
          <a:bodyPr>
            <a:spAutoFit/>
          </a:bodyPr>
          <a:lstStyle/>
          <a:p>
            <a:pPr algn="ctr"/>
            <a:r>
              <a:rPr lang="en-US" sz="2400" b="1" dirty="0">
                <a:latin typeface="Bangla MN"/>
                <a:cs typeface="Bangla MN"/>
              </a:rPr>
              <a:t>Leviticus 23:40 </a:t>
            </a:r>
            <a:endParaRPr lang="en-US" sz="2400" b="1" dirty="0" smtClean="0">
              <a:latin typeface="Bangla MN"/>
              <a:cs typeface="Bangla MN"/>
            </a:endParaRPr>
          </a:p>
          <a:p>
            <a:pPr algn="ctr"/>
            <a:endParaRPr lang="en-US" sz="2800" dirty="0" smtClean="0">
              <a:latin typeface="Bangla MN"/>
              <a:cs typeface="Bangla MN"/>
            </a:endParaRPr>
          </a:p>
          <a:p>
            <a:pPr algn="ctr"/>
            <a:r>
              <a:rPr lang="en-US" sz="2800" dirty="0" smtClean="0">
                <a:latin typeface="Bangla MN"/>
                <a:cs typeface="Bangla MN"/>
              </a:rPr>
              <a:t>On </a:t>
            </a:r>
            <a:r>
              <a:rPr lang="en-US" sz="2800" dirty="0">
                <a:latin typeface="Bangla MN"/>
                <a:cs typeface="Bangla MN"/>
              </a:rPr>
              <a:t>the first day you are to </a:t>
            </a:r>
            <a:r>
              <a:rPr lang="en-US" sz="2800" dirty="0" smtClean="0">
                <a:latin typeface="Bangla MN"/>
                <a:cs typeface="Bangla MN"/>
              </a:rPr>
              <a:t>take branches</a:t>
            </a:r>
            <a:r>
              <a:rPr lang="en-US" sz="2800" dirty="0">
                <a:latin typeface="Bangla MN"/>
                <a:cs typeface="Bangla MN"/>
              </a:rPr>
              <a:t> from luxuriant trees—from palms, willows and other leafy trees—and rejoice before the Lord your God for seven days.</a:t>
            </a:r>
            <a:endParaRPr lang="en-US" sz="2800" b="1" dirty="0">
              <a:latin typeface="Bangla MN"/>
              <a:cs typeface="Bangla MN"/>
            </a:endParaRPr>
          </a:p>
        </p:txBody>
      </p:sp>
    </p:spTree>
    <p:extLst>
      <p:ext uri="{BB962C8B-B14F-4D97-AF65-F5344CB8AC3E}">
        <p14:creationId xmlns:p14="http://schemas.microsoft.com/office/powerpoint/2010/main" val="15817275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2606"/>
            <a:ext cx="9065273" cy="923330"/>
          </a:xfrm>
          <a:prstGeom prst="rect">
            <a:avLst/>
          </a:prstGeom>
        </p:spPr>
        <p:txBody>
          <a:bodyPr wrap="square">
            <a:spAutoFit/>
          </a:bodyPr>
          <a:lstStyle/>
          <a:p>
            <a:r>
              <a:rPr lang="en-US" sz="5400" b="1" dirty="0"/>
              <a:t> </a:t>
            </a:r>
            <a:r>
              <a:rPr lang="en-US" dirty="0"/>
              <a:t> </a:t>
            </a:r>
          </a:p>
        </p:txBody>
      </p:sp>
      <p:pic>
        <p:nvPicPr>
          <p:cNvPr id="5" name="Picture 4"/>
          <p:cNvPicPr>
            <a:picLocks noChangeAspect="1"/>
          </p:cNvPicPr>
          <p:nvPr/>
        </p:nvPicPr>
        <p:blipFill>
          <a:blip r:embed="rId2"/>
          <a:stretch>
            <a:fillRect/>
          </a:stretch>
        </p:blipFill>
        <p:spPr>
          <a:xfrm>
            <a:off x="127000" y="76200"/>
            <a:ext cx="8890000" cy="4991100"/>
          </a:xfrm>
          <a:prstGeom prst="rect">
            <a:avLst/>
          </a:prstGeom>
          <a:solidFill>
            <a:schemeClr val="bg1"/>
          </a:solidFill>
        </p:spPr>
      </p:pic>
      <p:sp>
        <p:nvSpPr>
          <p:cNvPr id="8" name="Rectangle 7"/>
          <p:cNvSpPr/>
          <p:nvPr/>
        </p:nvSpPr>
        <p:spPr>
          <a:xfrm>
            <a:off x="283309" y="319847"/>
            <a:ext cx="8421076" cy="1631216"/>
          </a:xfrm>
          <a:prstGeom prst="rect">
            <a:avLst/>
          </a:prstGeom>
          <a:solidFill>
            <a:schemeClr val="bg1"/>
          </a:solidFill>
        </p:spPr>
        <p:txBody>
          <a:bodyPr wrap="square">
            <a:spAutoFit/>
          </a:bodyPr>
          <a:lstStyle/>
          <a:p>
            <a:pPr algn="ctr"/>
            <a:r>
              <a:rPr lang="en-US" sz="2000" dirty="0">
                <a:latin typeface="Bangla MN"/>
                <a:cs typeface="Bangla MN"/>
              </a:rPr>
              <a:t>After this I looked, and there before me was a great multitude that no one could count, from every nation, tribe, people and language, standing before the throne and before the Lamb. They were wearing white robes and were holding palm branches in their hands.</a:t>
            </a:r>
            <a:endParaRPr lang="en-US" sz="2000" b="1" dirty="0">
              <a:latin typeface="Bangla MN"/>
              <a:cs typeface="Bangla MN"/>
            </a:endParaRPr>
          </a:p>
        </p:txBody>
      </p:sp>
    </p:spTree>
    <p:extLst>
      <p:ext uri="{BB962C8B-B14F-4D97-AF65-F5344CB8AC3E}">
        <p14:creationId xmlns:p14="http://schemas.microsoft.com/office/powerpoint/2010/main" val="13945852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051" y="285488"/>
            <a:ext cx="8565717" cy="4339650"/>
          </a:xfrm>
          <a:prstGeom prst="rect">
            <a:avLst/>
          </a:prstGeom>
        </p:spPr>
        <p:txBody>
          <a:bodyPr wrap="square">
            <a:spAutoFit/>
          </a:bodyPr>
          <a:lstStyle/>
          <a:p>
            <a:r>
              <a:rPr lang="en-US" sz="6000" b="1" dirty="0"/>
              <a:t>Psalm 118:26 </a:t>
            </a:r>
            <a:r>
              <a:rPr lang="en-US" sz="6000" dirty="0"/>
              <a:t>Blessed is he who comes in the name of the Lord. From the house of the Lord we bless you.</a:t>
            </a:r>
            <a:endParaRPr lang="en-US" sz="6000" b="1" dirty="0"/>
          </a:p>
          <a:p>
            <a:endParaRPr lang="en-US" sz="3600" b="1" dirty="0"/>
          </a:p>
        </p:txBody>
      </p:sp>
    </p:spTree>
    <p:extLst>
      <p:ext uri="{BB962C8B-B14F-4D97-AF65-F5344CB8AC3E}">
        <p14:creationId xmlns:p14="http://schemas.microsoft.com/office/powerpoint/2010/main" val="2654528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24691" y="-185616"/>
            <a:ext cx="9456614" cy="5329115"/>
          </a:xfrm>
          <a:prstGeom prst="rect">
            <a:avLst/>
          </a:prstGeom>
        </p:spPr>
      </p:pic>
      <p:sp>
        <p:nvSpPr>
          <p:cNvPr id="4" name="Rectangle 3"/>
          <p:cNvSpPr/>
          <p:nvPr/>
        </p:nvSpPr>
        <p:spPr>
          <a:xfrm>
            <a:off x="0" y="3078357"/>
            <a:ext cx="9046308" cy="1938992"/>
          </a:xfrm>
          <a:prstGeom prst="rect">
            <a:avLst/>
          </a:prstGeom>
        </p:spPr>
        <p:txBody>
          <a:bodyPr wrap="square">
            <a:spAutoFit/>
          </a:bodyPr>
          <a:lstStyle/>
          <a:p>
            <a:r>
              <a:rPr lang="en-US" sz="2000" b="1" dirty="0">
                <a:solidFill>
                  <a:schemeClr val="bg1"/>
                </a:solidFill>
              </a:rPr>
              <a:t>Mark 11:12-14 </a:t>
            </a:r>
            <a:endParaRPr lang="en-US" sz="2000" b="1" dirty="0" smtClean="0">
              <a:solidFill>
                <a:schemeClr val="bg1"/>
              </a:solidFill>
            </a:endParaRPr>
          </a:p>
          <a:p>
            <a:r>
              <a:rPr lang="en-US" sz="2000" b="1" dirty="0" smtClean="0">
                <a:solidFill>
                  <a:schemeClr val="bg1"/>
                </a:solidFill>
                <a:latin typeface="Arial"/>
                <a:cs typeface="Arial"/>
              </a:rPr>
              <a:t>The </a:t>
            </a:r>
            <a:r>
              <a:rPr lang="en-US" sz="2000" b="1" dirty="0">
                <a:solidFill>
                  <a:schemeClr val="bg1"/>
                </a:solidFill>
                <a:latin typeface="Arial"/>
                <a:cs typeface="Arial"/>
              </a:rPr>
              <a:t>next day as they were leaving Bethany, Jesus was hungry. </a:t>
            </a:r>
            <a:r>
              <a:rPr lang="en-US" sz="2000" b="1" baseline="30000" dirty="0">
                <a:solidFill>
                  <a:schemeClr val="bg1"/>
                </a:solidFill>
                <a:latin typeface="Arial"/>
                <a:cs typeface="Arial"/>
              </a:rPr>
              <a:t>13 </a:t>
            </a:r>
            <a:r>
              <a:rPr lang="en-US" sz="2000" b="1" dirty="0">
                <a:solidFill>
                  <a:schemeClr val="bg1"/>
                </a:solidFill>
                <a:latin typeface="Arial"/>
                <a:cs typeface="Arial"/>
              </a:rPr>
              <a:t>Seeing in the distance a fig tree in leaf, he went to find out if it had any fruit. When he reached it, he found nothing but leaves, because it was not the season for figs.</a:t>
            </a:r>
            <a:r>
              <a:rPr lang="en-US" sz="2000" b="1" baseline="30000" dirty="0">
                <a:solidFill>
                  <a:schemeClr val="bg1"/>
                </a:solidFill>
                <a:latin typeface="Arial"/>
                <a:cs typeface="Arial"/>
              </a:rPr>
              <a:t>14 </a:t>
            </a:r>
            <a:r>
              <a:rPr lang="en-US" sz="2000" b="1" dirty="0">
                <a:solidFill>
                  <a:schemeClr val="bg1"/>
                </a:solidFill>
                <a:latin typeface="Arial"/>
                <a:cs typeface="Arial"/>
              </a:rPr>
              <a:t>Then he said to the tree, “May no one ever eat fruit from you again.” And his disciples heard him say it.</a:t>
            </a:r>
          </a:p>
        </p:txBody>
      </p:sp>
    </p:spTree>
    <p:extLst>
      <p:ext uri="{BB962C8B-B14F-4D97-AF65-F5344CB8AC3E}">
        <p14:creationId xmlns:p14="http://schemas.microsoft.com/office/powerpoint/2010/main" val="16146142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9439</TotalTime>
  <Words>138</Words>
  <Application>Microsoft Macintosh PowerPoint</Application>
  <PresentationFormat>On-screen Show (16:9)</PresentationFormat>
  <Paragraphs>27</Paragraphs>
  <Slides>19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450</cp:revision>
  <dcterms:created xsi:type="dcterms:W3CDTF">2016-08-27T22:55:59Z</dcterms:created>
  <dcterms:modified xsi:type="dcterms:W3CDTF">2018-03-24T21:45:25Z</dcterms:modified>
</cp:coreProperties>
</file>