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89" r:id="rId2"/>
    <p:sldId id="279" r:id="rId3"/>
    <p:sldId id="354" r:id="rId4"/>
    <p:sldId id="335" r:id="rId5"/>
    <p:sldId id="355" r:id="rId6"/>
    <p:sldId id="345" r:id="rId7"/>
    <p:sldId id="305" r:id="rId8"/>
    <p:sldId id="356" r:id="rId9"/>
    <p:sldId id="357" r:id="rId10"/>
    <p:sldId id="358" r:id="rId11"/>
    <p:sldId id="359" r:id="rId12"/>
    <p:sldId id="341" r:id="rId13"/>
    <p:sldId id="360" r:id="rId14"/>
    <p:sldId id="361" r:id="rId15"/>
    <p:sldId id="362" r:id="rId16"/>
    <p:sldId id="363" r:id="rId17"/>
    <p:sldId id="348" r:id="rId18"/>
    <p:sldId id="364" r:id="rId19"/>
    <p:sldId id="365" r:id="rId20"/>
    <p:sldId id="366" r:id="rId21"/>
    <p:sldId id="261"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C97"/>
    <a:srgbClr val="FF024F"/>
    <a:srgbClr val="3C0113"/>
    <a:srgbClr val="F30A4F"/>
    <a:srgbClr val="970731"/>
    <a:srgbClr val="FFD34C"/>
    <a:srgbClr val="FFDA46"/>
    <a:srgbClr val="FFEC3D"/>
    <a:srgbClr val="FFBA1C"/>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104" y="-196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3/3/18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3/3/18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3/3/18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3/3/18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3/3/18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3/3/18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3/3/18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3/3/18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3/3/18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175"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0720"/>
            <a:ext cx="9144000" cy="5234220"/>
          </a:xfrm>
          <a:prstGeom prst="rect">
            <a:avLst/>
          </a:prstGeom>
        </p:spPr>
      </p:pic>
      <p:sp>
        <p:nvSpPr>
          <p:cNvPr id="6" name="Rectangle 5"/>
          <p:cNvSpPr/>
          <p:nvPr/>
        </p:nvSpPr>
        <p:spPr>
          <a:xfrm>
            <a:off x="583143" y="466560"/>
            <a:ext cx="8021450" cy="3785652"/>
          </a:xfrm>
          <a:prstGeom prst="rect">
            <a:avLst/>
          </a:prstGeom>
        </p:spPr>
        <p:txBody>
          <a:bodyPr wrap="square">
            <a:spAutoFit/>
          </a:bodyPr>
          <a:lstStyle/>
          <a:p>
            <a:r>
              <a:rPr lang="en-US" sz="4000" b="1" dirty="0">
                <a:latin typeface="Chalkboard"/>
                <a:cs typeface="Chalkboard"/>
              </a:rPr>
              <a:t>Romans 15:14</a:t>
            </a:r>
            <a:r>
              <a:rPr lang="en-US" sz="4000" b="1" baseline="30000" dirty="0">
                <a:latin typeface="Chalkboard"/>
                <a:cs typeface="Chalkboard"/>
              </a:rPr>
              <a:t> </a:t>
            </a:r>
            <a:endParaRPr lang="en-US" sz="4000" b="1" baseline="30000" dirty="0" smtClean="0">
              <a:latin typeface="Chalkboard"/>
              <a:cs typeface="Chalkboard"/>
            </a:endParaRPr>
          </a:p>
          <a:p>
            <a:r>
              <a:rPr lang="en-US" sz="4000" dirty="0" smtClean="0">
                <a:latin typeface="Chalkboard"/>
                <a:cs typeface="Chalkboard"/>
              </a:rPr>
              <a:t>I </a:t>
            </a:r>
            <a:r>
              <a:rPr lang="en-US" sz="4000" dirty="0">
                <a:latin typeface="Chalkboard"/>
                <a:cs typeface="Chalkboard"/>
              </a:rPr>
              <a:t>myself am satisfied about you, my brothers, that you yourselves are full of goodness, filled with all knowledge and able to instruct one another.</a:t>
            </a:r>
            <a:endParaRPr lang="en-US" sz="4000" b="1" dirty="0">
              <a:latin typeface="Chalkboard"/>
              <a:cs typeface="Chalkboard"/>
            </a:endParaRPr>
          </a:p>
        </p:txBody>
      </p:sp>
    </p:spTree>
    <p:extLst>
      <p:ext uri="{BB962C8B-B14F-4D97-AF65-F5344CB8AC3E}">
        <p14:creationId xmlns:p14="http://schemas.microsoft.com/office/powerpoint/2010/main" val="12636826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968" y="309592"/>
            <a:ext cx="8487965" cy="4154983"/>
          </a:xfrm>
          <a:prstGeom prst="rect">
            <a:avLst/>
          </a:prstGeom>
        </p:spPr>
        <p:txBody>
          <a:bodyPr wrap="square">
            <a:spAutoFit/>
          </a:bodyPr>
          <a:lstStyle/>
          <a:p>
            <a:r>
              <a:rPr lang="en-US" sz="2400" b="1" dirty="0">
                <a:latin typeface="Arial Hebrew"/>
                <a:cs typeface="Arial Hebrew"/>
              </a:rPr>
              <a:t>Acts 27:21-26 </a:t>
            </a:r>
            <a:r>
              <a:rPr lang="en-US" sz="2400" b="1" baseline="30000" dirty="0">
                <a:latin typeface="Arial Hebrew"/>
                <a:cs typeface="Arial Hebrew"/>
              </a:rPr>
              <a:t> </a:t>
            </a:r>
            <a:r>
              <a:rPr lang="en-US" sz="2400" dirty="0">
                <a:latin typeface="Arial Hebrew"/>
                <a:cs typeface="Arial Hebrew"/>
              </a:rPr>
              <a:t>Since they had been without food for a long time, Paul stood up among them and said, “Men, you should have listened to me and not have set sail from Crete and incurred this injury and loss. </a:t>
            </a:r>
            <a:r>
              <a:rPr lang="en-US" sz="2400" baseline="30000" dirty="0">
                <a:latin typeface="Arial Hebrew"/>
                <a:cs typeface="Arial Hebrew"/>
              </a:rPr>
              <a:t>22 </a:t>
            </a:r>
            <a:r>
              <a:rPr lang="en-US" sz="2400" dirty="0">
                <a:latin typeface="Arial Hebrew"/>
                <a:cs typeface="Arial Hebrew"/>
              </a:rPr>
              <a:t>Yet now I urge you to take heart, for there will be no loss of life among you, but only of the ship. </a:t>
            </a:r>
            <a:r>
              <a:rPr lang="en-US" sz="2400" baseline="30000" dirty="0">
                <a:latin typeface="Arial Hebrew"/>
                <a:cs typeface="Arial Hebrew"/>
              </a:rPr>
              <a:t>23 </a:t>
            </a:r>
            <a:r>
              <a:rPr lang="en-US" sz="2400" dirty="0">
                <a:latin typeface="Arial Hebrew"/>
                <a:cs typeface="Arial Hebrew"/>
              </a:rPr>
              <a:t>For this very night there stood before me an angel of the God to whom I belong and whom I worship, </a:t>
            </a:r>
            <a:r>
              <a:rPr lang="en-US" sz="2400" baseline="30000" dirty="0">
                <a:latin typeface="Arial Hebrew"/>
                <a:cs typeface="Arial Hebrew"/>
              </a:rPr>
              <a:t>24 </a:t>
            </a:r>
            <a:r>
              <a:rPr lang="en-US" sz="2400" dirty="0">
                <a:latin typeface="Arial Hebrew"/>
                <a:cs typeface="Arial Hebrew"/>
              </a:rPr>
              <a:t>and he said, ‘Do not be afraid, Paul; you must stand before Caesar. And behold, God has granted you all those who sail with you.’ </a:t>
            </a:r>
            <a:r>
              <a:rPr lang="en-US" sz="2400" baseline="30000" dirty="0">
                <a:latin typeface="Arial Hebrew"/>
                <a:cs typeface="Arial Hebrew"/>
              </a:rPr>
              <a:t>25 </a:t>
            </a:r>
            <a:r>
              <a:rPr lang="en-US" sz="2400" dirty="0">
                <a:latin typeface="Arial Hebrew"/>
                <a:cs typeface="Arial Hebrew"/>
              </a:rPr>
              <a:t>So take heart, men, for I have faith in God that it will be exactly as I have been told. </a:t>
            </a:r>
            <a:r>
              <a:rPr lang="en-US" sz="2400" baseline="30000" dirty="0">
                <a:latin typeface="Arial Hebrew"/>
                <a:cs typeface="Arial Hebrew"/>
              </a:rPr>
              <a:t>26 </a:t>
            </a:r>
            <a:r>
              <a:rPr lang="en-US" sz="2400" dirty="0">
                <a:latin typeface="Arial Hebrew"/>
                <a:cs typeface="Arial Hebrew"/>
              </a:rPr>
              <a:t>But we must run aground on some island.”</a:t>
            </a:r>
            <a:endParaRPr lang="en-US" sz="2400" b="1" dirty="0">
              <a:latin typeface="Arial Hebrew"/>
              <a:cs typeface="Arial Hebrew"/>
            </a:endParaRPr>
          </a:p>
        </p:txBody>
      </p:sp>
    </p:spTree>
    <p:extLst>
      <p:ext uri="{BB962C8B-B14F-4D97-AF65-F5344CB8AC3E}">
        <p14:creationId xmlns:p14="http://schemas.microsoft.com/office/powerpoint/2010/main" val="12284249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9200"/>
            <a:ext cx="9144000" cy="5402700"/>
          </a:xfrm>
          <a:prstGeom prst="rect">
            <a:avLst/>
          </a:prstGeom>
        </p:spPr>
      </p:pic>
      <p:sp>
        <p:nvSpPr>
          <p:cNvPr id="3" name="Rectangle 2"/>
          <p:cNvSpPr/>
          <p:nvPr/>
        </p:nvSpPr>
        <p:spPr>
          <a:xfrm>
            <a:off x="375803" y="0"/>
            <a:ext cx="8436130" cy="1569660"/>
          </a:xfrm>
          <a:prstGeom prst="rect">
            <a:avLst/>
          </a:prstGeom>
        </p:spPr>
        <p:txBody>
          <a:bodyPr wrap="square">
            <a:spAutoFit/>
          </a:bodyPr>
          <a:lstStyle/>
          <a:p>
            <a:pPr algn="ctr"/>
            <a:r>
              <a:rPr lang="en-US" sz="2400" b="1" dirty="0">
                <a:latin typeface="Bangla MN"/>
                <a:cs typeface="Bangla MN"/>
              </a:rPr>
              <a:t>Acts 14:3 </a:t>
            </a:r>
            <a:r>
              <a:rPr lang="en-US" sz="2400" dirty="0">
                <a:latin typeface="Bangla MN"/>
                <a:cs typeface="Bangla MN"/>
              </a:rPr>
              <a:t>So they remained for a long time, speaking boldly for the Lord, who bore witness to the word of his grace, granting signs and wonders to be done by their hands.</a:t>
            </a:r>
            <a:endParaRPr lang="en-US" sz="2400" b="1" dirty="0">
              <a:latin typeface="Bangla MN"/>
              <a:cs typeface="Bangla MN"/>
            </a:endParaRPr>
          </a:p>
        </p:txBody>
      </p:sp>
    </p:spTree>
    <p:extLst>
      <p:ext uri="{BB962C8B-B14F-4D97-AF65-F5344CB8AC3E}">
        <p14:creationId xmlns:p14="http://schemas.microsoft.com/office/powerpoint/2010/main" val="29350482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009" y="155520"/>
            <a:ext cx="8617552" cy="4832093"/>
          </a:xfrm>
          <a:prstGeom prst="rect">
            <a:avLst/>
          </a:prstGeom>
        </p:spPr>
        <p:txBody>
          <a:bodyPr wrap="square">
            <a:spAutoFit/>
          </a:bodyPr>
          <a:lstStyle/>
          <a:p>
            <a:r>
              <a:rPr lang="en-US" sz="2800" b="1" dirty="0">
                <a:latin typeface="Bangla MN"/>
                <a:cs typeface="Bangla MN"/>
              </a:rPr>
              <a:t>2 Peter 1:19-21 </a:t>
            </a:r>
            <a:r>
              <a:rPr lang="en-US" sz="2800" dirty="0">
                <a:latin typeface="Bangla MN"/>
                <a:cs typeface="Bangla MN"/>
              </a:rPr>
              <a:t>And we have the prophetic word more fully confirmed, to which you will do well to pay attention as to a lamp shining in a dark place, until the day dawns and the morning star rises in your hearts, </a:t>
            </a:r>
            <a:r>
              <a:rPr lang="en-US" sz="2800" baseline="30000" dirty="0">
                <a:latin typeface="Bangla MN"/>
                <a:cs typeface="Bangla MN"/>
              </a:rPr>
              <a:t>20 </a:t>
            </a:r>
            <a:r>
              <a:rPr lang="en-US" sz="2800" dirty="0">
                <a:latin typeface="Bangla MN"/>
                <a:cs typeface="Bangla MN"/>
              </a:rPr>
              <a:t>knowing this first of all, that no prophecy of Scripture comes from someone's own interpretation. </a:t>
            </a:r>
            <a:r>
              <a:rPr lang="en-US" sz="2800" baseline="30000" dirty="0">
                <a:latin typeface="Bangla MN"/>
                <a:cs typeface="Bangla MN"/>
              </a:rPr>
              <a:t>21 </a:t>
            </a:r>
            <a:r>
              <a:rPr lang="en-US" sz="2800" dirty="0">
                <a:latin typeface="Bangla MN"/>
                <a:cs typeface="Bangla MN"/>
              </a:rPr>
              <a:t>For no prophecy was ever produced by the will of man, but men spoke from God as they were carried along by the Holy Spirit.</a:t>
            </a:r>
            <a:endParaRPr lang="en-US" sz="2800" b="1" dirty="0">
              <a:latin typeface="Bangla MN"/>
              <a:cs typeface="Bangla MN"/>
            </a:endParaRPr>
          </a:p>
        </p:txBody>
      </p:sp>
    </p:spTree>
    <p:extLst>
      <p:ext uri="{BB962C8B-B14F-4D97-AF65-F5344CB8AC3E}">
        <p14:creationId xmlns:p14="http://schemas.microsoft.com/office/powerpoint/2010/main" val="12227733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597" y="336960"/>
            <a:ext cx="8254707" cy="4031873"/>
          </a:xfrm>
          <a:prstGeom prst="rect">
            <a:avLst/>
          </a:prstGeom>
        </p:spPr>
        <p:txBody>
          <a:bodyPr wrap="square">
            <a:spAutoFit/>
          </a:bodyPr>
          <a:lstStyle/>
          <a:p>
            <a:r>
              <a:rPr lang="en-US" sz="3200" b="1" dirty="0">
                <a:latin typeface="Arial Hebrew"/>
                <a:cs typeface="Arial Hebrew"/>
              </a:rPr>
              <a:t>Ephesians 4:11-13 </a:t>
            </a:r>
            <a:r>
              <a:rPr lang="en-US" sz="3200" dirty="0">
                <a:latin typeface="Arial Hebrew"/>
                <a:cs typeface="Arial Hebrew"/>
              </a:rPr>
              <a:t>So Christ himself gave the apostles, the prophets, the evangelists, the pastors and teachers, </a:t>
            </a:r>
            <a:r>
              <a:rPr lang="en-US" sz="3200" b="1" baseline="30000" dirty="0">
                <a:latin typeface="Arial Hebrew"/>
                <a:cs typeface="Arial Hebrew"/>
              </a:rPr>
              <a:t>12 </a:t>
            </a:r>
            <a:r>
              <a:rPr lang="en-US" sz="3200" dirty="0">
                <a:latin typeface="Arial Hebrew"/>
                <a:cs typeface="Arial Hebrew"/>
              </a:rPr>
              <a:t>to equip his people for works of service, so that the body of Christ may be built up </a:t>
            </a:r>
            <a:r>
              <a:rPr lang="en-US" sz="3200" b="1" baseline="30000" dirty="0">
                <a:latin typeface="Arial Hebrew"/>
                <a:cs typeface="Arial Hebrew"/>
              </a:rPr>
              <a:t>13 </a:t>
            </a:r>
            <a:r>
              <a:rPr lang="en-US" sz="3200" dirty="0">
                <a:latin typeface="Arial Hebrew"/>
                <a:cs typeface="Arial Hebrew"/>
              </a:rPr>
              <a:t>until we all reach unity in the faith and in the knowledge of the Son of God and become mature, attaining to the whole measure of the fullness of Christ.</a:t>
            </a:r>
          </a:p>
        </p:txBody>
      </p:sp>
    </p:spTree>
    <p:extLst>
      <p:ext uri="{BB962C8B-B14F-4D97-AF65-F5344CB8AC3E}">
        <p14:creationId xmlns:p14="http://schemas.microsoft.com/office/powerpoint/2010/main" val="1954336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266" y="285120"/>
            <a:ext cx="8112162" cy="4524315"/>
          </a:xfrm>
          <a:prstGeom prst="rect">
            <a:avLst/>
          </a:prstGeom>
        </p:spPr>
        <p:txBody>
          <a:bodyPr wrap="square">
            <a:spAutoFit/>
          </a:bodyPr>
          <a:lstStyle/>
          <a:p>
            <a:pPr fontAlgn="base"/>
            <a:r>
              <a:rPr lang="en-US" sz="2400" b="1" dirty="0">
                <a:latin typeface="Bangla MN"/>
                <a:cs typeface="Bangla MN"/>
              </a:rPr>
              <a:t>John 20:</a:t>
            </a:r>
            <a:r>
              <a:rPr lang="en-US" sz="2400" b="1" baseline="30000" dirty="0">
                <a:latin typeface="Bangla MN"/>
                <a:cs typeface="Bangla MN"/>
              </a:rPr>
              <a:t> </a:t>
            </a:r>
            <a:r>
              <a:rPr lang="en-US" sz="2400" b="1" dirty="0">
                <a:latin typeface="Bangla MN"/>
                <a:cs typeface="Bangla MN"/>
              </a:rPr>
              <a:t>19-22 </a:t>
            </a:r>
            <a:r>
              <a:rPr lang="en-US" sz="2400" b="1" dirty="0" smtClean="0">
                <a:latin typeface="Bangla MN"/>
                <a:cs typeface="Bangla MN"/>
              </a:rPr>
              <a:t> </a:t>
            </a:r>
            <a:r>
              <a:rPr lang="en-US" sz="2400" dirty="0" smtClean="0">
                <a:latin typeface="Bangla MN"/>
                <a:cs typeface="Bangla MN"/>
              </a:rPr>
              <a:t>On </a:t>
            </a:r>
            <a:r>
              <a:rPr lang="en-US" sz="2400" dirty="0">
                <a:latin typeface="Bangla MN"/>
                <a:cs typeface="Bangla MN"/>
              </a:rPr>
              <a:t>the evening of that day, the first day of the week, the doors being locked where the disciples were for fear of the Jews, Jesus came and stood among them and said to them, “Peace be with you.” </a:t>
            </a:r>
            <a:r>
              <a:rPr lang="en-US" sz="2400" b="1" baseline="30000" dirty="0">
                <a:latin typeface="Bangla MN"/>
                <a:cs typeface="Bangla MN"/>
              </a:rPr>
              <a:t>20 </a:t>
            </a:r>
            <a:r>
              <a:rPr lang="en-US" sz="2400" dirty="0">
                <a:latin typeface="Bangla MN"/>
                <a:cs typeface="Bangla MN"/>
              </a:rPr>
              <a:t>When he had said this, he showed them his hands and his side. Then the disciples were glad when they saw the Lord. </a:t>
            </a:r>
            <a:r>
              <a:rPr lang="en-US" sz="2400" b="1" baseline="30000" dirty="0">
                <a:latin typeface="Bangla MN"/>
                <a:cs typeface="Bangla MN"/>
              </a:rPr>
              <a:t>21 </a:t>
            </a:r>
            <a:r>
              <a:rPr lang="en-US" sz="2400" dirty="0">
                <a:latin typeface="Bangla MN"/>
                <a:cs typeface="Bangla MN"/>
              </a:rPr>
              <a:t>Jesus said to them again, “Peace be with you. As the Father has sent me, even so I am sending you.” </a:t>
            </a:r>
            <a:r>
              <a:rPr lang="en-US" sz="2400" b="1" baseline="30000" dirty="0">
                <a:latin typeface="Bangla MN"/>
                <a:cs typeface="Bangla MN"/>
              </a:rPr>
              <a:t>22 </a:t>
            </a:r>
            <a:r>
              <a:rPr lang="en-US" sz="2400" dirty="0">
                <a:latin typeface="Bangla MN"/>
                <a:cs typeface="Bangla MN"/>
              </a:rPr>
              <a:t>And when he had said this, he breathed on them and said to them, “Receive the Holy Spirit.</a:t>
            </a:r>
          </a:p>
        </p:txBody>
      </p:sp>
    </p:spTree>
    <p:extLst>
      <p:ext uri="{BB962C8B-B14F-4D97-AF65-F5344CB8AC3E}">
        <p14:creationId xmlns:p14="http://schemas.microsoft.com/office/powerpoint/2010/main" val="3743283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091" y="162193"/>
            <a:ext cx="8487965" cy="4893647"/>
          </a:xfrm>
          <a:prstGeom prst="rect">
            <a:avLst/>
          </a:prstGeom>
        </p:spPr>
        <p:txBody>
          <a:bodyPr wrap="square">
            <a:spAutoFit/>
          </a:bodyPr>
          <a:lstStyle/>
          <a:p>
            <a:r>
              <a:rPr lang="en-US" sz="2400" b="1" dirty="0"/>
              <a:t>Acts 1:4-9 </a:t>
            </a:r>
            <a:endParaRPr lang="en-US" sz="2400" b="1" dirty="0" smtClean="0"/>
          </a:p>
          <a:p>
            <a:r>
              <a:rPr lang="en-US" sz="2400" dirty="0" smtClean="0"/>
              <a:t>And </a:t>
            </a:r>
            <a:r>
              <a:rPr lang="en-US" sz="2400" dirty="0"/>
              <a:t>while staying with them he ordered them not to depart from Jerusalem, but to wait for the promise of the Father, which, he said, “you heard from me; </a:t>
            </a:r>
            <a:r>
              <a:rPr lang="en-US" sz="2400" baseline="30000" dirty="0"/>
              <a:t>5 </a:t>
            </a:r>
            <a:r>
              <a:rPr lang="en-US" sz="2400" dirty="0"/>
              <a:t>for John baptized with water, but you will be baptized with the Holy Spirit not many days from now.”</a:t>
            </a:r>
            <a:r>
              <a:rPr lang="en-US" sz="2400" baseline="30000" dirty="0"/>
              <a:t>6 </a:t>
            </a:r>
            <a:r>
              <a:rPr lang="en-US" sz="2400" dirty="0"/>
              <a:t>So when they had come together, they asked him, “Lord, will you at this time restore the kingdom to Israel?” </a:t>
            </a:r>
            <a:r>
              <a:rPr lang="en-US" sz="2400" baseline="30000" dirty="0"/>
              <a:t>7 </a:t>
            </a:r>
            <a:r>
              <a:rPr lang="en-US" sz="2400" dirty="0"/>
              <a:t>He said to them, “It is not for you to know times or seasons that the Father has fixed by his own authority. </a:t>
            </a:r>
            <a:r>
              <a:rPr lang="en-US" sz="2400" baseline="30000" dirty="0"/>
              <a:t>8 </a:t>
            </a:r>
            <a:r>
              <a:rPr lang="en-US" sz="2400" dirty="0"/>
              <a:t>But you will receive power when the Holy Spirit has come upon you, and you will be my witnesses in Jerusalem and in all Judea and Samaria, and to the end of the earth.” </a:t>
            </a:r>
            <a:r>
              <a:rPr lang="en-US" sz="2400" baseline="30000" dirty="0"/>
              <a:t>9 </a:t>
            </a:r>
            <a:r>
              <a:rPr lang="en-US" sz="2400" dirty="0"/>
              <a:t>And when he had said these things, as they were looking on, he was lifted up, and a cloud took him out of their sight.</a:t>
            </a:r>
            <a:endParaRPr lang="en-US" sz="2400" b="1" dirty="0"/>
          </a:p>
        </p:txBody>
      </p:sp>
    </p:spTree>
    <p:extLst>
      <p:ext uri="{BB962C8B-B14F-4D97-AF65-F5344CB8AC3E}">
        <p14:creationId xmlns:p14="http://schemas.microsoft.com/office/powerpoint/2010/main" val="10291358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522386" y="600028"/>
            <a:ext cx="8123997" cy="3785652"/>
          </a:xfrm>
          <a:prstGeom prst="rect">
            <a:avLst/>
          </a:prstGeom>
        </p:spPr>
        <p:txBody>
          <a:bodyPr wrap="square">
            <a:spAutoFit/>
          </a:bodyPr>
          <a:lstStyle/>
          <a:p>
            <a:r>
              <a:rPr lang="en-US" sz="4000" b="1" dirty="0" smtClean="0">
                <a:solidFill>
                  <a:schemeClr val="bg1"/>
                </a:solidFill>
              </a:rPr>
              <a:t>Hebrews 4:12</a:t>
            </a:r>
            <a:r>
              <a:rPr lang="en-US" sz="4000" dirty="0" smtClean="0">
                <a:solidFill>
                  <a:schemeClr val="bg1"/>
                </a:solidFill>
              </a:rPr>
              <a:t> For the word of God is alive and active. Sharper than any double-edged sword, it penetrates even to dividing soul and spirit, joints and marrow; it judges the thoughts and attitudes of the heart.</a:t>
            </a:r>
            <a:endParaRPr lang="en-US" sz="4000" dirty="0">
              <a:solidFill>
                <a:schemeClr val="bg1"/>
              </a:solidFill>
            </a:endParaRPr>
          </a:p>
        </p:txBody>
      </p:sp>
    </p:spTree>
    <p:extLst>
      <p:ext uri="{BB962C8B-B14F-4D97-AF65-F5344CB8AC3E}">
        <p14:creationId xmlns:p14="http://schemas.microsoft.com/office/powerpoint/2010/main" val="594403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762" y="246240"/>
            <a:ext cx="8306542" cy="4524315"/>
          </a:xfrm>
          <a:prstGeom prst="rect">
            <a:avLst/>
          </a:prstGeom>
        </p:spPr>
        <p:txBody>
          <a:bodyPr wrap="square">
            <a:spAutoFit/>
          </a:bodyPr>
          <a:lstStyle/>
          <a:p>
            <a:r>
              <a:rPr lang="en-US" sz="2400" b="1" dirty="0">
                <a:latin typeface="Bangla MN"/>
                <a:cs typeface="Bangla MN"/>
              </a:rPr>
              <a:t>1 Peter 1:22-23 </a:t>
            </a:r>
            <a:r>
              <a:rPr lang="en-US" sz="2400" b="1" baseline="30000" dirty="0">
                <a:latin typeface="Bangla MN"/>
                <a:cs typeface="Bangla MN"/>
              </a:rPr>
              <a:t> </a:t>
            </a:r>
            <a:r>
              <a:rPr lang="en-US" sz="2400" dirty="0">
                <a:latin typeface="Bangla MN"/>
                <a:cs typeface="Bangla MN"/>
              </a:rPr>
              <a:t>Having purified your souls by your obedience to the truth for a sincere brotherly love, love one another earnestly from a pure heart, </a:t>
            </a:r>
            <a:r>
              <a:rPr lang="en-US" sz="2400" baseline="30000" dirty="0">
                <a:latin typeface="Bangla MN"/>
                <a:cs typeface="Bangla MN"/>
              </a:rPr>
              <a:t>23 </a:t>
            </a:r>
            <a:r>
              <a:rPr lang="en-US" sz="2400" dirty="0">
                <a:latin typeface="Bangla MN"/>
                <a:cs typeface="Bangla MN"/>
              </a:rPr>
              <a:t>since you have been born again, not of perishable seed but of imperishable, through the living and abiding word of God;                                                                                                                                     </a:t>
            </a:r>
            <a:endParaRPr lang="en-US" sz="2400" dirty="0" smtClean="0">
              <a:latin typeface="Bangla MN"/>
              <a:cs typeface="Bangla MN"/>
            </a:endParaRPr>
          </a:p>
          <a:p>
            <a:endParaRPr lang="en-US" sz="2400" b="1" dirty="0">
              <a:latin typeface="Bangla MN"/>
              <a:cs typeface="Bangla MN"/>
            </a:endParaRPr>
          </a:p>
          <a:p>
            <a:endParaRPr lang="en-US" sz="2400" b="1" dirty="0" smtClean="0">
              <a:latin typeface="Bangla MN"/>
              <a:cs typeface="Bangla MN"/>
            </a:endParaRPr>
          </a:p>
          <a:p>
            <a:r>
              <a:rPr lang="en-US" sz="2400" b="1" dirty="0" smtClean="0">
                <a:latin typeface="Bangla MN"/>
                <a:cs typeface="Bangla MN"/>
              </a:rPr>
              <a:t>Isaiah </a:t>
            </a:r>
            <a:r>
              <a:rPr lang="en-US" sz="2400" b="1" dirty="0">
                <a:latin typeface="Bangla MN"/>
                <a:cs typeface="Bangla MN"/>
              </a:rPr>
              <a:t>55:11 </a:t>
            </a:r>
            <a:r>
              <a:rPr lang="en-US" sz="2400" dirty="0">
                <a:latin typeface="Bangla MN"/>
                <a:cs typeface="Bangla MN"/>
              </a:rPr>
              <a:t>so shall my word be that goes out from my mouth; it shall not return to me empty, but it shall accomplish that which I purpose, and shall succeed in the thing for which I sent it.</a:t>
            </a:r>
          </a:p>
        </p:txBody>
      </p:sp>
    </p:spTree>
    <p:extLst>
      <p:ext uri="{BB962C8B-B14F-4D97-AF65-F5344CB8AC3E}">
        <p14:creationId xmlns:p14="http://schemas.microsoft.com/office/powerpoint/2010/main" val="368347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763" y="388800"/>
            <a:ext cx="8151036" cy="4154983"/>
          </a:xfrm>
          <a:prstGeom prst="rect">
            <a:avLst/>
          </a:prstGeom>
        </p:spPr>
        <p:txBody>
          <a:bodyPr wrap="square">
            <a:spAutoFit/>
          </a:bodyPr>
          <a:lstStyle/>
          <a:p>
            <a:pPr algn="ctr"/>
            <a:r>
              <a:rPr lang="en-US" sz="4400" b="1" dirty="0"/>
              <a:t>1 Thessalonians 5:19-22 </a:t>
            </a:r>
            <a:endParaRPr lang="en-US" sz="4400" b="1" dirty="0" smtClean="0"/>
          </a:p>
          <a:p>
            <a:pPr algn="ctr"/>
            <a:r>
              <a:rPr lang="en-US" sz="4400" dirty="0" smtClean="0"/>
              <a:t>Do </a:t>
            </a:r>
            <a:r>
              <a:rPr lang="en-US" sz="4400" dirty="0"/>
              <a:t>not quench the Spirit. </a:t>
            </a:r>
            <a:r>
              <a:rPr lang="en-US" sz="4400" baseline="30000" dirty="0"/>
              <a:t>20 </a:t>
            </a:r>
            <a:r>
              <a:rPr lang="en-US" sz="4400" dirty="0"/>
              <a:t>Do not despise prophecies, </a:t>
            </a:r>
            <a:endParaRPr lang="en-US" sz="4400" dirty="0" smtClean="0"/>
          </a:p>
          <a:p>
            <a:pPr algn="ctr"/>
            <a:r>
              <a:rPr lang="en-US" sz="4400" baseline="30000" dirty="0" smtClean="0"/>
              <a:t>21</a:t>
            </a:r>
            <a:r>
              <a:rPr lang="en-US" sz="4400" baseline="30000" dirty="0"/>
              <a:t> </a:t>
            </a:r>
            <a:r>
              <a:rPr lang="en-US" sz="4400" dirty="0"/>
              <a:t>but test everything; hold fast what is good. </a:t>
            </a:r>
            <a:r>
              <a:rPr lang="en-US" sz="4400" baseline="30000" dirty="0"/>
              <a:t>22 </a:t>
            </a:r>
            <a:r>
              <a:rPr lang="en-US" sz="4400" dirty="0"/>
              <a:t>Abstain from every form of evil.</a:t>
            </a:r>
            <a:endParaRPr lang="en-US" sz="4400" b="1" dirty="0"/>
          </a:p>
        </p:txBody>
      </p:sp>
    </p:spTree>
    <p:extLst>
      <p:ext uri="{BB962C8B-B14F-4D97-AF65-F5344CB8AC3E}">
        <p14:creationId xmlns:p14="http://schemas.microsoft.com/office/powerpoint/2010/main" val="370340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40" y="0"/>
            <a:ext cx="9144000" cy="5211515"/>
          </a:xfrm>
          <a:prstGeom prst="rect">
            <a:avLst/>
          </a:prstGeom>
        </p:spPr>
      </p:pic>
      <p:sp>
        <p:nvSpPr>
          <p:cNvPr id="2" name="Rectangle 1"/>
          <p:cNvSpPr/>
          <p:nvPr/>
        </p:nvSpPr>
        <p:spPr>
          <a:xfrm>
            <a:off x="19040" y="0"/>
            <a:ext cx="9124960" cy="5262979"/>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7200" b="1" dirty="0" smtClean="0">
                <a:ln w="24500" cmpd="dbl">
                  <a:solidFill>
                    <a:schemeClr val="accent2">
                      <a:shade val="85000"/>
                      <a:satMod val="155000"/>
                    </a:schemeClr>
                  </a:solidFill>
                  <a:prstDash val="solid"/>
                  <a:miter lim="800000"/>
                </a:ln>
                <a:solidFill>
                  <a:srgbClr val="044C97"/>
                </a:solidFill>
                <a:effectLst>
                  <a:outerShdw blurRad="38100" dist="38100" dir="7020000" algn="tl">
                    <a:srgbClr val="000000">
                      <a:alpha val="35000"/>
                    </a:srgbClr>
                  </a:outerShdw>
                </a:effectLst>
              </a:rPr>
              <a:t>“The Power of the </a:t>
            </a:r>
          </a:p>
          <a:p>
            <a:pPr algn="ctr"/>
            <a:r>
              <a:rPr lang="en-US" sz="7200" b="1" dirty="0" smtClean="0">
                <a:ln w="24500" cmpd="dbl">
                  <a:solidFill>
                    <a:schemeClr val="accent2">
                      <a:shade val="85000"/>
                      <a:satMod val="155000"/>
                    </a:schemeClr>
                  </a:solidFill>
                  <a:prstDash val="solid"/>
                  <a:miter lim="800000"/>
                </a:ln>
                <a:solidFill>
                  <a:srgbClr val="044C97"/>
                </a:solidFill>
                <a:effectLst>
                  <a:outerShdw blurRad="38100" dist="38100" dir="7020000" algn="tl">
                    <a:srgbClr val="000000">
                      <a:alpha val="35000"/>
                    </a:srgbClr>
                  </a:outerShdw>
                </a:effectLst>
              </a:rPr>
              <a:t>Holy Spirit”</a:t>
            </a:r>
          </a:p>
          <a:p>
            <a:pPr algn="ctr"/>
            <a:r>
              <a:rPr lang="en-US" sz="5400" b="1" dirty="0" smtClean="0">
                <a:ln w="24500" cmpd="dbl">
                  <a:solidFill>
                    <a:schemeClr val="accent2">
                      <a:shade val="85000"/>
                      <a:satMod val="155000"/>
                    </a:schemeClr>
                  </a:solidFill>
                  <a:prstDash val="solid"/>
                  <a:miter lim="800000"/>
                </a:ln>
                <a:solidFill>
                  <a:schemeClr val="bg1"/>
                </a:solidFill>
                <a:effectLst>
                  <a:outerShdw blurRad="38100" dist="38100" dir="7020000" algn="tl">
                    <a:srgbClr val="000000">
                      <a:alpha val="35000"/>
                    </a:srgbClr>
                  </a:outerShdw>
                </a:effectLst>
              </a:rPr>
              <a:t>(Part </a:t>
            </a:r>
            <a:r>
              <a:rPr lang="en-US" sz="5400" b="1" dirty="0" smtClean="0">
                <a:ln w="24500" cmpd="dbl">
                  <a:solidFill>
                    <a:schemeClr val="accent2">
                      <a:shade val="85000"/>
                      <a:satMod val="155000"/>
                    </a:schemeClr>
                  </a:solidFill>
                  <a:prstDash val="solid"/>
                  <a:miter lim="800000"/>
                </a:ln>
                <a:solidFill>
                  <a:schemeClr val="bg1"/>
                </a:solidFill>
                <a:effectLst>
                  <a:outerShdw blurRad="38100" dist="38100" dir="7020000" algn="tl">
                    <a:srgbClr val="000000">
                      <a:alpha val="35000"/>
                    </a:srgbClr>
                  </a:outerShdw>
                </a:effectLst>
              </a:rPr>
              <a:t>6)</a:t>
            </a:r>
            <a:endParaRPr lang="en-US" sz="5400" b="1" dirty="0">
              <a:ln w="24500" cmpd="dbl">
                <a:solidFill>
                  <a:schemeClr val="accent2">
                    <a:shade val="85000"/>
                    <a:satMod val="155000"/>
                  </a:schemeClr>
                </a:solidFill>
                <a:prstDash val="solid"/>
                <a:miter lim="800000"/>
              </a:ln>
              <a:solidFill>
                <a:schemeClr val="bg1"/>
              </a:solidFill>
              <a:effectLst>
                <a:outerShdw blurRad="38100" dist="38100" dir="7020000" algn="tl">
                  <a:srgbClr val="000000">
                    <a:alpha val="35000"/>
                  </a:srgbClr>
                </a:outerShdw>
              </a:effectLst>
            </a:endParaRPr>
          </a:p>
          <a:p>
            <a:pPr algn="ctr"/>
            <a:r>
              <a:rPr lang="en-US" sz="6600" b="1" dirty="0">
                <a:ln/>
                <a:solidFill>
                  <a:srgbClr val="000000"/>
                </a:solidFill>
              </a:rPr>
              <a:t> </a:t>
            </a:r>
            <a:r>
              <a:rPr lang="en-US" sz="4800" b="1" dirty="0" smtClean="0">
                <a:ln/>
                <a:solidFill>
                  <a:srgbClr val="000000"/>
                </a:solidFill>
              </a:rPr>
              <a:t>(Gifts)</a:t>
            </a:r>
            <a:endParaRPr lang="en-US" sz="4800" b="1" dirty="0">
              <a:ln/>
              <a:solidFill>
                <a:srgbClr val="000000"/>
              </a:solidFill>
            </a:endParaRPr>
          </a:p>
          <a:p>
            <a:pPr algn="ctr"/>
            <a:endParaRPr lang="en-US" sz="7200" b="1" dirty="0">
              <a:ln/>
              <a:solidFill>
                <a:schemeClr val="accent3"/>
              </a:solidFill>
            </a:endParaRPr>
          </a:p>
        </p:txBody>
      </p:sp>
    </p:spTree>
    <p:extLst>
      <p:ext uri="{BB962C8B-B14F-4D97-AF65-F5344CB8AC3E}">
        <p14:creationId xmlns:p14="http://schemas.microsoft.com/office/powerpoint/2010/main" val="42172870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761" y="259201"/>
            <a:ext cx="8293583" cy="4154983"/>
          </a:xfrm>
          <a:prstGeom prst="rect">
            <a:avLst/>
          </a:prstGeom>
        </p:spPr>
        <p:txBody>
          <a:bodyPr wrap="square">
            <a:spAutoFit/>
          </a:bodyPr>
          <a:lstStyle/>
          <a:p>
            <a:r>
              <a:rPr lang="en-US" sz="2400" b="1" dirty="0">
                <a:latin typeface="Bangla MN"/>
                <a:cs typeface="Bangla MN"/>
              </a:rPr>
              <a:t>1 Corinthians 12:31 </a:t>
            </a:r>
            <a:r>
              <a:rPr lang="en-US" sz="2400" dirty="0">
                <a:latin typeface="Bangla MN"/>
                <a:cs typeface="Bangla MN"/>
              </a:rPr>
              <a:t>But earnestly desire the higher gifts. And I will show you a still more excellent way.</a:t>
            </a:r>
            <a:endParaRPr lang="en-US" sz="2400" b="1" dirty="0">
              <a:latin typeface="Bangla MN"/>
              <a:cs typeface="Bangla MN"/>
            </a:endParaRPr>
          </a:p>
          <a:p>
            <a:endParaRPr lang="en-US" sz="2400" b="1" dirty="0" smtClean="0">
              <a:latin typeface="Bangla MN"/>
              <a:cs typeface="Bangla MN"/>
            </a:endParaRPr>
          </a:p>
          <a:p>
            <a:r>
              <a:rPr lang="en-US" sz="2400" b="1" dirty="0" smtClean="0">
                <a:latin typeface="Bangla MN"/>
                <a:cs typeface="Bangla MN"/>
              </a:rPr>
              <a:t>1 </a:t>
            </a:r>
            <a:r>
              <a:rPr lang="en-US" sz="2400" b="1" dirty="0">
                <a:latin typeface="Bangla MN"/>
                <a:cs typeface="Bangla MN"/>
              </a:rPr>
              <a:t>Corinthians 14:1 </a:t>
            </a:r>
            <a:r>
              <a:rPr lang="en-US" sz="2400" dirty="0">
                <a:latin typeface="Bangla MN"/>
                <a:cs typeface="Bangla MN"/>
              </a:rPr>
              <a:t>Pursue love, and earnestly desire the spiritual gifts, especially that you may prophesy.</a:t>
            </a:r>
            <a:endParaRPr lang="en-US" sz="2400" b="1" dirty="0">
              <a:latin typeface="Bangla MN"/>
              <a:cs typeface="Bangla MN"/>
            </a:endParaRPr>
          </a:p>
          <a:p>
            <a:endParaRPr lang="en-US" sz="2400" b="1" dirty="0" smtClean="0">
              <a:latin typeface="Bangla MN"/>
              <a:cs typeface="Bangla MN"/>
            </a:endParaRPr>
          </a:p>
          <a:p>
            <a:r>
              <a:rPr lang="en-US" sz="2400" b="1" dirty="0" smtClean="0">
                <a:latin typeface="Bangla MN"/>
                <a:cs typeface="Bangla MN"/>
              </a:rPr>
              <a:t>1 </a:t>
            </a:r>
            <a:r>
              <a:rPr lang="en-US" sz="2400" b="1" dirty="0">
                <a:latin typeface="Bangla MN"/>
                <a:cs typeface="Bangla MN"/>
              </a:rPr>
              <a:t>Corinthians 14:39 </a:t>
            </a:r>
            <a:r>
              <a:rPr lang="en-US" sz="2400" b="1" baseline="30000" dirty="0">
                <a:latin typeface="Bangla MN"/>
                <a:cs typeface="Bangla MN"/>
              </a:rPr>
              <a:t> </a:t>
            </a:r>
            <a:r>
              <a:rPr lang="en-US" sz="2400" dirty="0">
                <a:latin typeface="Bangla MN"/>
                <a:cs typeface="Bangla MN"/>
              </a:rPr>
              <a:t>So, my brothers, earnestly desire to prophesy, and do not forbid speaking in tongues.</a:t>
            </a:r>
            <a:endParaRPr lang="en-US" sz="2400" b="1" dirty="0">
              <a:latin typeface="Bangla MN"/>
              <a:cs typeface="Bangla MN"/>
            </a:endParaRPr>
          </a:p>
        </p:txBody>
      </p:sp>
    </p:spTree>
    <p:extLst>
      <p:ext uri="{BB962C8B-B14F-4D97-AF65-F5344CB8AC3E}">
        <p14:creationId xmlns:p14="http://schemas.microsoft.com/office/powerpoint/2010/main" val="1825619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192"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679" y="349921"/>
            <a:ext cx="8371336" cy="3970318"/>
          </a:xfrm>
          <a:prstGeom prst="rect">
            <a:avLst/>
          </a:prstGeom>
        </p:spPr>
        <p:txBody>
          <a:bodyPr wrap="square">
            <a:spAutoFit/>
          </a:bodyPr>
          <a:lstStyle/>
          <a:p>
            <a:r>
              <a:rPr lang="en-US" sz="2800" b="1" dirty="0">
                <a:latin typeface="Arial Hebrew"/>
                <a:cs typeface="Arial Hebrew"/>
              </a:rPr>
              <a:t>1 Corinthians 12:8-</a:t>
            </a:r>
            <a:r>
              <a:rPr lang="en-US" sz="2800" b="1" dirty="0" smtClean="0">
                <a:latin typeface="Arial Hebrew"/>
                <a:cs typeface="Arial Hebrew"/>
              </a:rPr>
              <a:t>10</a:t>
            </a:r>
            <a:endParaRPr lang="en-US" sz="2800" baseline="30000" dirty="0">
              <a:latin typeface="Arial Hebrew"/>
              <a:cs typeface="Arial Hebrew"/>
            </a:endParaRPr>
          </a:p>
          <a:p>
            <a:r>
              <a:rPr lang="en-US" sz="2800" dirty="0" smtClean="0">
                <a:latin typeface="Arial Hebrew"/>
                <a:cs typeface="Arial Hebrew"/>
              </a:rPr>
              <a:t>To </a:t>
            </a:r>
            <a:r>
              <a:rPr lang="en-US" sz="2800" dirty="0">
                <a:latin typeface="Arial Hebrew"/>
                <a:cs typeface="Arial Hebrew"/>
              </a:rPr>
              <a:t>one there is given through the Spirit a message of wisdom, to another a message of knowledge by means of the same Spirit, </a:t>
            </a:r>
            <a:r>
              <a:rPr lang="en-US" sz="2800" baseline="30000" dirty="0">
                <a:latin typeface="Arial Hebrew"/>
                <a:cs typeface="Arial Hebrew"/>
              </a:rPr>
              <a:t>9 </a:t>
            </a:r>
            <a:r>
              <a:rPr lang="en-US" sz="2800" dirty="0">
                <a:latin typeface="Arial Hebrew"/>
                <a:cs typeface="Arial Hebrew"/>
              </a:rPr>
              <a:t>to another faith by the same Spirit, to another gifts of healing by that one Spirit,</a:t>
            </a:r>
            <a:r>
              <a:rPr lang="en-US" sz="2800" baseline="30000" dirty="0">
                <a:latin typeface="Arial Hebrew"/>
                <a:cs typeface="Arial Hebrew"/>
              </a:rPr>
              <a:t>10 </a:t>
            </a:r>
            <a:r>
              <a:rPr lang="en-US" sz="2800" dirty="0">
                <a:latin typeface="Arial Hebrew"/>
                <a:cs typeface="Arial Hebrew"/>
              </a:rPr>
              <a:t>to another miraculous powers, to another prophecy, to another distinguishing between spirits, to another speaking in different kinds of tongues, and to still another the interpretation of tongues.</a:t>
            </a:r>
            <a:endParaRPr lang="en-US" sz="2800" b="1" dirty="0">
              <a:latin typeface="Arial Hebrew"/>
              <a:cs typeface="Arial Hebrew"/>
            </a:endParaRPr>
          </a:p>
        </p:txBody>
      </p:sp>
    </p:spTree>
    <p:extLst>
      <p:ext uri="{BB962C8B-B14F-4D97-AF65-F5344CB8AC3E}">
        <p14:creationId xmlns:p14="http://schemas.microsoft.com/office/powerpoint/2010/main" val="2329952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555" y="194400"/>
            <a:ext cx="8189913" cy="4832093"/>
          </a:xfrm>
          <a:prstGeom prst="rect">
            <a:avLst/>
          </a:prstGeom>
        </p:spPr>
        <p:txBody>
          <a:bodyPr wrap="square">
            <a:spAutoFit/>
          </a:bodyPr>
          <a:lstStyle/>
          <a:p>
            <a:r>
              <a:rPr lang="en-US" sz="2800" b="1" dirty="0"/>
              <a:t>Ephesians 4:7-8 </a:t>
            </a:r>
            <a:endParaRPr lang="en-US" sz="2800" b="1" dirty="0" smtClean="0"/>
          </a:p>
          <a:p>
            <a:r>
              <a:rPr lang="en-US" sz="2800" dirty="0" smtClean="0"/>
              <a:t>But </a:t>
            </a:r>
            <a:r>
              <a:rPr lang="en-US" sz="2800" dirty="0"/>
              <a:t>to each one of us grace has been given as Christ apportioned it. </a:t>
            </a:r>
            <a:r>
              <a:rPr lang="en-US" sz="2800" b="1" baseline="30000" dirty="0"/>
              <a:t>8 </a:t>
            </a:r>
            <a:r>
              <a:rPr lang="en-US" sz="2800" dirty="0"/>
              <a:t>This is why it says: “When he ascended on high, he took many captives and gave gifts to his people.” …..</a:t>
            </a:r>
            <a:r>
              <a:rPr lang="en-US" sz="2800" b="1" baseline="30000" dirty="0"/>
              <a:t>11 </a:t>
            </a:r>
            <a:r>
              <a:rPr lang="en-US" sz="2800" dirty="0"/>
              <a:t>So Christ himself gave the apostles, the prophets, the evangelists, the pastors and teachers, </a:t>
            </a:r>
            <a:r>
              <a:rPr lang="en-US" sz="2800" b="1" baseline="30000" dirty="0"/>
              <a:t>12 </a:t>
            </a:r>
            <a:r>
              <a:rPr lang="en-US" sz="2800" dirty="0"/>
              <a:t>to equip his people for works of service, so that the body of Christ may be built up </a:t>
            </a:r>
            <a:r>
              <a:rPr lang="en-US" sz="2800" b="1" baseline="30000" dirty="0"/>
              <a:t>13 </a:t>
            </a:r>
            <a:r>
              <a:rPr lang="en-US" sz="2800" dirty="0"/>
              <a:t>until we all reach unity in the faith and in the knowledge of the Son of God and become mature, attaining to the whole measure of the fullness of Christ.</a:t>
            </a:r>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009" y="285121"/>
            <a:ext cx="8487965" cy="4524315"/>
          </a:xfrm>
          <a:prstGeom prst="rect">
            <a:avLst/>
          </a:prstGeom>
        </p:spPr>
        <p:txBody>
          <a:bodyPr wrap="square">
            <a:spAutoFit/>
          </a:bodyPr>
          <a:lstStyle/>
          <a:p>
            <a:r>
              <a:rPr lang="en-US" sz="2400" b="1" dirty="0">
                <a:latin typeface="Bangla MN"/>
                <a:cs typeface="Bangla MN"/>
              </a:rPr>
              <a:t>Romans 12:4-8 </a:t>
            </a:r>
            <a:r>
              <a:rPr lang="en-US" sz="2400" b="1" baseline="30000" dirty="0">
                <a:latin typeface="Bangla MN"/>
                <a:cs typeface="Bangla MN"/>
              </a:rPr>
              <a:t> </a:t>
            </a:r>
            <a:r>
              <a:rPr lang="en-US" sz="2400" dirty="0">
                <a:latin typeface="Bangla MN"/>
                <a:cs typeface="Bangla MN"/>
              </a:rPr>
              <a:t>For just as each of us has one body with many members, and these members do not all have the same function, </a:t>
            </a:r>
            <a:r>
              <a:rPr lang="en-US" sz="2400" baseline="30000" dirty="0">
                <a:latin typeface="Bangla MN"/>
                <a:cs typeface="Bangla MN"/>
              </a:rPr>
              <a:t>5 </a:t>
            </a:r>
            <a:r>
              <a:rPr lang="en-US" sz="2400" dirty="0">
                <a:latin typeface="Bangla MN"/>
                <a:cs typeface="Bangla MN"/>
              </a:rPr>
              <a:t>so in Christ we, though many, form one body, and each member belongs to all the others. </a:t>
            </a:r>
            <a:r>
              <a:rPr lang="en-US" sz="2400" baseline="30000" dirty="0">
                <a:latin typeface="Bangla MN"/>
                <a:cs typeface="Bangla MN"/>
              </a:rPr>
              <a:t>6 </a:t>
            </a:r>
            <a:r>
              <a:rPr lang="en-US" sz="2400" dirty="0">
                <a:latin typeface="Bangla MN"/>
                <a:cs typeface="Bangla MN"/>
              </a:rPr>
              <a:t>We have different gifts, according to the grace given to each of us. If your gift is prophesying, then prophesy in accordance with your faith; </a:t>
            </a:r>
            <a:r>
              <a:rPr lang="en-US" sz="2400" baseline="30000" dirty="0">
                <a:latin typeface="Bangla MN"/>
                <a:cs typeface="Bangla MN"/>
              </a:rPr>
              <a:t>7 </a:t>
            </a:r>
            <a:r>
              <a:rPr lang="en-US" sz="2400" dirty="0">
                <a:latin typeface="Bangla MN"/>
                <a:cs typeface="Bangla MN"/>
              </a:rPr>
              <a:t>if it is serving, then serve; if it is teaching, then teach; </a:t>
            </a:r>
            <a:r>
              <a:rPr lang="en-US" sz="2400" baseline="30000" dirty="0">
                <a:latin typeface="Bangla MN"/>
                <a:cs typeface="Bangla MN"/>
              </a:rPr>
              <a:t>8 </a:t>
            </a:r>
            <a:r>
              <a:rPr lang="en-US" sz="2400" dirty="0">
                <a:latin typeface="Bangla MN"/>
                <a:cs typeface="Bangla MN"/>
              </a:rPr>
              <a:t>if it is to encourage, then give encouragement; if it is giving, then give generously; if it is to lead, do it diligently; if it is to show mercy, do it cheerfully.</a:t>
            </a:r>
            <a:endParaRPr lang="en-US" sz="2400" b="1" dirty="0">
              <a:latin typeface="Bangla MN"/>
              <a:cs typeface="Bangla MN"/>
            </a:endParaRPr>
          </a:p>
        </p:txBody>
      </p:sp>
    </p:spTree>
    <p:extLst>
      <p:ext uri="{BB962C8B-B14F-4D97-AF65-F5344CB8AC3E}">
        <p14:creationId xmlns:p14="http://schemas.microsoft.com/office/powerpoint/2010/main" val="24359468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72500" cy="5143500"/>
          </a:xfrm>
          <a:prstGeom prst="rect">
            <a:avLst/>
          </a:prstGeom>
        </p:spPr>
      </p:pic>
      <p:sp>
        <p:nvSpPr>
          <p:cNvPr id="3" name="Rectangle 2"/>
          <p:cNvSpPr/>
          <p:nvPr/>
        </p:nvSpPr>
        <p:spPr>
          <a:xfrm>
            <a:off x="388762" y="3526786"/>
            <a:ext cx="8254707" cy="1384995"/>
          </a:xfrm>
          <a:prstGeom prst="rect">
            <a:avLst/>
          </a:prstGeom>
        </p:spPr>
        <p:txBody>
          <a:bodyPr wrap="square">
            <a:spAutoFit/>
          </a:bodyPr>
          <a:lstStyle/>
          <a:p>
            <a:pPr algn="ctr"/>
            <a:r>
              <a:rPr lang="en-US" sz="2800" b="1" dirty="0"/>
              <a:t>2 Peter 1:3 </a:t>
            </a:r>
            <a:r>
              <a:rPr lang="en-US" sz="2800" dirty="0" smtClean="0"/>
              <a:t>His </a:t>
            </a:r>
            <a:r>
              <a:rPr lang="en-US" sz="2800" dirty="0"/>
              <a:t>divine power has given us everything we need for a godly life through our knowledge of him who called us by his own glory and goodness.</a:t>
            </a:r>
            <a:endParaRPr lang="en-US" sz="2800" b="1" dirty="0"/>
          </a:p>
        </p:txBody>
      </p:sp>
    </p:spTree>
    <p:extLst>
      <p:ext uri="{BB962C8B-B14F-4D97-AF65-F5344CB8AC3E}">
        <p14:creationId xmlns:p14="http://schemas.microsoft.com/office/powerpoint/2010/main" val="15817275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199645" y="338626"/>
            <a:ext cx="4400702" cy="4401205"/>
          </a:xfrm>
          <a:prstGeom prst="rect">
            <a:avLst/>
          </a:prstGeom>
        </p:spPr>
        <p:txBody>
          <a:bodyPr wrap="square">
            <a:spAutoFit/>
          </a:bodyPr>
          <a:lstStyle/>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latin typeface="Bangla MN"/>
                <a:cs typeface="Bangla MN"/>
              </a:rPr>
              <a:t>Psalm 111:10 </a:t>
            </a:r>
            <a:r>
              <a:rPr lang="en-US" sz="2800" baseline="30000" dirty="0">
                <a:ln w="10160">
                  <a:solidFill>
                    <a:schemeClr val="accent1"/>
                  </a:solidFill>
                  <a:prstDash val="solid"/>
                </a:ln>
                <a:solidFill>
                  <a:srgbClr val="FFFFFF"/>
                </a:solidFill>
                <a:effectLst>
                  <a:outerShdw blurRad="38100" dist="32000" dir="5400000" algn="tl">
                    <a:srgbClr val="000000">
                      <a:alpha val="30000"/>
                    </a:srgbClr>
                  </a:outerShdw>
                </a:effectLst>
                <a:latin typeface="Bangla MN"/>
                <a:cs typeface="Bangla MN"/>
              </a:rPr>
              <a:t> </a:t>
            </a:r>
            <a:endParaRPr lang="en-US" sz="2800" baseline="300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Bangla MN"/>
              <a:cs typeface="Bangla MN"/>
            </a:endParaRPr>
          </a:p>
          <a:p>
            <a:pPr algn="ctr"/>
            <a:r>
              <a:rPr lang="en-US" sz="2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Bangla MN"/>
                <a:cs typeface="Bangla MN"/>
              </a:rPr>
              <a:t>The </a:t>
            </a: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latin typeface="Bangla MN"/>
                <a:cs typeface="Bangla MN"/>
              </a:rPr>
              <a:t>fear of the Lord is the beginning of wisdom; all who follow his precepts have good understanding. To him belongs eternal praise.</a:t>
            </a:r>
          </a:p>
        </p:txBody>
      </p:sp>
    </p:spTree>
    <p:extLst>
      <p:ext uri="{BB962C8B-B14F-4D97-AF65-F5344CB8AC3E}">
        <p14:creationId xmlns:p14="http://schemas.microsoft.com/office/powerpoint/2010/main" val="13945852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051" y="285488"/>
            <a:ext cx="8565717" cy="4832092"/>
          </a:xfrm>
          <a:prstGeom prst="rect">
            <a:avLst/>
          </a:prstGeom>
        </p:spPr>
        <p:txBody>
          <a:bodyPr wrap="square">
            <a:spAutoFit/>
          </a:bodyPr>
          <a:lstStyle/>
          <a:p>
            <a:pPr algn="ctr"/>
            <a:r>
              <a:rPr lang="en-US" sz="3600" b="1" dirty="0">
                <a:latin typeface="Bangla MN"/>
                <a:cs typeface="Bangla MN"/>
              </a:rPr>
              <a:t>1 Kings 3:12</a:t>
            </a:r>
            <a:r>
              <a:rPr lang="en-US" sz="4400" b="1" baseline="30000" dirty="0">
                <a:latin typeface="Bangla MN"/>
                <a:cs typeface="Bangla MN"/>
              </a:rPr>
              <a:t> </a:t>
            </a:r>
            <a:endParaRPr lang="en-US" sz="4400" b="1" baseline="30000" dirty="0" smtClean="0">
              <a:latin typeface="Bangla MN"/>
              <a:cs typeface="Bangla MN"/>
            </a:endParaRPr>
          </a:p>
          <a:p>
            <a:pPr algn="ctr"/>
            <a:r>
              <a:rPr lang="en-US" sz="4400" b="1" baseline="30000" dirty="0" smtClean="0">
                <a:latin typeface="Bangla MN"/>
                <a:cs typeface="Bangla MN"/>
              </a:rPr>
              <a:t>“</a:t>
            </a:r>
            <a:r>
              <a:rPr lang="en-US" sz="4400" dirty="0">
                <a:latin typeface="Bangla MN"/>
                <a:cs typeface="Bangla MN"/>
              </a:rPr>
              <a:t>I will do what you have asked. I will give you a wise and discerning heart, so that there will never have been anyone like you, nor will there ever be.”</a:t>
            </a:r>
            <a:endParaRPr lang="en-US" sz="4400" b="1" dirty="0">
              <a:latin typeface="Bangla MN"/>
              <a:cs typeface="Bangla MN"/>
            </a:endParaRPr>
          </a:p>
        </p:txBody>
      </p:sp>
    </p:spTree>
    <p:extLst>
      <p:ext uri="{BB962C8B-B14F-4D97-AF65-F5344CB8AC3E}">
        <p14:creationId xmlns:p14="http://schemas.microsoft.com/office/powerpoint/2010/main" val="2654528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4" y="0"/>
            <a:ext cx="4134947" cy="5143500"/>
          </a:xfrm>
          <a:prstGeom prst="rect">
            <a:avLst/>
          </a:prstGeom>
        </p:spPr>
      </p:pic>
      <p:sp>
        <p:nvSpPr>
          <p:cNvPr id="4" name="Rectangle 3"/>
          <p:cNvSpPr/>
          <p:nvPr/>
        </p:nvSpPr>
        <p:spPr>
          <a:xfrm>
            <a:off x="4133833" y="135488"/>
            <a:ext cx="4859523" cy="4893647"/>
          </a:xfrm>
          <a:prstGeom prst="rect">
            <a:avLst/>
          </a:prstGeom>
        </p:spPr>
        <p:txBody>
          <a:bodyPr wrap="square">
            <a:spAutoFit/>
          </a:bodyPr>
          <a:lstStyle/>
          <a:p>
            <a:r>
              <a:rPr lang="en-US" sz="2400" b="1" dirty="0">
                <a:latin typeface="Arial Hebrew"/>
                <a:cs typeface="Arial Hebrew"/>
              </a:rPr>
              <a:t>Acts 6:8-10 </a:t>
            </a:r>
            <a:endParaRPr lang="en-US" sz="2400" b="1" dirty="0" smtClean="0">
              <a:latin typeface="Arial Hebrew"/>
              <a:cs typeface="Arial Hebrew"/>
            </a:endParaRPr>
          </a:p>
          <a:p>
            <a:r>
              <a:rPr lang="en-US" sz="2400" dirty="0" smtClean="0">
                <a:latin typeface="Arial Hebrew"/>
                <a:cs typeface="Arial Hebrew"/>
              </a:rPr>
              <a:t>Now </a:t>
            </a:r>
            <a:r>
              <a:rPr lang="en-US" sz="2400" dirty="0">
                <a:latin typeface="Arial Hebrew"/>
                <a:cs typeface="Arial Hebrew"/>
              </a:rPr>
              <a:t>Stephen, a man full of God’s grace and power, performed great wonders and signs among </a:t>
            </a:r>
            <a:r>
              <a:rPr lang="en-US" sz="2400" dirty="0" smtClean="0">
                <a:latin typeface="Arial Hebrew"/>
                <a:cs typeface="Arial Hebrew"/>
              </a:rPr>
              <a:t>the people</a:t>
            </a:r>
            <a:r>
              <a:rPr lang="en-US" sz="2400" dirty="0">
                <a:latin typeface="Arial Hebrew"/>
                <a:cs typeface="Arial Hebrew"/>
              </a:rPr>
              <a:t>. </a:t>
            </a:r>
            <a:r>
              <a:rPr lang="en-US" sz="2400" baseline="30000" dirty="0">
                <a:latin typeface="Arial Hebrew"/>
                <a:cs typeface="Arial Hebrew"/>
              </a:rPr>
              <a:t>9 </a:t>
            </a:r>
            <a:r>
              <a:rPr lang="en-US" sz="2400" dirty="0">
                <a:latin typeface="Arial Hebrew"/>
                <a:cs typeface="Arial Hebrew"/>
              </a:rPr>
              <a:t>Opposition arose, however, from members of the Synagogue of the Freedmen (as it was called)—Jews of Cyrene and Alexandria as well as the provinces of Cilicia and Asia—who began to argue with Stephen. </a:t>
            </a:r>
            <a:r>
              <a:rPr lang="en-US" sz="2400" baseline="30000" dirty="0">
                <a:latin typeface="Arial Hebrew"/>
                <a:cs typeface="Arial Hebrew"/>
              </a:rPr>
              <a:t>10 </a:t>
            </a:r>
            <a:r>
              <a:rPr lang="en-US" sz="2400" dirty="0">
                <a:latin typeface="Arial Hebrew"/>
                <a:cs typeface="Arial Hebrew"/>
              </a:rPr>
              <a:t>But they could not stand up against the wisdom the Spirit gave him as he spoke.</a:t>
            </a:r>
            <a:endParaRPr lang="en-US" sz="2400" b="1" dirty="0">
              <a:latin typeface="Arial Hebrew"/>
              <a:cs typeface="Arial Hebrew"/>
            </a:endParaRPr>
          </a:p>
        </p:txBody>
      </p:sp>
    </p:spTree>
    <p:extLst>
      <p:ext uri="{BB962C8B-B14F-4D97-AF65-F5344CB8AC3E}">
        <p14:creationId xmlns:p14="http://schemas.microsoft.com/office/powerpoint/2010/main" val="16146142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9049</TotalTime>
  <Words>167</Words>
  <Application>Microsoft Macintosh PowerPoint</Application>
  <PresentationFormat>On-screen Show (16:9)</PresentationFormat>
  <Paragraphs>39</Paragraphs>
  <Slides>21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426</cp:revision>
  <dcterms:created xsi:type="dcterms:W3CDTF">2016-08-27T22:55:59Z</dcterms:created>
  <dcterms:modified xsi:type="dcterms:W3CDTF">2018-03-03T21:03:13Z</dcterms:modified>
</cp:coreProperties>
</file>